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040" r:id="rId2"/>
    <p:sldMasterId id="2147484056" r:id="rId3"/>
    <p:sldMasterId id="2147484066" r:id="rId4"/>
    <p:sldMasterId id="2147484082" r:id="rId5"/>
    <p:sldMasterId id="2147484114" r:id="rId6"/>
    <p:sldMasterId id="2147485879" r:id="rId7"/>
    <p:sldMasterId id="2147485885" r:id="rId8"/>
  </p:sldMasterIdLst>
  <p:notesMasterIdLst>
    <p:notesMasterId r:id="rId79"/>
  </p:notesMasterIdLst>
  <p:handoutMasterIdLst>
    <p:handoutMasterId r:id="rId80"/>
  </p:handoutMasterIdLst>
  <p:sldIdLst>
    <p:sldId id="256" r:id="rId9"/>
    <p:sldId id="257" r:id="rId10"/>
    <p:sldId id="258" r:id="rId11"/>
    <p:sldId id="259" r:id="rId12"/>
    <p:sldId id="260" r:id="rId13"/>
    <p:sldId id="261" r:id="rId14"/>
    <p:sldId id="359" r:id="rId15"/>
    <p:sldId id="262" r:id="rId16"/>
    <p:sldId id="364" r:id="rId17"/>
    <p:sldId id="265" r:id="rId18"/>
    <p:sldId id="266" r:id="rId19"/>
    <p:sldId id="365" r:id="rId20"/>
    <p:sldId id="272" r:id="rId21"/>
    <p:sldId id="273" r:id="rId22"/>
    <p:sldId id="366" r:id="rId23"/>
    <p:sldId id="275" r:id="rId24"/>
    <p:sldId id="345" r:id="rId25"/>
    <p:sldId id="276" r:id="rId26"/>
    <p:sldId id="288" r:id="rId27"/>
    <p:sldId id="289" r:id="rId28"/>
    <p:sldId id="290" r:id="rId29"/>
    <p:sldId id="291" r:id="rId30"/>
    <p:sldId id="293" r:id="rId31"/>
    <p:sldId id="346" r:id="rId32"/>
    <p:sldId id="371" r:id="rId33"/>
    <p:sldId id="348" r:id="rId34"/>
    <p:sldId id="349" r:id="rId35"/>
    <p:sldId id="350" r:id="rId36"/>
    <p:sldId id="351" r:id="rId37"/>
    <p:sldId id="352" r:id="rId38"/>
    <p:sldId id="353" r:id="rId39"/>
    <p:sldId id="354" r:id="rId40"/>
    <p:sldId id="355" r:id="rId41"/>
    <p:sldId id="356" r:id="rId42"/>
    <p:sldId id="357" r:id="rId43"/>
    <p:sldId id="358"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67" r:id="rId59"/>
    <p:sldId id="312" r:id="rId60"/>
    <p:sldId id="313" r:id="rId61"/>
    <p:sldId id="334" r:id="rId62"/>
    <p:sldId id="337" r:id="rId63"/>
    <p:sldId id="338" r:id="rId64"/>
    <p:sldId id="340" r:id="rId65"/>
    <p:sldId id="341" r:id="rId66"/>
    <p:sldId id="342" r:id="rId67"/>
    <p:sldId id="343" r:id="rId68"/>
    <p:sldId id="324" r:id="rId69"/>
    <p:sldId id="325" r:id="rId70"/>
    <p:sldId id="326" r:id="rId71"/>
    <p:sldId id="327" r:id="rId72"/>
    <p:sldId id="328" r:id="rId73"/>
    <p:sldId id="329" r:id="rId74"/>
    <p:sldId id="360" r:id="rId75"/>
    <p:sldId id="361" r:id="rId76"/>
    <p:sldId id="362" r:id="rId77"/>
    <p:sldId id="363" r:id="rId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p:cViewPr varScale="1">
        <p:scale>
          <a:sx n="67" d="100"/>
          <a:sy n="67" d="100"/>
        </p:scale>
        <p:origin x="17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4B800D-37EE-C04D-A547-3892496179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3D937806-D028-C449-ADFC-54742D3AC6D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panose="020B0604020202020204" pitchFamily="34" charset="0"/>
              </a:defRPr>
            </a:lvl1pPr>
          </a:lstStyle>
          <a:p>
            <a:pPr>
              <a:defRPr/>
            </a:pPr>
            <a:fld id="{CDCF8813-E0AD-294C-8483-D289144ABBD8}" type="datetimeFigureOut">
              <a:rPr lang="en-US" altLang="sv-SE"/>
              <a:pPr>
                <a:defRPr/>
              </a:pPr>
              <a:t>1/30/2025</a:t>
            </a:fld>
            <a:endParaRPr lang="en-US" altLang="sv-SE"/>
          </a:p>
        </p:txBody>
      </p:sp>
      <p:sp>
        <p:nvSpPr>
          <p:cNvPr id="4" name="Footer Placeholder 3">
            <a:extLst>
              <a:ext uri="{FF2B5EF4-FFF2-40B4-BE49-F238E27FC236}">
                <a16:creationId xmlns:a16="http://schemas.microsoft.com/office/drawing/2014/main" id="{781E40FC-6EC9-E246-8C83-C6DAEACC10A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92D16F1B-99ED-8146-9C92-D56A154C146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D1465A1D-05E9-AE4A-A24B-B2B831E05E12}" type="slidenum">
              <a:rPr lang="en-US" altLang="sv-SE"/>
              <a:pPr/>
              <a:t>‹#›</a:t>
            </a:fld>
            <a:endParaRPr lang="en-US"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F55912-1F50-9249-BFDB-4875476A2D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F6B3C1B6-56AA-DF4D-BAFD-5256C6BA738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panose="020B0604020202020204" pitchFamily="34" charset="0"/>
              </a:defRPr>
            </a:lvl1pPr>
          </a:lstStyle>
          <a:p>
            <a:pPr>
              <a:defRPr/>
            </a:pPr>
            <a:fld id="{CAC811A2-D383-4245-80F7-807568A61A15}" type="datetimeFigureOut">
              <a:rPr lang="en-US" altLang="sv-SE"/>
              <a:pPr>
                <a:defRPr/>
              </a:pPr>
              <a:t>1/30/2025</a:t>
            </a:fld>
            <a:endParaRPr lang="en-US" altLang="sv-SE"/>
          </a:p>
        </p:txBody>
      </p:sp>
      <p:sp>
        <p:nvSpPr>
          <p:cNvPr id="4" name="Slide Image Placeholder 3">
            <a:extLst>
              <a:ext uri="{FF2B5EF4-FFF2-40B4-BE49-F238E27FC236}">
                <a16:creationId xmlns:a16="http://schemas.microsoft.com/office/drawing/2014/main" id="{328F3204-0E21-064D-AB50-6A7C9BAC739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DA2E45D-532B-BF47-88A6-09B72941D1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E9246A-AA42-7740-A22D-8D804C93750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D6B7A79-F1AB-3440-93AC-31055CF8EFE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F878C1E7-1BFE-5F4D-A8BA-BCC8D31696C2}" type="slidenum">
              <a:rPr lang="en-US" altLang="sv-SE"/>
              <a:pPr/>
              <a:t>‹#›</a:t>
            </a:fld>
            <a:endParaRPr lang="en-US" altLang="sv-S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a:extLst>
              <a:ext uri="{FF2B5EF4-FFF2-40B4-BE49-F238E27FC236}">
                <a16:creationId xmlns:a16="http://schemas.microsoft.com/office/drawing/2014/main" id="{D7E56F28-BD3D-0E17-FB6B-8FB902743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6" name="Notes Placeholder 2">
            <a:extLst>
              <a:ext uri="{FF2B5EF4-FFF2-40B4-BE49-F238E27FC236}">
                <a16:creationId xmlns:a16="http://schemas.microsoft.com/office/drawing/2014/main" id="{323589EA-7EF1-EEF3-49AF-A5034B5DA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SE">
              <a:ea typeface="ＭＳ Ｐゴシック" panose="020B0600070205080204" pitchFamily="34" charset="-128"/>
            </a:endParaRPr>
          </a:p>
        </p:txBody>
      </p:sp>
      <p:sp>
        <p:nvSpPr>
          <p:cNvPr id="287747" name="Slide Number Placeholder 3">
            <a:extLst>
              <a:ext uri="{FF2B5EF4-FFF2-40B4-BE49-F238E27FC236}">
                <a16:creationId xmlns:a16="http://schemas.microsoft.com/office/drawing/2014/main" id="{78AC0428-F99C-D77E-B103-F7F9722B04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F69927-A96E-B442-A793-A2982A5446C9}" type="slidenum">
              <a:rPr lang="en-US" altLang="sv-SE"/>
              <a:pPr/>
              <a:t>2</a:t>
            </a:fld>
            <a:endParaRPr lang="en-US"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B1594C40-819B-7F79-31F4-3D6F9EEDB4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8137EEE-82D1-9B4B-98BE-A875D9434C65}" type="slidenum">
              <a:rPr lang="en-US" altLang="sv-SE">
                <a:solidFill>
                  <a:srgbClr val="000000"/>
                </a:solidFill>
                <a:latin typeface="Arial" panose="020B0604020202020204" pitchFamily="34" charset="0"/>
              </a:rPr>
              <a:pPr>
                <a:spcBef>
                  <a:spcPct val="0"/>
                </a:spcBef>
              </a:pPr>
              <a:t>54</a:t>
            </a:fld>
            <a:endParaRPr lang="en-US" altLang="sv-SE">
              <a:solidFill>
                <a:srgbClr val="000000"/>
              </a:solidFill>
              <a:latin typeface="Arial" panose="020B0604020202020204" pitchFamily="34" charset="0"/>
            </a:endParaRPr>
          </a:p>
        </p:txBody>
      </p:sp>
      <p:sp>
        <p:nvSpPr>
          <p:cNvPr id="167938" name="Rectangle 2">
            <a:extLst>
              <a:ext uri="{FF2B5EF4-FFF2-40B4-BE49-F238E27FC236}">
                <a16:creationId xmlns:a16="http://schemas.microsoft.com/office/drawing/2014/main" id="{748CD841-4227-5066-D6FB-1DCEC70D97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877D4053-CA52-8181-7187-5FDE1BF29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E60EF6DB-E742-906C-C394-A4E4EFAE2C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36299-52EA-0E4C-BEC5-F6848016AD31}" type="slidenum">
              <a:rPr lang="en-US" altLang="sv-SE">
                <a:solidFill>
                  <a:srgbClr val="000000"/>
                </a:solidFill>
                <a:latin typeface="Arial" panose="020B0604020202020204" pitchFamily="34" charset="0"/>
              </a:rPr>
              <a:pPr>
                <a:spcBef>
                  <a:spcPct val="0"/>
                </a:spcBef>
              </a:pPr>
              <a:t>55</a:t>
            </a:fld>
            <a:endParaRPr lang="en-US" altLang="sv-SE">
              <a:solidFill>
                <a:srgbClr val="000000"/>
              </a:solidFill>
              <a:latin typeface="Arial" panose="020B0604020202020204" pitchFamily="34" charset="0"/>
            </a:endParaRPr>
          </a:p>
        </p:txBody>
      </p:sp>
      <p:sp>
        <p:nvSpPr>
          <p:cNvPr id="169986" name="Rectangle 2">
            <a:extLst>
              <a:ext uri="{FF2B5EF4-FFF2-40B4-BE49-F238E27FC236}">
                <a16:creationId xmlns:a16="http://schemas.microsoft.com/office/drawing/2014/main" id="{7808F86C-754B-A61B-D5AE-79D663A9CB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a:extLst>
              <a:ext uri="{FF2B5EF4-FFF2-40B4-BE49-F238E27FC236}">
                <a16:creationId xmlns:a16="http://schemas.microsoft.com/office/drawing/2014/main" id="{02C7B654-B4D7-AFC4-DF22-71DB2BE6F4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9DD5F971-E7CF-4CA2-C091-A210C2A03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F7D7AA-68B2-5343-A5DE-F18F0654E635}" type="slidenum">
              <a:rPr lang="en-US" altLang="sv-SE">
                <a:solidFill>
                  <a:srgbClr val="000000"/>
                </a:solidFill>
                <a:latin typeface="Arial" panose="020B0604020202020204" pitchFamily="34" charset="0"/>
              </a:rPr>
              <a:pPr>
                <a:spcBef>
                  <a:spcPct val="0"/>
                </a:spcBef>
              </a:pPr>
              <a:t>56</a:t>
            </a:fld>
            <a:endParaRPr lang="en-US" altLang="sv-SE">
              <a:solidFill>
                <a:srgbClr val="000000"/>
              </a:solidFill>
              <a:latin typeface="Arial" panose="020B0604020202020204" pitchFamily="34" charset="0"/>
            </a:endParaRPr>
          </a:p>
        </p:txBody>
      </p:sp>
      <p:sp>
        <p:nvSpPr>
          <p:cNvPr id="172034" name="Rectangle 2">
            <a:extLst>
              <a:ext uri="{FF2B5EF4-FFF2-40B4-BE49-F238E27FC236}">
                <a16:creationId xmlns:a16="http://schemas.microsoft.com/office/drawing/2014/main" id="{6079A89D-B1C9-98C1-281C-291921236C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a:extLst>
              <a:ext uri="{FF2B5EF4-FFF2-40B4-BE49-F238E27FC236}">
                <a16:creationId xmlns:a16="http://schemas.microsoft.com/office/drawing/2014/main" id="{54B2EA17-C181-8CFC-1BB9-CE1A792C3E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E0942011-35AC-149F-6EEB-311C514655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68FBF5E-57FA-8A47-B2B1-642B11F2D81F}" type="slidenum">
              <a:rPr lang="en-US" altLang="sv-SE">
                <a:solidFill>
                  <a:srgbClr val="000000"/>
                </a:solidFill>
                <a:latin typeface="Arial" panose="020B0604020202020204" pitchFamily="34" charset="0"/>
              </a:rPr>
              <a:pPr>
                <a:spcBef>
                  <a:spcPct val="0"/>
                </a:spcBef>
              </a:pPr>
              <a:t>57</a:t>
            </a:fld>
            <a:endParaRPr lang="en-US" altLang="sv-SE">
              <a:solidFill>
                <a:srgbClr val="000000"/>
              </a:solidFill>
              <a:latin typeface="Arial" panose="020B0604020202020204" pitchFamily="34" charset="0"/>
            </a:endParaRPr>
          </a:p>
        </p:txBody>
      </p:sp>
      <p:sp>
        <p:nvSpPr>
          <p:cNvPr id="174082" name="Rectangle 2">
            <a:extLst>
              <a:ext uri="{FF2B5EF4-FFF2-40B4-BE49-F238E27FC236}">
                <a16:creationId xmlns:a16="http://schemas.microsoft.com/office/drawing/2014/main" id="{C1D366AE-1D1E-3479-F396-9C92F8F0E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a:extLst>
              <a:ext uri="{FF2B5EF4-FFF2-40B4-BE49-F238E27FC236}">
                <a16:creationId xmlns:a16="http://schemas.microsoft.com/office/drawing/2014/main" id="{B2A9858B-3F18-EF5E-0C20-7BEF6BF405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F4F18374-AB87-F0A8-81F9-1F0058BA35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741558-EDE1-F74F-BEA9-218576255D45}" type="slidenum">
              <a:rPr lang="en-US" altLang="sv-SE">
                <a:solidFill>
                  <a:srgbClr val="000000"/>
                </a:solidFill>
                <a:latin typeface="Arial" panose="020B0604020202020204" pitchFamily="34" charset="0"/>
              </a:rPr>
              <a:pPr>
                <a:spcBef>
                  <a:spcPct val="0"/>
                </a:spcBef>
              </a:pPr>
              <a:t>58</a:t>
            </a:fld>
            <a:endParaRPr lang="en-US" altLang="sv-SE">
              <a:solidFill>
                <a:srgbClr val="000000"/>
              </a:solidFill>
              <a:latin typeface="Arial" panose="020B0604020202020204" pitchFamily="34" charset="0"/>
            </a:endParaRPr>
          </a:p>
        </p:txBody>
      </p:sp>
      <p:sp>
        <p:nvSpPr>
          <p:cNvPr id="176130" name="Rectangle 2">
            <a:extLst>
              <a:ext uri="{FF2B5EF4-FFF2-40B4-BE49-F238E27FC236}">
                <a16:creationId xmlns:a16="http://schemas.microsoft.com/office/drawing/2014/main" id="{E954BAEB-4B21-C22D-4B97-2EFC5CD15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a:extLst>
              <a:ext uri="{FF2B5EF4-FFF2-40B4-BE49-F238E27FC236}">
                <a16:creationId xmlns:a16="http://schemas.microsoft.com/office/drawing/2014/main" id="{EBD2AFE8-917F-A46C-3D3F-4D60AF8A2E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7D79FCC6-DE70-8AE0-E329-98B0354C01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226A6C-731B-9045-9061-6A4E2D37A75A}" type="slidenum">
              <a:rPr lang="en-US" altLang="sv-SE">
                <a:solidFill>
                  <a:srgbClr val="000000"/>
                </a:solidFill>
                <a:latin typeface="Arial" panose="020B0604020202020204" pitchFamily="34" charset="0"/>
              </a:rPr>
              <a:pPr>
                <a:spcBef>
                  <a:spcPct val="0"/>
                </a:spcBef>
              </a:pPr>
              <a:t>59</a:t>
            </a:fld>
            <a:endParaRPr lang="en-US" altLang="sv-SE">
              <a:solidFill>
                <a:srgbClr val="000000"/>
              </a:solidFill>
              <a:latin typeface="Arial" panose="020B0604020202020204" pitchFamily="34" charset="0"/>
            </a:endParaRPr>
          </a:p>
        </p:txBody>
      </p:sp>
      <p:sp>
        <p:nvSpPr>
          <p:cNvPr id="178178" name="Rectangle 2">
            <a:extLst>
              <a:ext uri="{FF2B5EF4-FFF2-40B4-BE49-F238E27FC236}">
                <a16:creationId xmlns:a16="http://schemas.microsoft.com/office/drawing/2014/main" id="{90DC3250-D496-8293-FBFA-FF714D113E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a:extLst>
              <a:ext uri="{FF2B5EF4-FFF2-40B4-BE49-F238E27FC236}">
                <a16:creationId xmlns:a16="http://schemas.microsoft.com/office/drawing/2014/main" id="{3C0FF16F-17F1-D59F-C9BB-B70D1E95E6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BA8408CD-03D4-5685-1A5E-B1DAA0E6E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0FAD89-55E5-F945-9DE1-E82ACAEECEE2}" type="slidenum">
              <a:rPr lang="en-US" altLang="sv-SE">
                <a:solidFill>
                  <a:srgbClr val="000000"/>
                </a:solidFill>
                <a:latin typeface="Arial" panose="020B0604020202020204" pitchFamily="34" charset="0"/>
              </a:rPr>
              <a:pPr>
                <a:spcBef>
                  <a:spcPct val="0"/>
                </a:spcBef>
              </a:pPr>
              <a:t>60</a:t>
            </a:fld>
            <a:endParaRPr lang="en-US" altLang="sv-SE">
              <a:solidFill>
                <a:srgbClr val="000000"/>
              </a:solidFill>
              <a:latin typeface="Arial" panose="020B0604020202020204" pitchFamily="34" charset="0"/>
            </a:endParaRPr>
          </a:p>
        </p:txBody>
      </p:sp>
      <p:sp>
        <p:nvSpPr>
          <p:cNvPr id="180226" name="Rectangle 2">
            <a:extLst>
              <a:ext uri="{FF2B5EF4-FFF2-40B4-BE49-F238E27FC236}">
                <a16:creationId xmlns:a16="http://schemas.microsoft.com/office/drawing/2014/main" id="{48AF4493-54D9-4E73-4D29-2BDA73CB6A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a:extLst>
              <a:ext uri="{FF2B5EF4-FFF2-40B4-BE49-F238E27FC236}">
                <a16:creationId xmlns:a16="http://schemas.microsoft.com/office/drawing/2014/main" id="{337E36F4-704F-249A-863D-8002982201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D660A716-E57D-CEF5-1EC0-AB903E5571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338101-0F92-AB46-BE02-ADCACD1F579D}" type="slidenum">
              <a:rPr lang="en-US" altLang="sv-SE">
                <a:solidFill>
                  <a:srgbClr val="000000"/>
                </a:solidFill>
                <a:latin typeface="Arial" panose="020B0604020202020204" pitchFamily="34" charset="0"/>
              </a:rPr>
              <a:pPr>
                <a:spcBef>
                  <a:spcPct val="0"/>
                </a:spcBef>
              </a:pPr>
              <a:t>66</a:t>
            </a:fld>
            <a:endParaRPr lang="en-US" altLang="sv-SE">
              <a:solidFill>
                <a:srgbClr val="000000"/>
              </a:solidFill>
              <a:latin typeface="Arial" panose="020B0604020202020204" pitchFamily="34" charset="0"/>
            </a:endParaRPr>
          </a:p>
        </p:txBody>
      </p:sp>
      <p:sp>
        <p:nvSpPr>
          <p:cNvPr id="187394" name="Rectangle 2">
            <a:extLst>
              <a:ext uri="{FF2B5EF4-FFF2-40B4-BE49-F238E27FC236}">
                <a16:creationId xmlns:a16="http://schemas.microsoft.com/office/drawing/2014/main" id="{FE71526F-20A8-6D0F-CF9E-CB3ACAA675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a:extLst>
              <a:ext uri="{FF2B5EF4-FFF2-40B4-BE49-F238E27FC236}">
                <a16:creationId xmlns:a16="http://schemas.microsoft.com/office/drawing/2014/main" id="{DE63F3D5-6A9E-B48A-22DB-AB7378D51D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F3CF486E-9F90-6CA4-6E2E-5AE52F742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C96B1D1-AC3A-D342-9344-7ED7265B8B54}" type="slidenum">
              <a:rPr lang="en-US" altLang="sv-SE">
                <a:latin typeface="Arial" panose="020B0604020202020204" pitchFamily="34" charset="0"/>
              </a:rPr>
              <a:pPr>
                <a:spcBef>
                  <a:spcPct val="0"/>
                </a:spcBef>
              </a:pPr>
              <a:t>69</a:t>
            </a:fld>
            <a:endParaRPr lang="en-US" altLang="sv-SE">
              <a:latin typeface="Arial" panose="020B0604020202020204" pitchFamily="34" charset="0"/>
            </a:endParaRPr>
          </a:p>
        </p:txBody>
      </p:sp>
      <p:sp>
        <p:nvSpPr>
          <p:cNvPr id="191490" name="Rectangle 2">
            <a:extLst>
              <a:ext uri="{FF2B5EF4-FFF2-40B4-BE49-F238E27FC236}">
                <a16:creationId xmlns:a16="http://schemas.microsoft.com/office/drawing/2014/main" id="{C927896B-7737-E49E-C82A-B7AA1DE650BF}"/>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1491" name="Rectangle 3">
            <a:extLst>
              <a:ext uri="{FF2B5EF4-FFF2-40B4-BE49-F238E27FC236}">
                <a16:creationId xmlns:a16="http://schemas.microsoft.com/office/drawing/2014/main" id="{ED6ED645-6458-B84A-C1F3-36B695CD4BE1}"/>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sv-SE" altLang="sv-SE">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66D8C45C-CBD2-21AB-A69F-FCDDF3E41F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DD21AA-1FD6-3B49-B522-F616B42BC296}" type="slidenum">
              <a:rPr lang="en-US" altLang="sv-SE">
                <a:latin typeface="Arial" panose="020B0604020202020204" pitchFamily="34" charset="0"/>
              </a:rPr>
              <a:pPr>
                <a:spcBef>
                  <a:spcPct val="0"/>
                </a:spcBef>
              </a:pPr>
              <a:t>70</a:t>
            </a:fld>
            <a:endParaRPr lang="en-US" altLang="sv-SE">
              <a:latin typeface="Arial" panose="020B0604020202020204" pitchFamily="34" charset="0"/>
            </a:endParaRPr>
          </a:p>
        </p:txBody>
      </p:sp>
      <p:sp>
        <p:nvSpPr>
          <p:cNvPr id="193538" name="Rectangle 2">
            <a:extLst>
              <a:ext uri="{FF2B5EF4-FFF2-40B4-BE49-F238E27FC236}">
                <a16:creationId xmlns:a16="http://schemas.microsoft.com/office/drawing/2014/main" id="{2175D4C0-1913-B3BF-E8FE-C5395C2CC2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a:extLst>
              <a:ext uri="{FF2B5EF4-FFF2-40B4-BE49-F238E27FC236}">
                <a16:creationId xmlns:a16="http://schemas.microsoft.com/office/drawing/2014/main" id="{C75E9438-6D6E-5F34-712B-6DF9A1FD5C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432EF227-485C-560F-3B05-714F269D19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E567CB0-1E8E-AB4D-AD11-7416C7C598DA}" type="slidenum">
              <a:rPr lang="en-US" altLang="sv-SE">
                <a:solidFill>
                  <a:srgbClr val="000000"/>
                </a:solidFill>
                <a:latin typeface="Arial" panose="020B0604020202020204" pitchFamily="34" charset="0"/>
              </a:rPr>
              <a:pPr>
                <a:spcBef>
                  <a:spcPct val="0"/>
                </a:spcBef>
              </a:pPr>
              <a:t>21</a:t>
            </a:fld>
            <a:endParaRPr lang="en-US" altLang="sv-SE">
              <a:solidFill>
                <a:srgbClr val="000000"/>
              </a:solidFill>
              <a:latin typeface="Arial" panose="020B0604020202020204" pitchFamily="34" charset="0"/>
            </a:endParaRPr>
          </a:p>
        </p:txBody>
      </p:sp>
      <p:sp>
        <p:nvSpPr>
          <p:cNvPr id="125954" name="Rectangle 2">
            <a:extLst>
              <a:ext uri="{FF2B5EF4-FFF2-40B4-BE49-F238E27FC236}">
                <a16:creationId xmlns:a16="http://schemas.microsoft.com/office/drawing/2014/main" id="{B4789D25-0D89-0A6E-8CCE-6A2A1579C9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8E5729B4-2405-EA01-5857-E0BB000A7D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3E1BDCE8-367E-9E82-86EE-8FA4184289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702A41-7A9D-8E48-A3ED-CDF87ACBEEB2}" type="slidenum">
              <a:rPr lang="en-US" altLang="sv-SE">
                <a:solidFill>
                  <a:srgbClr val="000000"/>
                </a:solidFill>
                <a:latin typeface="Arial" panose="020B0604020202020204" pitchFamily="34" charset="0"/>
              </a:rPr>
              <a:pPr>
                <a:spcBef>
                  <a:spcPct val="0"/>
                </a:spcBef>
              </a:pPr>
              <a:t>22</a:t>
            </a:fld>
            <a:endParaRPr lang="en-US" altLang="sv-SE">
              <a:solidFill>
                <a:srgbClr val="000000"/>
              </a:solidFill>
              <a:latin typeface="Arial" panose="020B0604020202020204" pitchFamily="34" charset="0"/>
            </a:endParaRPr>
          </a:p>
        </p:txBody>
      </p:sp>
      <p:sp>
        <p:nvSpPr>
          <p:cNvPr id="128002" name="Rectangle 2">
            <a:extLst>
              <a:ext uri="{FF2B5EF4-FFF2-40B4-BE49-F238E27FC236}">
                <a16:creationId xmlns:a16="http://schemas.microsoft.com/office/drawing/2014/main" id="{3F417063-39FD-C6E5-92C1-47867CF9EC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5B6A0715-D2BE-BF01-51C4-F9823430B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209F1C04-AF3C-6E50-C4F7-DC6435BA24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67CECF-96FE-2540-B3B3-83B5F11CF3BD}" type="slidenum">
              <a:rPr lang="en-US" altLang="sv-SE">
                <a:solidFill>
                  <a:srgbClr val="000000"/>
                </a:solidFill>
                <a:latin typeface="Arial" panose="020B0604020202020204" pitchFamily="34" charset="0"/>
              </a:rPr>
              <a:pPr>
                <a:spcBef>
                  <a:spcPct val="0"/>
                </a:spcBef>
              </a:pPr>
              <a:t>23</a:t>
            </a:fld>
            <a:endParaRPr lang="en-US" altLang="sv-SE">
              <a:solidFill>
                <a:srgbClr val="000000"/>
              </a:solidFill>
              <a:latin typeface="Arial" panose="020B0604020202020204" pitchFamily="34" charset="0"/>
            </a:endParaRPr>
          </a:p>
        </p:txBody>
      </p:sp>
      <p:sp>
        <p:nvSpPr>
          <p:cNvPr id="130050" name="Rectangle 2">
            <a:extLst>
              <a:ext uri="{FF2B5EF4-FFF2-40B4-BE49-F238E27FC236}">
                <a16:creationId xmlns:a16="http://schemas.microsoft.com/office/drawing/2014/main" id="{4CC8DB41-91D5-F2E7-C76E-2A17803E77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5C198EFC-61C2-AB65-A669-4D32486001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61D5BA8B-585A-1F28-2C89-929C6DA92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B3FAB85-68BC-1148-A3B5-A435CBEE580B}" type="slidenum">
              <a:rPr lang="en-US" altLang="sv-SE">
                <a:solidFill>
                  <a:srgbClr val="000000"/>
                </a:solidFill>
                <a:latin typeface="Arial" panose="020B0604020202020204" pitchFamily="34" charset="0"/>
              </a:rPr>
              <a:pPr>
                <a:spcBef>
                  <a:spcPct val="0"/>
                </a:spcBef>
              </a:pPr>
              <a:t>42</a:t>
            </a:fld>
            <a:endParaRPr lang="en-US" altLang="sv-SE">
              <a:solidFill>
                <a:srgbClr val="000000"/>
              </a:solidFill>
              <a:latin typeface="Arial" panose="020B0604020202020204" pitchFamily="34" charset="0"/>
            </a:endParaRPr>
          </a:p>
        </p:txBody>
      </p:sp>
      <p:sp>
        <p:nvSpPr>
          <p:cNvPr id="150530" name="Rectangle 1026">
            <a:extLst>
              <a:ext uri="{FF2B5EF4-FFF2-40B4-BE49-F238E27FC236}">
                <a16:creationId xmlns:a16="http://schemas.microsoft.com/office/drawing/2014/main" id="{6E306D61-740E-22E9-488F-5FBB75AC6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1027">
            <a:extLst>
              <a:ext uri="{FF2B5EF4-FFF2-40B4-BE49-F238E27FC236}">
                <a16:creationId xmlns:a16="http://schemas.microsoft.com/office/drawing/2014/main" id="{84EC5B9E-5657-99B5-9AD2-189A4C8412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015C4A53-16E0-D3FA-A5EB-DC87BE0618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4D5B90-BA36-E543-B37A-206DDCD9D014}" type="slidenum">
              <a:rPr lang="en-US" altLang="sv-SE">
                <a:solidFill>
                  <a:srgbClr val="000000"/>
                </a:solidFill>
                <a:latin typeface="Arial" panose="020B0604020202020204" pitchFamily="34" charset="0"/>
              </a:rPr>
              <a:pPr>
                <a:spcBef>
                  <a:spcPct val="0"/>
                </a:spcBef>
              </a:pPr>
              <a:t>43</a:t>
            </a:fld>
            <a:endParaRPr lang="en-US" altLang="sv-SE">
              <a:solidFill>
                <a:srgbClr val="000000"/>
              </a:solidFill>
              <a:latin typeface="Arial" panose="020B0604020202020204" pitchFamily="34" charset="0"/>
            </a:endParaRPr>
          </a:p>
        </p:txBody>
      </p:sp>
      <p:sp>
        <p:nvSpPr>
          <p:cNvPr id="152578" name="Rectangle 1026">
            <a:extLst>
              <a:ext uri="{FF2B5EF4-FFF2-40B4-BE49-F238E27FC236}">
                <a16:creationId xmlns:a16="http://schemas.microsoft.com/office/drawing/2014/main" id="{A03081BD-2550-448D-1719-056601A1604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2579" name="Rectangle 1027">
            <a:extLst>
              <a:ext uri="{FF2B5EF4-FFF2-40B4-BE49-F238E27FC236}">
                <a16:creationId xmlns:a16="http://schemas.microsoft.com/office/drawing/2014/main" id="{6F226A26-6B0A-39B2-ACE6-D85F3D841F2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92BF3818-6D14-B90A-63EA-6FB409ED7F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24498A-EDB3-6E4A-9F82-577B180D6F7A}" type="slidenum">
              <a:rPr lang="en-US" altLang="sv-SE">
                <a:solidFill>
                  <a:srgbClr val="000000"/>
                </a:solidFill>
                <a:latin typeface="Arial" panose="020B0604020202020204" pitchFamily="34" charset="0"/>
              </a:rPr>
              <a:pPr>
                <a:spcBef>
                  <a:spcPct val="0"/>
                </a:spcBef>
              </a:pPr>
              <a:t>44</a:t>
            </a:fld>
            <a:endParaRPr lang="en-US" altLang="sv-SE">
              <a:solidFill>
                <a:srgbClr val="000000"/>
              </a:solidFill>
              <a:latin typeface="Arial" panose="020B0604020202020204" pitchFamily="34" charset="0"/>
            </a:endParaRPr>
          </a:p>
        </p:txBody>
      </p:sp>
      <p:sp>
        <p:nvSpPr>
          <p:cNvPr id="154626" name="Rectangle 2">
            <a:extLst>
              <a:ext uri="{FF2B5EF4-FFF2-40B4-BE49-F238E27FC236}">
                <a16:creationId xmlns:a16="http://schemas.microsoft.com/office/drawing/2014/main" id="{B6507B9B-D9BD-8303-B8C6-C14E7F30120D}"/>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4627" name="Rectangle 3">
            <a:extLst>
              <a:ext uri="{FF2B5EF4-FFF2-40B4-BE49-F238E27FC236}">
                <a16:creationId xmlns:a16="http://schemas.microsoft.com/office/drawing/2014/main" id="{5EEFB4A6-896C-DC01-42E9-B84E3FA1368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D9F7326B-4B5B-9BD8-AAB0-A23C7D9999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8B33F9-2620-1E43-8070-EC6CF4B3C382}" type="slidenum">
              <a:rPr lang="en-US" altLang="sv-SE">
                <a:solidFill>
                  <a:srgbClr val="000000"/>
                </a:solidFill>
                <a:latin typeface="Arial" panose="020B0604020202020204" pitchFamily="34" charset="0"/>
              </a:rPr>
              <a:pPr>
                <a:spcBef>
                  <a:spcPct val="0"/>
                </a:spcBef>
              </a:pPr>
              <a:t>52</a:t>
            </a:fld>
            <a:endParaRPr lang="en-US" altLang="sv-SE">
              <a:solidFill>
                <a:srgbClr val="000000"/>
              </a:solidFill>
              <a:latin typeface="Arial" panose="020B0604020202020204" pitchFamily="34" charset="0"/>
            </a:endParaRPr>
          </a:p>
        </p:txBody>
      </p:sp>
      <p:sp>
        <p:nvSpPr>
          <p:cNvPr id="163842" name="Rectangle 2">
            <a:extLst>
              <a:ext uri="{FF2B5EF4-FFF2-40B4-BE49-F238E27FC236}">
                <a16:creationId xmlns:a16="http://schemas.microsoft.com/office/drawing/2014/main" id="{D1AC3A91-8788-95F4-3816-6802412D4D87}"/>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43" name="Rectangle 3">
            <a:extLst>
              <a:ext uri="{FF2B5EF4-FFF2-40B4-BE49-F238E27FC236}">
                <a16:creationId xmlns:a16="http://schemas.microsoft.com/office/drawing/2014/main" id="{2D2CEF9B-44C4-3C2E-9E6B-8843DC09549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A21A894B-199D-0F74-BD13-E8DC6D67EA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B90DB8-1643-BC4F-8130-0EA4C77AA251}" type="slidenum">
              <a:rPr lang="en-US" altLang="sv-SE">
                <a:solidFill>
                  <a:srgbClr val="000000"/>
                </a:solidFill>
                <a:latin typeface="Arial" panose="020B0604020202020204" pitchFamily="34" charset="0"/>
              </a:rPr>
              <a:pPr>
                <a:spcBef>
                  <a:spcPct val="0"/>
                </a:spcBef>
              </a:pPr>
              <a:t>53</a:t>
            </a:fld>
            <a:endParaRPr lang="en-US" altLang="sv-SE">
              <a:solidFill>
                <a:srgbClr val="000000"/>
              </a:solidFill>
              <a:latin typeface="Arial" panose="020B0604020202020204" pitchFamily="34" charset="0"/>
            </a:endParaRPr>
          </a:p>
        </p:txBody>
      </p:sp>
      <p:sp>
        <p:nvSpPr>
          <p:cNvPr id="165890" name="Rectangle 2">
            <a:extLst>
              <a:ext uri="{FF2B5EF4-FFF2-40B4-BE49-F238E27FC236}">
                <a16:creationId xmlns:a16="http://schemas.microsoft.com/office/drawing/2014/main" id="{8B3F11E9-1FE3-A7AD-6DD0-C6E832D5CCE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5891" name="Rectangle 3">
            <a:extLst>
              <a:ext uri="{FF2B5EF4-FFF2-40B4-BE49-F238E27FC236}">
                <a16:creationId xmlns:a16="http://schemas.microsoft.com/office/drawing/2014/main" id="{44182FF3-E6D8-AFDE-ACDA-ABA14E4F89AF}"/>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sv-SE" altLang="sv-SE">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FE1ECEB6-621C-223D-30EB-A886F1C78D5E}"/>
              </a:ext>
            </a:extLst>
          </p:cNvPr>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sz="2600">
              <a:solidFill>
                <a:srgbClr val="B81414"/>
              </a:solidFill>
              <a:latin typeface="Helvetica" pitchFamily="2" charset="0"/>
              <a:cs typeface="Arial" panose="020B0604020202020204" pitchFamily="34" charset="0"/>
            </a:endParaRPr>
          </a:p>
        </p:txBody>
      </p:sp>
      <p:pic>
        <p:nvPicPr>
          <p:cNvPr id="3" name="Picture 7" descr="FRIB_ppt_top.jpg">
            <a:extLst>
              <a:ext uri="{FF2B5EF4-FFF2-40B4-BE49-F238E27FC236}">
                <a16:creationId xmlns:a16="http://schemas.microsoft.com/office/drawing/2014/main" id="{DF8F19A6-BC19-BED0-5713-ED6EDEA45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RIB_ppt_top.jpg">
            <a:extLst>
              <a:ext uri="{FF2B5EF4-FFF2-40B4-BE49-F238E27FC236}">
                <a16:creationId xmlns:a16="http://schemas.microsoft.com/office/drawing/2014/main" id="{02FB313E-E78B-2065-DDD5-C71E224814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dirty="0"/>
              <a:t>Click to edit Master title style</a:t>
            </a:r>
          </a:p>
        </p:txBody>
      </p:sp>
    </p:spTree>
    <p:extLst>
      <p:ext uri="{BB962C8B-B14F-4D97-AF65-F5344CB8AC3E}">
        <p14:creationId xmlns:p14="http://schemas.microsoft.com/office/powerpoint/2010/main" val="25620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25D2E21-3D62-8672-F271-27E53C550BC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a:p>
        </p:txBody>
      </p:sp>
      <p:sp>
        <p:nvSpPr>
          <p:cNvPr id="5" name="Rectangle 12">
            <a:extLst>
              <a:ext uri="{FF2B5EF4-FFF2-40B4-BE49-F238E27FC236}">
                <a16:creationId xmlns:a16="http://schemas.microsoft.com/office/drawing/2014/main" id="{BFF10F52-4AC0-754F-4FE6-AB2C0AD32407}"/>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152A9F22-5536-A693-7696-0F172F86CE49}"/>
              </a:ext>
            </a:extLst>
          </p:cNvPr>
          <p:cNvSpPr>
            <a:spLocks noGrp="1" noChangeArrowheads="1"/>
          </p:cNvSpPr>
          <p:nvPr>
            <p:ph type="sldNum" sz="quarter" idx="12"/>
          </p:nvPr>
        </p:nvSpPr>
        <p:spPr/>
        <p:txBody>
          <a:bodyPr/>
          <a:lstStyle>
            <a:lvl1pPr>
              <a:defRPr/>
            </a:lvl1pPr>
          </a:lstStyle>
          <a:p>
            <a:fld id="{5B6AF3DC-EC82-6140-BEA0-39E82CB0A385}" type="slidenum">
              <a:rPr lang="en-US" altLang="sv-SE"/>
              <a:pPr/>
              <a:t>‹#›</a:t>
            </a:fld>
            <a:endParaRPr lang="en-US" altLang="sv-SE"/>
          </a:p>
        </p:txBody>
      </p:sp>
    </p:spTree>
    <p:extLst>
      <p:ext uri="{BB962C8B-B14F-4D97-AF65-F5344CB8AC3E}">
        <p14:creationId xmlns:p14="http://schemas.microsoft.com/office/powerpoint/2010/main" val="405428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hart Placeholder 2"/>
          <p:cNvSpPr>
            <a:spLocks noGrp="1"/>
          </p:cNvSpPr>
          <p:nvPr>
            <p:ph type="ch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F26B078A-70DA-E6E7-F6DC-F7C2EEF2CBD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a:p>
        </p:txBody>
      </p:sp>
      <p:sp>
        <p:nvSpPr>
          <p:cNvPr id="6" name="Rectangle 12">
            <a:extLst>
              <a:ext uri="{FF2B5EF4-FFF2-40B4-BE49-F238E27FC236}">
                <a16:creationId xmlns:a16="http://schemas.microsoft.com/office/drawing/2014/main" id="{D0015F51-F457-0951-B3D8-589C7CB9EF8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115AD882-B869-35E1-ED89-050831E5CE1A}"/>
              </a:ext>
            </a:extLst>
          </p:cNvPr>
          <p:cNvSpPr>
            <a:spLocks noGrp="1" noChangeArrowheads="1"/>
          </p:cNvSpPr>
          <p:nvPr>
            <p:ph type="sldNum" sz="quarter" idx="12"/>
          </p:nvPr>
        </p:nvSpPr>
        <p:spPr/>
        <p:txBody>
          <a:bodyPr/>
          <a:lstStyle>
            <a:lvl1pPr>
              <a:defRPr/>
            </a:lvl1pPr>
          </a:lstStyle>
          <a:p>
            <a:fld id="{6D615B87-A880-B545-A9C3-DF108F96013B}" type="slidenum">
              <a:rPr lang="en-US" altLang="sv-SE"/>
              <a:pPr/>
              <a:t>‹#›</a:t>
            </a:fld>
            <a:endParaRPr lang="en-US" altLang="sv-SE"/>
          </a:p>
        </p:txBody>
      </p:sp>
    </p:spTree>
    <p:extLst>
      <p:ext uri="{BB962C8B-B14F-4D97-AF65-F5344CB8AC3E}">
        <p14:creationId xmlns:p14="http://schemas.microsoft.com/office/powerpoint/2010/main" val="89293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90525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8250" y="1600200"/>
            <a:ext cx="3906838"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0955159B-ED97-87EF-E810-EE7EE4E886E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a:p>
        </p:txBody>
      </p:sp>
      <p:sp>
        <p:nvSpPr>
          <p:cNvPr id="6" name="Rectangle 12">
            <a:extLst>
              <a:ext uri="{FF2B5EF4-FFF2-40B4-BE49-F238E27FC236}">
                <a16:creationId xmlns:a16="http://schemas.microsoft.com/office/drawing/2014/main" id="{7B6B9701-5287-7F77-4631-C4ACE8D6D031}"/>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7D7EEF7C-25C3-12A2-924E-5C6D6175C6A3}"/>
              </a:ext>
            </a:extLst>
          </p:cNvPr>
          <p:cNvSpPr>
            <a:spLocks noGrp="1" noChangeArrowheads="1"/>
          </p:cNvSpPr>
          <p:nvPr>
            <p:ph type="sldNum" sz="quarter" idx="12"/>
          </p:nvPr>
        </p:nvSpPr>
        <p:spPr/>
        <p:txBody>
          <a:bodyPr/>
          <a:lstStyle>
            <a:lvl1pPr>
              <a:defRPr/>
            </a:lvl1pPr>
          </a:lstStyle>
          <a:p>
            <a:fld id="{925D8952-1F24-BF4C-AB97-A571E51801CE}" type="slidenum">
              <a:rPr lang="en-US" altLang="sv-SE"/>
              <a:pPr/>
              <a:t>‹#›</a:t>
            </a:fld>
            <a:endParaRPr lang="en-US" altLang="sv-SE"/>
          </a:p>
        </p:txBody>
      </p:sp>
    </p:spTree>
    <p:extLst>
      <p:ext uri="{BB962C8B-B14F-4D97-AF65-F5344CB8AC3E}">
        <p14:creationId xmlns:p14="http://schemas.microsoft.com/office/powerpoint/2010/main" val="389982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1F3599C-7C89-8BFE-6808-9418019E2FB7}"/>
              </a:ext>
            </a:extLst>
          </p:cNvPr>
          <p:cNvGrpSpPr>
            <a:grpSpLocks/>
          </p:cNvGrpSpPr>
          <p:nvPr/>
        </p:nvGrpSpPr>
        <p:grpSpPr bwMode="auto">
          <a:xfrm>
            <a:off x="0" y="1981200"/>
            <a:ext cx="9009063" cy="1052513"/>
            <a:chOff x="0" y="1536"/>
            <a:chExt cx="5675" cy="663"/>
          </a:xfrm>
        </p:grpSpPr>
        <p:grpSp>
          <p:nvGrpSpPr>
            <p:cNvPr id="3" name="Group 3">
              <a:extLst>
                <a:ext uri="{FF2B5EF4-FFF2-40B4-BE49-F238E27FC236}">
                  <a16:creationId xmlns:a16="http://schemas.microsoft.com/office/drawing/2014/main" id="{497768E1-AD3E-A04C-F6E3-5880F1E7EEEA}"/>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52861AD5-D65B-8FD7-C35C-DFAC2F43EEF8}"/>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11" name="Rectangle 5">
                <a:extLst>
                  <a:ext uri="{FF2B5EF4-FFF2-40B4-BE49-F238E27FC236}">
                    <a16:creationId xmlns:a16="http://schemas.microsoft.com/office/drawing/2014/main" id="{287A5932-EDEC-256F-CA14-81C52E125E4E}"/>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grpSp>
          <p:nvGrpSpPr>
            <p:cNvPr id="4" name="Group 6">
              <a:extLst>
                <a:ext uri="{FF2B5EF4-FFF2-40B4-BE49-F238E27FC236}">
                  <a16:creationId xmlns:a16="http://schemas.microsoft.com/office/drawing/2014/main" id="{4628BED4-9294-041B-2F14-ABA99B36C113}"/>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D3F0F47D-871E-A037-12ED-2F645E191808}"/>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9" name="Rectangle 8">
                <a:extLst>
                  <a:ext uri="{FF2B5EF4-FFF2-40B4-BE49-F238E27FC236}">
                    <a16:creationId xmlns:a16="http://schemas.microsoft.com/office/drawing/2014/main" id="{F0A78BB9-C08C-E319-10C7-7B780385E62D}"/>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5" name="Rectangle 9">
              <a:extLst>
                <a:ext uri="{FF2B5EF4-FFF2-40B4-BE49-F238E27FC236}">
                  <a16:creationId xmlns:a16="http://schemas.microsoft.com/office/drawing/2014/main" id="{2E283086-F7D9-D0DD-16E4-17F34E93FF43}"/>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6" name="Rectangle 10">
              <a:extLst>
                <a:ext uri="{FF2B5EF4-FFF2-40B4-BE49-F238E27FC236}">
                  <a16:creationId xmlns:a16="http://schemas.microsoft.com/office/drawing/2014/main" id="{D593BC35-ACD7-8606-ED6C-4F1E2EBCB98A}"/>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7" name="Rectangle 11">
              <a:extLst>
                <a:ext uri="{FF2B5EF4-FFF2-40B4-BE49-F238E27FC236}">
                  <a16:creationId xmlns:a16="http://schemas.microsoft.com/office/drawing/2014/main" id="{608311BA-F610-C9E5-792E-6860B1EAD93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19468" name="Rectangle 12"/>
          <p:cNvSpPr>
            <a:spLocks noGrp="1" noChangeArrowheads="1"/>
          </p:cNvSpPr>
          <p:nvPr>
            <p:ph type="ctrTitle"/>
          </p:nvPr>
        </p:nvSpPr>
        <p:spPr>
          <a:xfrm>
            <a:off x="990600" y="609600"/>
            <a:ext cx="7772400" cy="2133600"/>
          </a:xfrm>
        </p:spPr>
        <p:txBody>
          <a:bodyPr/>
          <a:lstStyle>
            <a:lvl1pPr>
              <a:defRPr/>
            </a:lvl1pPr>
          </a:lstStyle>
          <a:p>
            <a:r>
              <a:rPr lang="en-US"/>
              <a:t>Click to edit Master title style</a:t>
            </a:r>
          </a:p>
        </p:txBody>
      </p:sp>
      <p:sp>
        <p:nvSpPr>
          <p:cNvPr id="19469" name="Rectangle 13"/>
          <p:cNvSpPr>
            <a:spLocks noGrp="1" noChangeArrowheads="1"/>
          </p:cNvSpPr>
          <p:nvPr>
            <p:ph type="subTitle" idx="1"/>
          </p:nvPr>
        </p:nvSpPr>
        <p:spPr>
          <a:xfrm>
            <a:off x="2362200" y="3048000"/>
            <a:ext cx="6400800" cy="1752600"/>
          </a:xfrm>
        </p:spPr>
        <p:txBody>
          <a:bodyPr/>
          <a:lstStyle>
            <a:lvl1pPr marL="0" indent="0" algn="r">
              <a:buFont typeface="Wingdings" pitchFamily="2" charset="2"/>
              <a:buNone/>
              <a:defRPr/>
            </a:lvl1pPr>
          </a:lstStyle>
          <a:p>
            <a:r>
              <a:rPr lang="en-US"/>
              <a:t>Click to edit Master subtitle style</a:t>
            </a:r>
          </a:p>
        </p:txBody>
      </p:sp>
      <p:sp>
        <p:nvSpPr>
          <p:cNvPr id="12" name="Rectangle 14">
            <a:extLst>
              <a:ext uri="{FF2B5EF4-FFF2-40B4-BE49-F238E27FC236}">
                <a16:creationId xmlns:a16="http://schemas.microsoft.com/office/drawing/2014/main" id="{6C80C767-3F14-AAD8-0FAB-FC6F5A0A2597}"/>
              </a:ext>
            </a:extLst>
          </p:cNvPr>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defRPr>
            </a:lvl1pPr>
          </a:lstStyle>
          <a:p>
            <a:pPr>
              <a:defRPr/>
            </a:pPr>
            <a:r>
              <a:rPr lang="sv-SE"/>
              <a:t>Winter 2025</a:t>
            </a:r>
            <a:endParaRPr lang="en-US"/>
          </a:p>
        </p:txBody>
      </p:sp>
      <p:sp>
        <p:nvSpPr>
          <p:cNvPr id="13" name="Rectangle 15">
            <a:extLst>
              <a:ext uri="{FF2B5EF4-FFF2-40B4-BE49-F238E27FC236}">
                <a16:creationId xmlns:a16="http://schemas.microsoft.com/office/drawing/2014/main" id="{321E5CD9-F75B-F071-066B-ADCED4CBC127}"/>
              </a:ext>
            </a:extLst>
          </p:cNvPr>
          <p:cNvSpPr>
            <a:spLocks noGrp="1" noChangeArrowheads="1"/>
          </p:cNvSpPr>
          <p:nvPr>
            <p:ph type="ftr" sz="quarter" idx="11"/>
          </p:nvPr>
        </p:nvSpPr>
        <p:spPr>
          <a:xfrm>
            <a:off x="3429000" y="6248400"/>
            <a:ext cx="2895600" cy="457200"/>
          </a:xfrm>
        </p:spPr>
        <p:txBody>
          <a:bodyPr/>
          <a:lstStyle>
            <a:lvl1pPr algn="l" fontAlgn="auto">
              <a:spcBef>
                <a:spcPts val="0"/>
              </a:spcBef>
              <a:spcAft>
                <a:spcPts val="0"/>
              </a:spcAft>
              <a:defRPr>
                <a:solidFill>
                  <a:srgbClr val="1C1C1C"/>
                </a:solidFill>
              </a:defRPr>
            </a:lvl1pPr>
          </a:lstStyle>
          <a:p>
            <a:pPr>
              <a:defRPr/>
            </a:pPr>
            <a:r>
              <a:rPr lang="en-US"/>
              <a:t>Lecture 9  |Superconductivity, SRF and SC Magnets- J. G. Weisend II</a:t>
            </a:r>
          </a:p>
        </p:txBody>
      </p:sp>
      <p:sp>
        <p:nvSpPr>
          <p:cNvPr id="14" name="Rectangle 16">
            <a:extLst>
              <a:ext uri="{FF2B5EF4-FFF2-40B4-BE49-F238E27FC236}">
                <a16:creationId xmlns:a16="http://schemas.microsoft.com/office/drawing/2014/main" id="{62611312-5295-C14F-E327-71D8071F25E4}"/>
              </a:ext>
            </a:extLst>
          </p:cNvPr>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fld id="{7325B525-FD85-3941-B56F-A2EF1F102D78}" type="slidenum">
              <a:rPr lang="en-US" altLang="sv-SE"/>
              <a:pPr/>
              <a:t>‹#›</a:t>
            </a:fld>
            <a:endParaRPr lang="en-US" altLang="sv-SE"/>
          </a:p>
        </p:txBody>
      </p:sp>
    </p:spTree>
    <p:extLst>
      <p:ext uri="{BB962C8B-B14F-4D97-AF65-F5344CB8AC3E}">
        <p14:creationId xmlns:p14="http://schemas.microsoft.com/office/powerpoint/2010/main" val="272305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35B6ECA-43EB-2462-D7A4-E441623F4EF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7B737217-392B-2E3E-9991-39774A3DC98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EC501566-5435-64D1-818B-4CC727F264E3}"/>
              </a:ext>
            </a:extLst>
          </p:cNvPr>
          <p:cNvSpPr>
            <a:spLocks noGrp="1" noChangeArrowheads="1"/>
          </p:cNvSpPr>
          <p:nvPr>
            <p:ph type="sldNum" sz="quarter" idx="12"/>
          </p:nvPr>
        </p:nvSpPr>
        <p:spPr/>
        <p:txBody>
          <a:bodyPr/>
          <a:lstStyle>
            <a:lvl1pPr>
              <a:defRPr/>
            </a:lvl1pPr>
          </a:lstStyle>
          <a:p>
            <a:fld id="{45E4BCE9-6A7D-604B-B78D-77D8947E6D95}" type="slidenum">
              <a:rPr lang="en-US" altLang="sv-SE"/>
              <a:pPr/>
              <a:t>‹#›</a:t>
            </a:fld>
            <a:endParaRPr lang="en-US" altLang="sv-SE"/>
          </a:p>
        </p:txBody>
      </p:sp>
    </p:spTree>
    <p:extLst>
      <p:ext uri="{BB962C8B-B14F-4D97-AF65-F5344CB8AC3E}">
        <p14:creationId xmlns:p14="http://schemas.microsoft.com/office/powerpoint/2010/main" val="386735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2645CA7C-B1EC-78BD-2928-A8B38FF78B9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FD607C16-FA66-131E-3849-3080EB756A17}"/>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06A46CEF-5389-503D-A35A-1FE75CCC3A9C}"/>
              </a:ext>
            </a:extLst>
          </p:cNvPr>
          <p:cNvSpPr>
            <a:spLocks noGrp="1" noChangeArrowheads="1"/>
          </p:cNvSpPr>
          <p:nvPr>
            <p:ph type="sldNum" sz="quarter" idx="12"/>
          </p:nvPr>
        </p:nvSpPr>
        <p:spPr/>
        <p:txBody>
          <a:bodyPr/>
          <a:lstStyle>
            <a:lvl1pPr>
              <a:defRPr/>
            </a:lvl1pPr>
          </a:lstStyle>
          <a:p>
            <a:fld id="{0399AC4E-8A05-8740-AF72-DAD291C328E9}" type="slidenum">
              <a:rPr lang="en-US" altLang="sv-SE"/>
              <a:pPr/>
              <a:t>‹#›</a:t>
            </a:fld>
            <a:endParaRPr lang="en-US" altLang="sv-SE"/>
          </a:p>
        </p:txBody>
      </p:sp>
    </p:spTree>
    <p:extLst>
      <p:ext uri="{BB962C8B-B14F-4D97-AF65-F5344CB8AC3E}">
        <p14:creationId xmlns:p14="http://schemas.microsoft.com/office/powerpoint/2010/main" val="86767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90525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8250" y="1600200"/>
            <a:ext cx="3906838"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9D0C064-E279-138A-5CCF-8323DE89162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9BA06E13-574D-B5A8-6D5F-E6ADB4DE887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9D9D7954-11B8-81A9-F1AB-938610C78C52}"/>
              </a:ext>
            </a:extLst>
          </p:cNvPr>
          <p:cNvSpPr>
            <a:spLocks noGrp="1" noChangeArrowheads="1"/>
          </p:cNvSpPr>
          <p:nvPr>
            <p:ph type="sldNum" sz="quarter" idx="12"/>
          </p:nvPr>
        </p:nvSpPr>
        <p:spPr/>
        <p:txBody>
          <a:bodyPr/>
          <a:lstStyle>
            <a:lvl1pPr>
              <a:defRPr/>
            </a:lvl1pPr>
          </a:lstStyle>
          <a:p>
            <a:fld id="{C95EF47F-2161-8747-9E45-C96098A50B84}" type="slidenum">
              <a:rPr lang="en-US" altLang="sv-SE"/>
              <a:pPr/>
              <a:t>‹#›</a:t>
            </a:fld>
            <a:endParaRPr lang="en-US" altLang="sv-SE"/>
          </a:p>
        </p:txBody>
      </p:sp>
    </p:spTree>
    <p:extLst>
      <p:ext uri="{BB962C8B-B14F-4D97-AF65-F5344CB8AC3E}">
        <p14:creationId xmlns:p14="http://schemas.microsoft.com/office/powerpoint/2010/main" val="77966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31E7DB4-427C-F056-A2F4-66D3B0343F9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8" name="Rectangle 12">
            <a:extLst>
              <a:ext uri="{FF2B5EF4-FFF2-40B4-BE49-F238E27FC236}">
                <a16:creationId xmlns:a16="http://schemas.microsoft.com/office/drawing/2014/main" id="{5E33F75E-8FD0-033B-1C1B-E747D1952CC1}"/>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9" name="Rectangle 13">
            <a:extLst>
              <a:ext uri="{FF2B5EF4-FFF2-40B4-BE49-F238E27FC236}">
                <a16:creationId xmlns:a16="http://schemas.microsoft.com/office/drawing/2014/main" id="{A105B322-1EFC-5436-2C0B-C99777BE6C78}"/>
              </a:ext>
            </a:extLst>
          </p:cNvPr>
          <p:cNvSpPr>
            <a:spLocks noGrp="1" noChangeArrowheads="1"/>
          </p:cNvSpPr>
          <p:nvPr>
            <p:ph type="sldNum" sz="quarter" idx="12"/>
          </p:nvPr>
        </p:nvSpPr>
        <p:spPr/>
        <p:txBody>
          <a:bodyPr/>
          <a:lstStyle>
            <a:lvl1pPr>
              <a:defRPr/>
            </a:lvl1pPr>
          </a:lstStyle>
          <a:p>
            <a:fld id="{2AC7E79C-5C78-CE4A-B71F-629DB6A801DE}" type="slidenum">
              <a:rPr lang="en-US" altLang="sv-SE"/>
              <a:pPr/>
              <a:t>‹#›</a:t>
            </a:fld>
            <a:endParaRPr lang="en-US" altLang="sv-SE"/>
          </a:p>
        </p:txBody>
      </p:sp>
    </p:spTree>
    <p:extLst>
      <p:ext uri="{BB962C8B-B14F-4D97-AF65-F5344CB8AC3E}">
        <p14:creationId xmlns:p14="http://schemas.microsoft.com/office/powerpoint/2010/main" val="2601965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984F4E4E-4786-C41A-28E4-6081FF96DD6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4" name="Rectangle 12">
            <a:extLst>
              <a:ext uri="{FF2B5EF4-FFF2-40B4-BE49-F238E27FC236}">
                <a16:creationId xmlns:a16="http://schemas.microsoft.com/office/drawing/2014/main" id="{FD01E4FF-8141-2DFB-F2A7-0116E07C4C17}"/>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5" name="Rectangle 13">
            <a:extLst>
              <a:ext uri="{FF2B5EF4-FFF2-40B4-BE49-F238E27FC236}">
                <a16:creationId xmlns:a16="http://schemas.microsoft.com/office/drawing/2014/main" id="{C143E903-34EE-68D1-9866-BECA594F5F70}"/>
              </a:ext>
            </a:extLst>
          </p:cNvPr>
          <p:cNvSpPr>
            <a:spLocks noGrp="1" noChangeArrowheads="1"/>
          </p:cNvSpPr>
          <p:nvPr>
            <p:ph type="sldNum" sz="quarter" idx="12"/>
          </p:nvPr>
        </p:nvSpPr>
        <p:spPr/>
        <p:txBody>
          <a:bodyPr/>
          <a:lstStyle>
            <a:lvl1pPr>
              <a:defRPr/>
            </a:lvl1pPr>
          </a:lstStyle>
          <a:p>
            <a:fld id="{A8C6BD53-5081-4C48-B0B0-88B65ACAD921}" type="slidenum">
              <a:rPr lang="en-US" altLang="sv-SE"/>
              <a:pPr/>
              <a:t>‹#›</a:t>
            </a:fld>
            <a:endParaRPr lang="en-US" altLang="sv-SE"/>
          </a:p>
        </p:txBody>
      </p:sp>
    </p:spTree>
    <p:extLst>
      <p:ext uri="{BB962C8B-B14F-4D97-AF65-F5344CB8AC3E}">
        <p14:creationId xmlns:p14="http://schemas.microsoft.com/office/powerpoint/2010/main" val="2024764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6507CBF-D91F-6E2C-4646-1C3841AB94F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3" name="Rectangle 12">
            <a:extLst>
              <a:ext uri="{FF2B5EF4-FFF2-40B4-BE49-F238E27FC236}">
                <a16:creationId xmlns:a16="http://schemas.microsoft.com/office/drawing/2014/main" id="{1BF5E666-9925-8BD1-7DE9-81B9DF7FE6DD}"/>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4" name="Rectangle 13">
            <a:extLst>
              <a:ext uri="{FF2B5EF4-FFF2-40B4-BE49-F238E27FC236}">
                <a16:creationId xmlns:a16="http://schemas.microsoft.com/office/drawing/2014/main" id="{0F35D894-7DD9-6270-3353-8A9A4DE9D60D}"/>
              </a:ext>
            </a:extLst>
          </p:cNvPr>
          <p:cNvSpPr>
            <a:spLocks noGrp="1" noChangeArrowheads="1"/>
          </p:cNvSpPr>
          <p:nvPr>
            <p:ph type="sldNum" sz="quarter" idx="12"/>
          </p:nvPr>
        </p:nvSpPr>
        <p:spPr/>
        <p:txBody>
          <a:bodyPr/>
          <a:lstStyle>
            <a:lvl1pPr>
              <a:defRPr/>
            </a:lvl1pPr>
          </a:lstStyle>
          <a:p>
            <a:fld id="{1CB29E62-FAEE-0647-B78C-BBB297EA9D8A}" type="slidenum">
              <a:rPr lang="en-US" altLang="sv-SE"/>
              <a:pPr/>
              <a:t>‹#›</a:t>
            </a:fld>
            <a:endParaRPr lang="en-US" altLang="sv-SE"/>
          </a:p>
        </p:txBody>
      </p:sp>
    </p:spTree>
    <p:extLst>
      <p:ext uri="{BB962C8B-B14F-4D97-AF65-F5344CB8AC3E}">
        <p14:creationId xmlns:p14="http://schemas.microsoft.com/office/powerpoint/2010/main" val="145251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7519854E-8F05-369D-E990-970529DE1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FCB885E4-7D5E-84B5-6C60-D490EA16AA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0463A8D0-9E13-A9F4-B37F-5BFCC1F064B3}"/>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36DFB6C3-B4F5-040E-4347-A2E41366F930}"/>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0"/>
            <a:ext cx="8991600" cy="1003300"/>
          </a:xfrm>
        </p:spPr>
        <p:txBody>
          <a:bodyPr anchor="ctr"/>
          <a:lstStyle/>
          <a:p>
            <a:r>
              <a:rPr lang="en-US" dirty="0"/>
              <a:t>Click to edit Master title style</a:t>
            </a:r>
          </a:p>
        </p:txBody>
      </p:sp>
      <p:sp>
        <p:nvSpPr>
          <p:cNvPr id="7" name="Footer Placeholder 10">
            <a:extLst>
              <a:ext uri="{FF2B5EF4-FFF2-40B4-BE49-F238E27FC236}">
                <a16:creationId xmlns:a16="http://schemas.microsoft.com/office/drawing/2014/main" id="{E9F40496-A8F6-E3C2-D8F2-4417964A2A4C}"/>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CD8E7E4A-BB7A-FFC8-001F-ECD9FC29A65C}"/>
              </a:ext>
            </a:extLst>
          </p:cNvPr>
          <p:cNvSpPr>
            <a:spLocks noGrp="1"/>
          </p:cNvSpPr>
          <p:nvPr>
            <p:ph type="sldNum" sz="quarter" idx="11"/>
          </p:nvPr>
        </p:nvSpPr>
        <p:spPr/>
        <p:txBody>
          <a:bodyPr/>
          <a:lstStyle>
            <a:lvl1pPr>
              <a:defRPr/>
            </a:lvl1pPr>
          </a:lstStyle>
          <a:p>
            <a:r>
              <a:rPr lang="en-US" altLang="sv-SE"/>
              <a:t>Slide </a:t>
            </a:r>
            <a:fld id="{8AF4B75C-916F-CC45-9964-BE095161E351}" type="slidenum">
              <a:rPr lang="en-US" altLang="sv-SE"/>
              <a:pPr/>
              <a:t>‹#›</a:t>
            </a:fld>
            <a:endParaRPr lang="en-US" altLang="sv-SE"/>
          </a:p>
        </p:txBody>
      </p:sp>
      <p:sp>
        <p:nvSpPr>
          <p:cNvPr id="10" name="Date Placeholder 3">
            <a:extLst>
              <a:ext uri="{FF2B5EF4-FFF2-40B4-BE49-F238E27FC236}">
                <a16:creationId xmlns:a16="http://schemas.microsoft.com/office/drawing/2014/main" id="{B5E0D224-759B-2D3D-ED39-41E92C48DB06}"/>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757297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62D6309-227C-BA6D-F316-BD2D6578F27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6E063DF5-336C-94E1-EF74-411317C2AE56}"/>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EF5FF853-BDBB-A1D7-9205-7818B551E005}"/>
              </a:ext>
            </a:extLst>
          </p:cNvPr>
          <p:cNvSpPr>
            <a:spLocks noGrp="1" noChangeArrowheads="1"/>
          </p:cNvSpPr>
          <p:nvPr>
            <p:ph type="sldNum" sz="quarter" idx="12"/>
          </p:nvPr>
        </p:nvSpPr>
        <p:spPr/>
        <p:txBody>
          <a:bodyPr/>
          <a:lstStyle>
            <a:lvl1pPr>
              <a:defRPr/>
            </a:lvl1pPr>
          </a:lstStyle>
          <a:p>
            <a:fld id="{727381D2-56AA-D34F-921D-ED59A15906E0}" type="slidenum">
              <a:rPr lang="en-US" altLang="sv-SE"/>
              <a:pPr/>
              <a:t>‹#›</a:t>
            </a:fld>
            <a:endParaRPr lang="en-US" altLang="sv-SE"/>
          </a:p>
        </p:txBody>
      </p:sp>
    </p:spTree>
    <p:extLst>
      <p:ext uri="{BB962C8B-B14F-4D97-AF65-F5344CB8AC3E}">
        <p14:creationId xmlns:p14="http://schemas.microsoft.com/office/powerpoint/2010/main" val="3483238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0EF34DF7-AC74-9484-4C72-3D74DCD1480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D4265564-2D22-82D9-580C-26041DF68C5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7B41F5A3-7BBC-7109-ABFC-5FFD5407FCFA}"/>
              </a:ext>
            </a:extLst>
          </p:cNvPr>
          <p:cNvSpPr>
            <a:spLocks noGrp="1" noChangeArrowheads="1"/>
          </p:cNvSpPr>
          <p:nvPr>
            <p:ph type="sldNum" sz="quarter" idx="12"/>
          </p:nvPr>
        </p:nvSpPr>
        <p:spPr/>
        <p:txBody>
          <a:bodyPr/>
          <a:lstStyle>
            <a:lvl1pPr>
              <a:defRPr/>
            </a:lvl1pPr>
          </a:lstStyle>
          <a:p>
            <a:fld id="{2CC1865E-CBE5-3F4F-8966-A4060A1968DC}" type="slidenum">
              <a:rPr lang="en-US" altLang="sv-SE"/>
              <a:pPr/>
              <a:t>‹#›</a:t>
            </a:fld>
            <a:endParaRPr lang="en-US" altLang="sv-SE"/>
          </a:p>
        </p:txBody>
      </p:sp>
    </p:spTree>
    <p:extLst>
      <p:ext uri="{BB962C8B-B14F-4D97-AF65-F5344CB8AC3E}">
        <p14:creationId xmlns:p14="http://schemas.microsoft.com/office/powerpoint/2010/main" val="164296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3BA403F-F583-3AE6-EDDB-E140A5470D7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6BD58576-C2AD-0BBB-9EE0-20DA8CCE7FE7}"/>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D6B15705-C9E1-8C40-B687-65BEB35099D0}"/>
              </a:ext>
            </a:extLst>
          </p:cNvPr>
          <p:cNvSpPr>
            <a:spLocks noGrp="1" noChangeArrowheads="1"/>
          </p:cNvSpPr>
          <p:nvPr>
            <p:ph type="sldNum" sz="quarter" idx="12"/>
          </p:nvPr>
        </p:nvSpPr>
        <p:spPr/>
        <p:txBody>
          <a:bodyPr/>
          <a:lstStyle>
            <a:lvl1pPr>
              <a:defRPr/>
            </a:lvl1pPr>
          </a:lstStyle>
          <a:p>
            <a:fld id="{1CD4B5FA-B10C-3C4B-A60F-7A79E1F56D2C}" type="slidenum">
              <a:rPr lang="en-US" altLang="sv-SE"/>
              <a:pPr/>
              <a:t>‹#›</a:t>
            </a:fld>
            <a:endParaRPr lang="en-US" altLang="sv-SE"/>
          </a:p>
        </p:txBody>
      </p:sp>
    </p:spTree>
    <p:extLst>
      <p:ext uri="{BB962C8B-B14F-4D97-AF65-F5344CB8AC3E}">
        <p14:creationId xmlns:p14="http://schemas.microsoft.com/office/powerpoint/2010/main" val="2241970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4363" y="228600"/>
            <a:ext cx="19907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28600"/>
            <a:ext cx="5821363"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B70C55F-6689-35D6-2069-62F0DE886B6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74D433AB-7E91-83E8-6F01-D763419B7A41}"/>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99B80E70-4861-2E33-7595-A690F060B022}"/>
              </a:ext>
            </a:extLst>
          </p:cNvPr>
          <p:cNvSpPr>
            <a:spLocks noGrp="1" noChangeArrowheads="1"/>
          </p:cNvSpPr>
          <p:nvPr>
            <p:ph type="sldNum" sz="quarter" idx="12"/>
          </p:nvPr>
        </p:nvSpPr>
        <p:spPr/>
        <p:txBody>
          <a:bodyPr/>
          <a:lstStyle>
            <a:lvl1pPr>
              <a:defRPr/>
            </a:lvl1pPr>
          </a:lstStyle>
          <a:p>
            <a:fld id="{0ADCA7C4-8BFA-3143-ABE1-564455F1965D}" type="slidenum">
              <a:rPr lang="en-US" altLang="sv-SE"/>
              <a:pPr/>
              <a:t>‹#›</a:t>
            </a:fld>
            <a:endParaRPr lang="en-US" altLang="sv-SE"/>
          </a:p>
        </p:txBody>
      </p:sp>
    </p:spTree>
    <p:extLst>
      <p:ext uri="{BB962C8B-B14F-4D97-AF65-F5344CB8AC3E}">
        <p14:creationId xmlns:p14="http://schemas.microsoft.com/office/powerpoint/2010/main" val="3276366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4AF76F6D-7053-A4A6-AB44-E64BDBB43F8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2057F6C6-264D-CF20-7353-7D961C2FC423}"/>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3F455031-8D94-D82C-BDEA-DAD63DBFA63F}"/>
              </a:ext>
            </a:extLst>
          </p:cNvPr>
          <p:cNvSpPr>
            <a:spLocks noGrp="1" noChangeArrowheads="1"/>
          </p:cNvSpPr>
          <p:nvPr>
            <p:ph type="sldNum" sz="quarter" idx="12"/>
          </p:nvPr>
        </p:nvSpPr>
        <p:spPr/>
        <p:txBody>
          <a:bodyPr/>
          <a:lstStyle>
            <a:lvl1pPr>
              <a:defRPr/>
            </a:lvl1pPr>
          </a:lstStyle>
          <a:p>
            <a:fld id="{0D9037F7-E564-8041-B854-A67DBB0C5FBB}" type="slidenum">
              <a:rPr lang="en-US" altLang="sv-SE"/>
              <a:pPr/>
              <a:t>‹#›</a:t>
            </a:fld>
            <a:endParaRPr lang="en-US" altLang="sv-SE"/>
          </a:p>
        </p:txBody>
      </p:sp>
    </p:spTree>
    <p:extLst>
      <p:ext uri="{BB962C8B-B14F-4D97-AF65-F5344CB8AC3E}">
        <p14:creationId xmlns:p14="http://schemas.microsoft.com/office/powerpoint/2010/main" val="304722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295059EA-9BCA-92AC-546F-FD09D79B054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884D59D6-4A6A-EE47-C57E-93DF1C1EDC1B}"/>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B6429A62-9EE9-BEF2-6FF9-B7617C9F255B}"/>
              </a:ext>
            </a:extLst>
          </p:cNvPr>
          <p:cNvSpPr>
            <a:spLocks noGrp="1" noChangeArrowheads="1"/>
          </p:cNvSpPr>
          <p:nvPr>
            <p:ph type="sldNum" sz="quarter" idx="12"/>
          </p:nvPr>
        </p:nvSpPr>
        <p:spPr/>
        <p:txBody>
          <a:bodyPr/>
          <a:lstStyle>
            <a:lvl1pPr>
              <a:defRPr/>
            </a:lvl1pPr>
          </a:lstStyle>
          <a:p>
            <a:fld id="{CF8B4F03-9282-B949-B70D-856EB9869328}" type="slidenum">
              <a:rPr lang="en-US" altLang="sv-SE"/>
              <a:pPr/>
              <a:t>‹#›</a:t>
            </a:fld>
            <a:endParaRPr lang="en-US" altLang="sv-SE"/>
          </a:p>
        </p:txBody>
      </p:sp>
    </p:spTree>
    <p:extLst>
      <p:ext uri="{BB962C8B-B14F-4D97-AF65-F5344CB8AC3E}">
        <p14:creationId xmlns:p14="http://schemas.microsoft.com/office/powerpoint/2010/main" val="265947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481D08E4-7538-8290-07A3-FDBEB8DA79A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AD9F3A09-98AF-8ABB-207A-DDEB51B3F6AF}"/>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084DD340-5061-8493-1F78-D98173736685}"/>
              </a:ext>
            </a:extLst>
          </p:cNvPr>
          <p:cNvSpPr>
            <a:spLocks noGrp="1" noChangeArrowheads="1"/>
          </p:cNvSpPr>
          <p:nvPr>
            <p:ph type="sldNum" sz="quarter" idx="12"/>
          </p:nvPr>
        </p:nvSpPr>
        <p:spPr/>
        <p:txBody>
          <a:bodyPr/>
          <a:lstStyle>
            <a:lvl1pPr>
              <a:defRPr/>
            </a:lvl1pPr>
          </a:lstStyle>
          <a:p>
            <a:fld id="{7F2D38E1-CAED-C94B-A7C4-9572DFE99267}" type="slidenum">
              <a:rPr lang="en-US" altLang="sv-SE"/>
              <a:pPr/>
              <a:t>‹#›</a:t>
            </a:fld>
            <a:endParaRPr lang="en-US" altLang="sv-SE"/>
          </a:p>
        </p:txBody>
      </p:sp>
    </p:spTree>
    <p:extLst>
      <p:ext uri="{BB962C8B-B14F-4D97-AF65-F5344CB8AC3E}">
        <p14:creationId xmlns:p14="http://schemas.microsoft.com/office/powerpoint/2010/main" val="905150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hart Placeholder 2"/>
          <p:cNvSpPr>
            <a:spLocks noGrp="1"/>
          </p:cNvSpPr>
          <p:nvPr>
            <p:ph type="ch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440DD182-EE61-F6AC-BC0E-BD9A45439DF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484F902A-A524-DDA4-C80F-FAF3A82CFAB4}"/>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C7662DE0-76EC-9B70-FBA5-832469326423}"/>
              </a:ext>
            </a:extLst>
          </p:cNvPr>
          <p:cNvSpPr>
            <a:spLocks noGrp="1" noChangeArrowheads="1"/>
          </p:cNvSpPr>
          <p:nvPr>
            <p:ph type="sldNum" sz="quarter" idx="12"/>
          </p:nvPr>
        </p:nvSpPr>
        <p:spPr/>
        <p:txBody>
          <a:bodyPr/>
          <a:lstStyle>
            <a:lvl1pPr>
              <a:defRPr/>
            </a:lvl1pPr>
          </a:lstStyle>
          <a:p>
            <a:fld id="{6260A78D-0AFB-C546-A3BA-DDA57E05DE89}" type="slidenum">
              <a:rPr lang="en-US" altLang="sv-SE"/>
              <a:pPr/>
              <a:t>‹#›</a:t>
            </a:fld>
            <a:endParaRPr lang="en-US" altLang="sv-SE"/>
          </a:p>
        </p:txBody>
      </p:sp>
    </p:spTree>
    <p:extLst>
      <p:ext uri="{BB962C8B-B14F-4D97-AF65-F5344CB8AC3E}">
        <p14:creationId xmlns:p14="http://schemas.microsoft.com/office/powerpoint/2010/main" val="1852007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4896854E-72E4-47A3-F60B-AC4D387BAD43}"/>
              </a:ext>
            </a:extLst>
          </p:cNvPr>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sz="2600">
              <a:solidFill>
                <a:srgbClr val="B81414"/>
              </a:solidFill>
              <a:latin typeface="Helvetica" pitchFamily="2" charset="0"/>
              <a:cs typeface="Arial" panose="020B0604020202020204" pitchFamily="34" charset="0"/>
            </a:endParaRPr>
          </a:p>
        </p:txBody>
      </p:sp>
      <p:pic>
        <p:nvPicPr>
          <p:cNvPr id="3" name="Picture 7" descr="FRIB_ppt_top.jpg">
            <a:extLst>
              <a:ext uri="{FF2B5EF4-FFF2-40B4-BE49-F238E27FC236}">
                <a16:creationId xmlns:a16="http://schemas.microsoft.com/office/drawing/2014/main" id="{0C8D3FDC-A965-EACA-B397-B963F60CB7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RIB_ppt_top.jpg">
            <a:extLst>
              <a:ext uri="{FF2B5EF4-FFF2-40B4-BE49-F238E27FC236}">
                <a16:creationId xmlns:a16="http://schemas.microsoft.com/office/drawing/2014/main" id="{CED662D8-CCCF-DC64-A26F-BA5563498D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dirty="0"/>
              <a:t>Click to edit Master title style</a:t>
            </a:r>
          </a:p>
        </p:txBody>
      </p:sp>
    </p:spTree>
    <p:extLst>
      <p:ext uri="{BB962C8B-B14F-4D97-AF65-F5344CB8AC3E}">
        <p14:creationId xmlns:p14="http://schemas.microsoft.com/office/powerpoint/2010/main" val="3802383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9865067A-2CA1-097B-127F-BE4E6FD2F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8275701A-B5D9-BC25-7ABA-6DA574A32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0EFFF984-43D4-7664-2BF5-AC1A46D65E4E}"/>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222E5084-51EE-1524-0238-D111804D4DF4}"/>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0"/>
            <a:ext cx="8991600" cy="1003300"/>
          </a:xfrm>
        </p:spPr>
        <p:txBody>
          <a:bodyPr anchor="ctr"/>
          <a:lstStyle/>
          <a:p>
            <a:r>
              <a:rPr lang="en-US" dirty="0"/>
              <a:t>Click to edit Master title style</a:t>
            </a:r>
          </a:p>
        </p:txBody>
      </p:sp>
      <p:sp>
        <p:nvSpPr>
          <p:cNvPr id="7" name="Footer Placeholder 10">
            <a:extLst>
              <a:ext uri="{FF2B5EF4-FFF2-40B4-BE49-F238E27FC236}">
                <a16:creationId xmlns:a16="http://schemas.microsoft.com/office/drawing/2014/main" id="{80EC2B1A-6164-D969-0F7F-8AE0680DD527}"/>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7E7B9244-DEB5-F42E-336B-BE09C82F3533}"/>
              </a:ext>
            </a:extLst>
          </p:cNvPr>
          <p:cNvSpPr>
            <a:spLocks noGrp="1"/>
          </p:cNvSpPr>
          <p:nvPr>
            <p:ph type="sldNum" sz="quarter" idx="11"/>
          </p:nvPr>
        </p:nvSpPr>
        <p:spPr/>
        <p:txBody>
          <a:bodyPr/>
          <a:lstStyle>
            <a:lvl1pPr>
              <a:defRPr/>
            </a:lvl1pPr>
          </a:lstStyle>
          <a:p>
            <a:r>
              <a:rPr lang="en-US" altLang="sv-SE"/>
              <a:t>Slide </a:t>
            </a:r>
            <a:fld id="{283D6F5F-A045-DB43-9B29-88A303B9FB53}" type="slidenum">
              <a:rPr lang="en-US" altLang="sv-SE"/>
              <a:pPr/>
              <a:t>‹#›</a:t>
            </a:fld>
            <a:endParaRPr lang="en-US" altLang="sv-SE"/>
          </a:p>
        </p:txBody>
      </p:sp>
      <p:sp>
        <p:nvSpPr>
          <p:cNvPr id="10" name="Date Placeholder 3">
            <a:extLst>
              <a:ext uri="{FF2B5EF4-FFF2-40B4-BE49-F238E27FC236}">
                <a16:creationId xmlns:a16="http://schemas.microsoft.com/office/drawing/2014/main" id="{6007B9C2-5DD9-4303-1C33-B27D43E56E62}"/>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00792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C478B24B-20D1-AFFD-DE70-D9B0E29B46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3D1559D-10BC-86BE-73C0-0E609AAEEA80}"/>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E5EEE24C-2890-6D08-A415-A028E9260834}"/>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pic>
        <p:nvPicPr>
          <p:cNvPr id="7" name="Picture 9" descr="FRIB_ppt_top.jpg">
            <a:extLst>
              <a:ext uri="{FF2B5EF4-FFF2-40B4-BE49-F238E27FC236}">
                <a16:creationId xmlns:a16="http://schemas.microsoft.com/office/drawing/2014/main" id="{C8F2A10A-3457-2E4C-236B-03BA95531E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dirty="0"/>
              <a:t>Click to edit Master title style</a:t>
            </a:r>
          </a:p>
        </p:txBody>
      </p:sp>
      <p:sp>
        <p:nvSpPr>
          <p:cNvPr id="3" name="Content Placeholder 2"/>
          <p:cNvSpPr>
            <a:spLocks noGrp="1"/>
          </p:cNvSpPr>
          <p:nvPr>
            <p:ph idx="1"/>
          </p:nvPr>
        </p:nvSpPr>
        <p:spPr>
          <a:xfrm>
            <a:off x="76201" y="1067100"/>
            <a:ext cx="4423230"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0"/>
          </p:nvPr>
        </p:nvSpPr>
        <p:spPr>
          <a:xfrm>
            <a:off x="4644573" y="1071564"/>
            <a:ext cx="4423227"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CD93711A-6D12-999B-3197-46A0C556D039}"/>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10" name="Slide Number Placeholder 4">
            <a:extLst>
              <a:ext uri="{FF2B5EF4-FFF2-40B4-BE49-F238E27FC236}">
                <a16:creationId xmlns:a16="http://schemas.microsoft.com/office/drawing/2014/main" id="{128359A5-50BC-EA6C-F432-D8C93407F52F}"/>
              </a:ext>
            </a:extLst>
          </p:cNvPr>
          <p:cNvSpPr>
            <a:spLocks noGrp="1"/>
          </p:cNvSpPr>
          <p:nvPr>
            <p:ph type="sldNum" sz="quarter" idx="12"/>
          </p:nvPr>
        </p:nvSpPr>
        <p:spPr/>
        <p:txBody>
          <a:bodyPr/>
          <a:lstStyle>
            <a:lvl1pPr>
              <a:defRPr/>
            </a:lvl1pPr>
          </a:lstStyle>
          <a:p>
            <a:r>
              <a:rPr lang="en-US" altLang="sv-SE"/>
              <a:t>Slide </a:t>
            </a:r>
            <a:fld id="{EF5C5534-8EA2-BB43-BA96-851C66E71464}" type="slidenum">
              <a:rPr lang="en-US" altLang="sv-SE"/>
              <a:pPr/>
              <a:t>‹#›</a:t>
            </a:fld>
            <a:endParaRPr lang="en-US" altLang="sv-SE"/>
          </a:p>
        </p:txBody>
      </p:sp>
      <p:sp>
        <p:nvSpPr>
          <p:cNvPr id="11" name="Date Placeholder 3">
            <a:extLst>
              <a:ext uri="{FF2B5EF4-FFF2-40B4-BE49-F238E27FC236}">
                <a16:creationId xmlns:a16="http://schemas.microsoft.com/office/drawing/2014/main" id="{02E677C5-0C51-689D-978B-00DA6C4EF2C4}"/>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556873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D7716A98-8475-F0A0-7370-E40EE75FDE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B38CEFF2-8D89-5D40-5FB5-4C822CAAB3F1}"/>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5587657E-8F52-913B-2CB2-683699D6FCAC}"/>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pic>
        <p:nvPicPr>
          <p:cNvPr id="7" name="Picture 9" descr="FRIB_ppt_top.jpg">
            <a:extLst>
              <a:ext uri="{FF2B5EF4-FFF2-40B4-BE49-F238E27FC236}">
                <a16:creationId xmlns:a16="http://schemas.microsoft.com/office/drawing/2014/main" id="{B8419917-DE47-898F-F807-4942BFE012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dirty="0"/>
              <a:t>Click to edit Master title style</a:t>
            </a:r>
          </a:p>
        </p:txBody>
      </p:sp>
      <p:sp>
        <p:nvSpPr>
          <p:cNvPr id="3" name="Content Placeholder 2"/>
          <p:cNvSpPr>
            <a:spLocks noGrp="1"/>
          </p:cNvSpPr>
          <p:nvPr>
            <p:ph idx="1"/>
          </p:nvPr>
        </p:nvSpPr>
        <p:spPr>
          <a:xfrm>
            <a:off x="76201" y="1067100"/>
            <a:ext cx="4423230"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0"/>
          </p:nvPr>
        </p:nvSpPr>
        <p:spPr>
          <a:xfrm>
            <a:off x="4644573" y="1071564"/>
            <a:ext cx="4423227"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789B890E-8E12-C7B2-A26F-946D6082DA44}"/>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10" name="Slide Number Placeholder 4">
            <a:extLst>
              <a:ext uri="{FF2B5EF4-FFF2-40B4-BE49-F238E27FC236}">
                <a16:creationId xmlns:a16="http://schemas.microsoft.com/office/drawing/2014/main" id="{B793E5F3-94F7-9FEF-AEB6-F8487CAF4E87}"/>
              </a:ext>
            </a:extLst>
          </p:cNvPr>
          <p:cNvSpPr>
            <a:spLocks noGrp="1"/>
          </p:cNvSpPr>
          <p:nvPr>
            <p:ph type="sldNum" sz="quarter" idx="12"/>
          </p:nvPr>
        </p:nvSpPr>
        <p:spPr/>
        <p:txBody>
          <a:bodyPr/>
          <a:lstStyle>
            <a:lvl1pPr>
              <a:defRPr/>
            </a:lvl1pPr>
          </a:lstStyle>
          <a:p>
            <a:r>
              <a:rPr lang="en-US" altLang="sv-SE"/>
              <a:t>Slide </a:t>
            </a:r>
            <a:fld id="{4A1019A1-AF22-9B45-8828-C87D3906EBB1}" type="slidenum">
              <a:rPr lang="en-US" altLang="sv-SE"/>
              <a:pPr/>
              <a:t>‹#›</a:t>
            </a:fld>
            <a:endParaRPr lang="en-US" altLang="sv-SE"/>
          </a:p>
        </p:txBody>
      </p:sp>
      <p:sp>
        <p:nvSpPr>
          <p:cNvPr id="11" name="Date Placeholder 3">
            <a:extLst>
              <a:ext uri="{FF2B5EF4-FFF2-40B4-BE49-F238E27FC236}">
                <a16:creationId xmlns:a16="http://schemas.microsoft.com/office/drawing/2014/main" id="{098B1167-C632-4DBE-B8F0-0DF723FE87F8}"/>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41109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9A26580F-F7A9-D4EF-8B05-F78FC0190C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4CAE7EA9-DAC6-E9FF-3952-05C930899DAF}"/>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2B31D15F-1016-BF96-2244-330E72BDE49B}"/>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pic>
        <p:nvPicPr>
          <p:cNvPr id="7" name="Picture 9" descr="FRIB_ppt_top.jpg">
            <a:extLst>
              <a:ext uri="{FF2B5EF4-FFF2-40B4-BE49-F238E27FC236}">
                <a16:creationId xmlns:a16="http://schemas.microsoft.com/office/drawing/2014/main" id="{7D451E60-D9DF-D02C-C1E3-A3322799138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dirty="0"/>
              <a:t>Click to edit Master title style</a:t>
            </a:r>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10">
            <a:extLst>
              <a:ext uri="{FF2B5EF4-FFF2-40B4-BE49-F238E27FC236}">
                <a16:creationId xmlns:a16="http://schemas.microsoft.com/office/drawing/2014/main" id="{0D487F61-1AEB-5979-237F-A1D839850C84}"/>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10" name="Slide Number Placeholder 4">
            <a:extLst>
              <a:ext uri="{FF2B5EF4-FFF2-40B4-BE49-F238E27FC236}">
                <a16:creationId xmlns:a16="http://schemas.microsoft.com/office/drawing/2014/main" id="{C26187E1-9F0F-6C33-42AB-10F989906173}"/>
              </a:ext>
            </a:extLst>
          </p:cNvPr>
          <p:cNvSpPr>
            <a:spLocks noGrp="1"/>
          </p:cNvSpPr>
          <p:nvPr>
            <p:ph type="sldNum" sz="quarter" idx="12"/>
          </p:nvPr>
        </p:nvSpPr>
        <p:spPr/>
        <p:txBody>
          <a:bodyPr/>
          <a:lstStyle>
            <a:lvl1pPr>
              <a:defRPr/>
            </a:lvl1pPr>
          </a:lstStyle>
          <a:p>
            <a:r>
              <a:rPr lang="en-US" altLang="sv-SE"/>
              <a:t>Slide </a:t>
            </a:r>
            <a:fld id="{7F012E00-3D16-094D-A816-626C9B4D8D78}" type="slidenum">
              <a:rPr lang="en-US" altLang="sv-SE"/>
              <a:pPr/>
              <a:t>‹#›</a:t>
            </a:fld>
            <a:endParaRPr lang="en-US" altLang="sv-SE"/>
          </a:p>
        </p:txBody>
      </p:sp>
      <p:sp>
        <p:nvSpPr>
          <p:cNvPr id="11" name="Date Placeholder 3">
            <a:extLst>
              <a:ext uri="{FF2B5EF4-FFF2-40B4-BE49-F238E27FC236}">
                <a16:creationId xmlns:a16="http://schemas.microsoft.com/office/drawing/2014/main" id="{9904B244-A387-58E6-258D-AFAF33D41EC4}"/>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90002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3A442B4F-BB66-22E0-BF72-490F57B9E3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4AEC391-6B35-0A6C-34E6-E492D0F55380}"/>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08FA81EB-EDFD-3ABA-BD7A-57BFE3857CE7}"/>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pic>
        <p:nvPicPr>
          <p:cNvPr id="7" name="Picture 9" descr="FRIB_ppt_top.jpg">
            <a:extLst>
              <a:ext uri="{FF2B5EF4-FFF2-40B4-BE49-F238E27FC236}">
                <a16:creationId xmlns:a16="http://schemas.microsoft.com/office/drawing/2014/main" id="{7674B862-35AD-5F09-64BC-B5E6F779A53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dirty="0"/>
              <a:t>Click to edit Master title style</a:t>
            </a:r>
          </a:p>
        </p:txBody>
      </p:sp>
      <p:sp>
        <p:nvSpPr>
          <p:cNvPr id="3" name="Content Placeholder 2"/>
          <p:cNvSpPr>
            <a:spLocks noGrp="1"/>
          </p:cNvSpPr>
          <p:nvPr>
            <p:ph idx="1"/>
          </p:nvPr>
        </p:nvSpPr>
        <p:spPr>
          <a:xfrm>
            <a:off x="76201" y="1067099"/>
            <a:ext cx="4419600" cy="2433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p:nvPr>
        </p:nvSpPr>
        <p:spPr>
          <a:xfrm>
            <a:off x="4625525"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3"/>
          </p:nvPr>
        </p:nvSpPr>
        <p:spPr>
          <a:xfrm>
            <a:off x="4625525"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A0D37D92-3469-E565-E83C-39DEADDA7C77}"/>
              </a:ext>
            </a:extLst>
          </p:cNvPr>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9" name="Slide Number Placeholder 4">
            <a:extLst>
              <a:ext uri="{FF2B5EF4-FFF2-40B4-BE49-F238E27FC236}">
                <a16:creationId xmlns:a16="http://schemas.microsoft.com/office/drawing/2014/main" id="{24BBC251-A9EA-EBBC-75A2-B38D159CE67F}"/>
              </a:ext>
            </a:extLst>
          </p:cNvPr>
          <p:cNvSpPr>
            <a:spLocks noGrp="1"/>
          </p:cNvSpPr>
          <p:nvPr>
            <p:ph type="sldNum" sz="quarter" idx="15"/>
          </p:nvPr>
        </p:nvSpPr>
        <p:spPr/>
        <p:txBody>
          <a:bodyPr/>
          <a:lstStyle>
            <a:lvl1pPr>
              <a:defRPr/>
            </a:lvl1pPr>
          </a:lstStyle>
          <a:p>
            <a:r>
              <a:rPr lang="en-US" altLang="sv-SE"/>
              <a:t>Slide </a:t>
            </a:r>
            <a:fld id="{885B1223-A974-3D4A-B200-6CE65772CBFA}" type="slidenum">
              <a:rPr lang="en-US" altLang="sv-SE"/>
              <a:pPr/>
              <a:t>‹#›</a:t>
            </a:fld>
            <a:endParaRPr lang="en-US" altLang="sv-SE"/>
          </a:p>
        </p:txBody>
      </p:sp>
      <p:sp>
        <p:nvSpPr>
          <p:cNvPr id="10" name="Date Placeholder 3">
            <a:extLst>
              <a:ext uri="{FF2B5EF4-FFF2-40B4-BE49-F238E27FC236}">
                <a16:creationId xmlns:a16="http://schemas.microsoft.com/office/drawing/2014/main" id="{C4473FBD-02A8-E3FE-4808-D998758C4BE4}"/>
              </a:ext>
            </a:extLst>
          </p:cNvPr>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826123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a:extLst>
              <a:ext uri="{FF2B5EF4-FFF2-40B4-BE49-F238E27FC236}">
                <a16:creationId xmlns:a16="http://schemas.microsoft.com/office/drawing/2014/main" id="{D7FE5F1C-50C0-5AC9-97C5-4219D7EBCE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C5E0AF9F-E1E1-4D88-A13F-A431B9FDBC23}"/>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5" name="Rectangle 7">
            <a:extLst>
              <a:ext uri="{FF2B5EF4-FFF2-40B4-BE49-F238E27FC236}">
                <a16:creationId xmlns:a16="http://schemas.microsoft.com/office/drawing/2014/main" id="{A7F5861B-6FD7-FFED-F1A4-1564470B79E5}"/>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pic>
        <p:nvPicPr>
          <p:cNvPr id="6" name="Picture 9" descr="FRIB_ppt_top.jpg">
            <a:extLst>
              <a:ext uri="{FF2B5EF4-FFF2-40B4-BE49-F238E27FC236}">
                <a16:creationId xmlns:a16="http://schemas.microsoft.com/office/drawing/2014/main" id="{DC2DD31D-405F-CE70-DD4E-C2C1EB7D36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dirty="0"/>
              <a:t>Click to edit Master title style</a:t>
            </a:r>
          </a:p>
        </p:txBody>
      </p:sp>
      <p:sp>
        <p:nvSpPr>
          <p:cNvPr id="7" name="Footer Placeholder 10">
            <a:extLst>
              <a:ext uri="{FF2B5EF4-FFF2-40B4-BE49-F238E27FC236}">
                <a16:creationId xmlns:a16="http://schemas.microsoft.com/office/drawing/2014/main" id="{E668E36C-5347-38A5-B32B-E7AF1C2BCC80}"/>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9F520A7D-FE4D-E7FF-8056-61DC677E0B41}"/>
              </a:ext>
            </a:extLst>
          </p:cNvPr>
          <p:cNvSpPr>
            <a:spLocks noGrp="1"/>
          </p:cNvSpPr>
          <p:nvPr>
            <p:ph type="sldNum" sz="quarter" idx="11"/>
          </p:nvPr>
        </p:nvSpPr>
        <p:spPr/>
        <p:txBody>
          <a:bodyPr/>
          <a:lstStyle>
            <a:lvl1pPr>
              <a:defRPr/>
            </a:lvl1pPr>
          </a:lstStyle>
          <a:p>
            <a:r>
              <a:rPr lang="en-US" altLang="sv-SE"/>
              <a:t>Slide </a:t>
            </a:r>
            <a:fld id="{99CCDED8-1403-CA40-A690-5ED8D5CF9C3E}" type="slidenum">
              <a:rPr lang="en-US" altLang="sv-SE"/>
              <a:pPr/>
              <a:t>‹#›</a:t>
            </a:fld>
            <a:endParaRPr lang="en-US" altLang="sv-SE"/>
          </a:p>
        </p:txBody>
      </p:sp>
      <p:sp>
        <p:nvSpPr>
          <p:cNvPr id="9" name="Date Placeholder 3">
            <a:extLst>
              <a:ext uri="{FF2B5EF4-FFF2-40B4-BE49-F238E27FC236}">
                <a16:creationId xmlns:a16="http://schemas.microsoft.com/office/drawing/2014/main" id="{7AA7AA73-9581-2F30-EBB5-1E7873F51F02}"/>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586151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821872ED-E0A1-8855-92E7-527847CED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C2A2C37-C053-F33A-31A4-04E50889E52A}"/>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C789D33B-20A0-F633-58B2-3220546408A1}"/>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sp>
        <p:nvSpPr>
          <p:cNvPr id="2" name="Title 1"/>
          <p:cNvSpPr>
            <a:spLocks noGrp="1"/>
          </p:cNvSpPr>
          <p:nvPr>
            <p:ph type="title"/>
          </p:nvPr>
        </p:nvSpPr>
        <p:spPr>
          <a:xfrm>
            <a:off x="76200" y="0"/>
            <a:ext cx="8991600" cy="1003300"/>
          </a:xfrm>
        </p:spPr>
        <p:txBody>
          <a:bodyPr anchor="ctr"/>
          <a:lstStyle/>
          <a:p>
            <a:r>
              <a:rPr lang="en-US" dirty="0"/>
              <a:t>Click to edit Master title style</a:t>
            </a:r>
          </a:p>
        </p:txBody>
      </p:sp>
      <p:sp>
        <p:nvSpPr>
          <p:cNvPr id="3" name="Content Placeholder 2"/>
          <p:cNvSpPr>
            <a:spLocks noGrp="1"/>
          </p:cNvSpPr>
          <p:nvPr>
            <p:ph idx="1"/>
          </p:nvPr>
        </p:nvSpPr>
        <p:spPr>
          <a:xfrm>
            <a:off x="76200" y="1067099"/>
            <a:ext cx="8991604" cy="5009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C00A128E-7B31-3C87-C164-B312C9D3E096}"/>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1B1174C9-3DE8-53DF-2731-493A8C45D8B2}"/>
              </a:ext>
            </a:extLst>
          </p:cNvPr>
          <p:cNvSpPr>
            <a:spLocks noGrp="1"/>
          </p:cNvSpPr>
          <p:nvPr>
            <p:ph type="sldNum" sz="quarter" idx="11"/>
          </p:nvPr>
        </p:nvSpPr>
        <p:spPr/>
        <p:txBody>
          <a:bodyPr/>
          <a:lstStyle>
            <a:lvl1pPr>
              <a:defRPr/>
            </a:lvl1pPr>
          </a:lstStyle>
          <a:p>
            <a:r>
              <a:rPr lang="en-US" altLang="sv-SE"/>
              <a:t>Slide </a:t>
            </a:r>
            <a:fld id="{B6FFFDDD-D01F-3740-8B9E-1779E863298E}" type="slidenum">
              <a:rPr lang="en-US" altLang="sv-SE"/>
              <a:pPr/>
              <a:t>‹#›</a:t>
            </a:fld>
            <a:endParaRPr lang="en-US" altLang="sv-SE"/>
          </a:p>
        </p:txBody>
      </p:sp>
      <p:sp>
        <p:nvSpPr>
          <p:cNvPr id="9" name="Date Placeholder 3">
            <a:extLst>
              <a:ext uri="{FF2B5EF4-FFF2-40B4-BE49-F238E27FC236}">
                <a16:creationId xmlns:a16="http://schemas.microsoft.com/office/drawing/2014/main" id="{3C1E6A3F-4E4B-8D98-68A7-9A22A9775FC7}"/>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66461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4F334F8A-B51F-7C9C-8023-5C14A57D47EA}"/>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3" name="Rectangle 2">
            <a:extLst>
              <a:ext uri="{FF2B5EF4-FFF2-40B4-BE49-F238E27FC236}">
                <a16:creationId xmlns:a16="http://schemas.microsoft.com/office/drawing/2014/main" id="{61DC8DF6-D00E-F37D-E811-81034BC050D3}"/>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sp>
        <p:nvSpPr>
          <p:cNvPr id="4" name="Footer Placeholder 10">
            <a:extLst>
              <a:ext uri="{FF2B5EF4-FFF2-40B4-BE49-F238E27FC236}">
                <a16:creationId xmlns:a16="http://schemas.microsoft.com/office/drawing/2014/main" id="{6EC428BA-6632-E65F-4880-096561AEAADF}"/>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5" name="Slide Number Placeholder 4">
            <a:extLst>
              <a:ext uri="{FF2B5EF4-FFF2-40B4-BE49-F238E27FC236}">
                <a16:creationId xmlns:a16="http://schemas.microsoft.com/office/drawing/2014/main" id="{41C2D212-E092-3BAB-D5BF-D95AB11E8E1F}"/>
              </a:ext>
            </a:extLst>
          </p:cNvPr>
          <p:cNvSpPr>
            <a:spLocks noGrp="1"/>
          </p:cNvSpPr>
          <p:nvPr>
            <p:ph type="sldNum" sz="quarter" idx="11"/>
          </p:nvPr>
        </p:nvSpPr>
        <p:spPr/>
        <p:txBody>
          <a:bodyPr/>
          <a:lstStyle>
            <a:lvl1pPr>
              <a:defRPr/>
            </a:lvl1pPr>
          </a:lstStyle>
          <a:p>
            <a:r>
              <a:rPr lang="en-US" altLang="sv-SE"/>
              <a:t>Slide </a:t>
            </a:r>
            <a:fld id="{D4990D10-FBC6-E842-98C6-CD9B074553B2}" type="slidenum">
              <a:rPr lang="en-US" altLang="sv-SE"/>
              <a:pPr/>
              <a:t>‹#›</a:t>
            </a:fld>
            <a:endParaRPr lang="en-US" altLang="sv-SE"/>
          </a:p>
        </p:txBody>
      </p:sp>
      <p:sp>
        <p:nvSpPr>
          <p:cNvPr id="6" name="Date Placeholder 3">
            <a:extLst>
              <a:ext uri="{FF2B5EF4-FFF2-40B4-BE49-F238E27FC236}">
                <a16:creationId xmlns:a16="http://schemas.microsoft.com/office/drawing/2014/main" id="{4129A316-F7CE-DE91-5F73-F73EB5A72C6B}"/>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326537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E681E8-07F3-D4A7-CF1B-20730B50FBCC}"/>
              </a:ext>
            </a:extLst>
          </p:cNvPr>
          <p:cNvSpPr>
            <a:spLocks noGrp="1"/>
          </p:cNvSpPr>
          <p:nvPr>
            <p:ph type="dt" sz="half" idx="10"/>
          </p:nvPr>
        </p:nvSpPr>
        <p:spPr/>
        <p:txBody>
          <a:bodyPr/>
          <a:lstStyle>
            <a:lvl1pPr>
              <a:defRPr/>
            </a:lvl1pPr>
          </a:lstStyle>
          <a:p>
            <a:pPr>
              <a:defRPr/>
            </a:pPr>
            <a:r>
              <a:rPr lang="sv-SE"/>
              <a:t>Winter 2025</a:t>
            </a:r>
            <a:endParaRPr/>
          </a:p>
        </p:txBody>
      </p:sp>
      <p:sp>
        <p:nvSpPr>
          <p:cNvPr id="5" name="Footer Placeholder 4">
            <a:extLst>
              <a:ext uri="{FF2B5EF4-FFF2-40B4-BE49-F238E27FC236}">
                <a16:creationId xmlns:a16="http://schemas.microsoft.com/office/drawing/2014/main" id="{07DAA04A-3055-6750-C1E8-741ABA028721}"/>
              </a:ext>
            </a:extLst>
          </p:cNvPr>
          <p:cNvSpPr>
            <a:spLocks noGrp="1"/>
          </p:cNvSpPr>
          <p:nvPr>
            <p:ph type="ftr" sz="quarter" idx="11"/>
          </p:nvPr>
        </p:nvSpPr>
        <p:spPr/>
        <p:txBody>
          <a:bodyPr/>
          <a:lstStyle>
            <a:lvl1pPr>
              <a:defRPr/>
            </a:lvl1pPr>
          </a:lstStyle>
          <a:p>
            <a:pPr>
              <a:defRPr/>
            </a:pPr>
            <a:r>
              <a:rPr lang="en-US"/>
              <a:t>Lecture 9  |Superconductivity, SRF and SC Magnets- J. G. Weisend II</a:t>
            </a:r>
          </a:p>
        </p:txBody>
      </p:sp>
      <p:sp>
        <p:nvSpPr>
          <p:cNvPr id="6" name="Slide Number Placeholder 5">
            <a:extLst>
              <a:ext uri="{FF2B5EF4-FFF2-40B4-BE49-F238E27FC236}">
                <a16:creationId xmlns:a16="http://schemas.microsoft.com/office/drawing/2014/main" id="{CEDA38A6-88AB-084C-4462-8AD861050E1C}"/>
              </a:ext>
            </a:extLst>
          </p:cNvPr>
          <p:cNvSpPr>
            <a:spLocks noGrp="1"/>
          </p:cNvSpPr>
          <p:nvPr>
            <p:ph type="sldNum" sz="quarter" idx="12"/>
          </p:nvPr>
        </p:nvSpPr>
        <p:spPr/>
        <p:txBody>
          <a:bodyPr/>
          <a:lstStyle>
            <a:lvl1pPr>
              <a:defRPr/>
            </a:lvl1pPr>
          </a:lstStyle>
          <a:p>
            <a:fld id="{D32F78F3-2A17-7342-AC25-CC5ADBCFD299}" type="slidenum">
              <a:rPr lang="en-US" altLang="sv-SE"/>
              <a:pPr/>
              <a:t>‹#›</a:t>
            </a:fld>
            <a:endParaRPr lang="en-US" altLang="sv-SE"/>
          </a:p>
        </p:txBody>
      </p:sp>
    </p:spTree>
    <p:extLst>
      <p:ext uri="{BB962C8B-B14F-4D97-AF65-F5344CB8AC3E}">
        <p14:creationId xmlns:p14="http://schemas.microsoft.com/office/powerpoint/2010/main" val="2302789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6D28674-6E9B-F2C3-E795-453DC53B2481}"/>
              </a:ext>
            </a:extLst>
          </p:cNvPr>
          <p:cNvGrpSpPr>
            <a:grpSpLocks/>
          </p:cNvGrpSpPr>
          <p:nvPr/>
        </p:nvGrpSpPr>
        <p:grpSpPr bwMode="auto">
          <a:xfrm>
            <a:off x="0" y="1981200"/>
            <a:ext cx="9009063" cy="1052513"/>
            <a:chOff x="0" y="1536"/>
            <a:chExt cx="5675" cy="663"/>
          </a:xfrm>
        </p:grpSpPr>
        <p:grpSp>
          <p:nvGrpSpPr>
            <p:cNvPr id="3" name="Group 3">
              <a:extLst>
                <a:ext uri="{FF2B5EF4-FFF2-40B4-BE49-F238E27FC236}">
                  <a16:creationId xmlns:a16="http://schemas.microsoft.com/office/drawing/2014/main" id="{E6245055-47AA-1606-EFCD-718E1A5133BB}"/>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47FF3EDD-6A85-8A19-4413-742DB1029480}"/>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11" name="Rectangle 5">
                <a:extLst>
                  <a:ext uri="{FF2B5EF4-FFF2-40B4-BE49-F238E27FC236}">
                    <a16:creationId xmlns:a16="http://schemas.microsoft.com/office/drawing/2014/main" id="{EC4B5227-6D4B-5833-7665-A349BBD5D56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grpSp>
          <p:nvGrpSpPr>
            <p:cNvPr id="4" name="Group 6">
              <a:extLst>
                <a:ext uri="{FF2B5EF4-FFF2-40B4-BE49-F238E27FC236}">
                  <a16:creationId xmlns:a16="http://schemas.microsoft.com/office/drawing/2014/main" id="{E7F6FFD0-5804-036C-B063-00150A35CFC1}"/>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CE883AEC-45D9-AE2C-5F0A-C0FD99B2934C}"/>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9" name="Rectangle 8">
                <a:extLst>
                  <a:ext uri="{FF2B5EF4-FFF2-40B4-BE49-F238E27FC236}">
                    <a16:creationId xmlns:a16="http://schemas.microsoft.com/office/drawing/2014/main" id="{CBCAE5A1-6EA1-1E40-E496-5834D69DCB5A}"/>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5" name="Rectangle 9">
              <a:extLst>
                <a:ext uri="{FF2B5EF4-FFF2-40B4-BE49-F238E27FC236}">
                  <a16:creationId xmlns:a16="http://schemas.microsoft.com/office/drawing/2014/main" id="{2F070F4B-984C-C745-EF74-F6A393F28331}"/>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6" name="Rectangle 10">
              <a:extLst>
                <a:ext uri="{FF2B5EF4-FFF2-40B4-BE49-F238E27FC236}">
                  <a16:creationId xmlns:a16="http://schemas.microsoft.com/office/drawing/2014/main" id="{26F7D0C1-A6FC-F648-E997-D445BBBEEE92}"/>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7" name="Rectangle 11">
              <a:extLst>
                <a:ext uri="{FF2B5EF4-FFF2-40B4-BE49-F238E27FC236}">
                  <a16:creationId xmlns:a16="http://schemas.microsoft.com/office/drawing/2014/main" id="{A6CF528B-22AD-9983-E8D2-FE1B472445E2}"/>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19468" name="Rectangle 12"/>
          <p:cNvSpPr>
            <a:spLocks noGrp="1" noChangeArrowheads="1"/>
          </p:cNvSpPr>
          <p:nvPr>
            <p:ph type="ctrTitle"/>
          </p:nvPr>
        </p:nvSpPr>
        <p:spPr>
          <a:xfrm>
            <a:off x="990600" y="609600"/>
            <a:ext cx="7772400" cy="2133600"/>
          </a:xfrm>
        </p:spPr>
        <p:txBody>
          <a:bodyPr/>
          <a:lstStyle>
            <a:lvl1pPr>
              <a:defRPr/>
            </a:lvl1pPr>
          </a:lstStyle>
          <a:p>
            <a:r>
              <a:rPr lang="en-US"/>
              <a:t>Click to edit Master title style</a:t>
            </a:r>
          </a:p>
        </p:txBody>
      </p:sp>
      <p:sp>
        <p:nvSpPr>
          <p:cNvPr id="19469" name="Rectangle 13"/>
          <p:cNvSpPr>
            <a:spLocks noGrp="1" noChangeArrowheads="1"/>
          </p:cNvSpPr>
          <p:nvPr>
            <p:ph type="subTitle" idx="1"/>
          </p:nvPr>
        </p:nvSpPr>
        <p:spPr>
          <a:xfrm>
            <a:off x="2362200" y="3048000"/>
            <a:ext cx="6400800" cy="1752600"/>
          </a:xfrm>
        </p:spPr>
        <p:txBody>
          <a:bodyPr/>
          <a:lstStyle>
            <a:lvl1pPr marL="0" indent="0" algn="r">
              <a:buFont typeface="Wingdings" pitchFamily="2" charset="2"/>
              <a:buNone/>
              <a:defRPr/>
            </a:lvl1pPr>
          </a:lstStyle>
          <a:p>
            <a:r>
              <a:rPr lang="en-US"/>
              <a:t>Click to edit Master subtitle style</a:t>
            </a:r>
          </a:p>
        </p:txBody>
      </p:sp>
      <p:sp>
        <p:nvSpPr>
          <p:cNvPr id="12" name="Rectangle 14">
            <a:extLst>
              <a:ext uri="{FF2B5EF4-FFF2-40B4-BE49-F238E27FC236}">
                <a16:creationId xmlns:a16="http://schemas.microsoft.com/office/drawing/2014/main" id="{87C361DA-9416-27FF-F2AB-C53A971B4C65}"/>
              </a:ext>
            </a:extLst>
          </p:cNvPr>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defRPr>
            </a:lvl1pPr>
          </a:lstStyle>
          <a:p>
            <a:pPr>
              <a:defRPr/>
            </a:pPr>
            <a:r>
              <a:rPr lang="sv-SE"/>
              <a:t>Winter 2025</a:t>
            </a:r>
            <a:endParaRPr lang="en-US"/>
          </a:p>
        </p:txBody>
      </p:sp>
      <p:sp>
        <p:nvSpPr>
          <p:cNvPr id="13" name="Rectangle 15">
            <a:extLst>
              <a:ext uri="{FF2B5EF4-FFF2-40B4-BE49-F238E27FC236}">
                <a16:creationId xmlns:a16="http://schemas.microsoft.com/office/drawing/2014/main" id="{BD7E1BC2-E1C1-31ED-ADED-B41B33BA2884}"/>
              </a:ext>
            </a:extLst>
          </p:cNvPr>
          <p:cNvSpPr>
            <a:spLocks noGrp="1" noChangeArrowheads="1"/>
          </p:cNvSpPr>
          <p:nvPr>
            <p:ph type="ftr" sz="quarter" idx="11"/>
          </p:nvPr>
        </p:nvSpPr>
        <p:spPr>
          <a:xfrm>
            <a:off x="3429000" y="6248400"/>
            <a:ext cx="2895600" cy="457200"/>
          </a:xfrm>
        </p:spPr>
        <p:txBody>
          <a:bodyPr/>
          <a:lstStyle>
            <a:lvl1pPr algn="l" fontAlgn="auto">
              <a:spcBef>
                <a:spcPts val="0"/>
              </a:spcBef>
              <a:spcAft>
                <a:spcPts val="0"/>
              </a:spcAft>
              <a:defRPr>
                <a:solidFill>
                  <a:srgbClr val="1C1C1C"/>
                </a:solidFill>
              </a:defRPr>
            </a:lvl1pPr>
          </a:lstStyle>
          <a:p>
            <a:pPr>
              <a:defRPr/>
            </a:pPr>
            <a:r>
              <a:rPr lang="en-US"/>
              <a:t>Lecture 9  |Superconductivity, SRF and SC Magnets- J. G. Weisend II</a:t>
            </a:r>
          </a:p>
        </p:txBody>
      </p:sp>
      <p:sp>
        <p:nvSpPr>
          <p:cNvPr id="14" name="Rectangle 16">
            <a:extLst>
              <a:ext uri="{FF2B5EF4-FFF2-40B4-BE49-F238E27FC236}">
                <a16:creationId xmlns:a16="http://schemas.microsoft.com/office/drawing/2014/main" id="{2FB7508D-EB8C-4172-BAA7-3B870E25C2CE}"/>
              </a:ext>
            </a:extLst>
          </p:cNvPr>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fld id="{073BEB2D-EABE-354D-8B10-F92E7517AAAB}" type="slidenum">
              <a:rPr lang="en-US" altLang="sv-SE"/>
              <a:pPr/>
              <a:t>‹#›</a:t>
            </a:fld>
            <a:endParaRPr lang="en-US" altLang="sv-SE"/>
          </a:p>
        </p:txBody>
      </p:sp>
    </p:spTree>
    <p:extLst>
      <p:ext uri="{BB962C8B-B14F-4D97-AF65-F5344CB8AC3E}">
        <p14:creationId xmlns:p14="http://schemas.microsoft.com/office/powerpoint/2010/main" val="4053638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93395B6-7000-743B-182E-27BD53C26E5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4C691EBF-7873-7E37-260D-84D381896263}"/>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44C81336-C895-8992-10FA-925EF8D18A68}"/>
              </a:ext>
            </a:extLst>
          </p:cNvPr>
          <p:cNvSpPr>
            <a:spLocks noGrp="1" noChangeArrowheads="1"/>
          </p:cNvSpPr>
          <p:nvPr>
            <p:ph type="sldNum" sz="quarter" idx="12"/>
          </p:nvPr>
        </p:nvSpPr>
        <p:spPr/>
        <p:txBody>
          <a:bodyPr/>
          <a:lstStyle>
            <a:lvl1pPr>
              <a:defRPr/>
            </a:lvl1pPr>
          </a:lstStyle>
          <a:p>
            <a:fld id="{A0F4BE8B-3F91-7B45-A642-124A96AB4BB4}" type="slidenum">
              <a:rPr lang="en-US" altLang="sv-SE"/>
              <a:pPr/>
              <a:t>‹#›</a:t>
            </a:fld>
            <a:endParaRPr lang="en-US" altLang="sv-SE"/>
          </a:p>
        </p:txBody>
      </p:sp>
    </p:spTree>
    <p:extLst>
      <p:ext uri="{BB962C8B-B14F-4D97-AF65-F5344CB8AC3E}">
        <p14:creationId xmlns:p14="http://schemas.microsoft.com/office/powerpoint/2010/main" val="1681386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7F9D5FA7-D60D-A0E6-00D0-051CE68E403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469B8D70-9145-3717-AEEB-CCF4B190633A}"/>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B24660D3-F3C3-3121-AA7E-EC529A72A17B}"/>
              </a:ext>
            </a:extLst>
          </p:cNvPr>
          <p:cNvSpPr>
            <a:spLocks noGrp="1" noChangeArrowheads="1"/>
          </p:cNvSpPr>
          <p:nvPr>
            <p:ph type="sldNum" sz="quarter" idx="12"/>
          </p:nvPr>
        </p:nvSpPr>
        <p:spPr/>
        <p:txBody>
          <a:bodyPr/>
          <a:lstStyle>
            <a:lvl1pPr>
              <a:defRPr/>
            </a:lvl1pPr>
          </a:lstStyle>
          <a:p>
            <a:fld id="{1CF210C4-F287-0143-8A55-AE657C3C3643}" type="slidenum">
              <a:rPr lang="en-US" altLang="sv-SE"/>
              <a:pPr/>
              <a:t>‹#›</a:t>
            </a:fld>
            <a:endParaRPr lang="en-US" altLang="sv-SE"/>
          </a:p>
        </p:txBody>
      </p:sp>
    </p:spTree>
    <p:extLst>
      <p:ext uri="{BB962C8B-B14F-4D97-AF65-F5344CB8AC3E}">
        <p14:creationId xmlns:p14="http://schemas.microsoft.com/office/powerpoint/2010/main" val="162391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4" name="Picture 6" descr="FRIB_ppt_top.jpg">
            <a:extLst>
              <a:ext uri="{FF2B5EF4-FFF2-40B4-BE49-F238E27FC236}">
                <a16:creationId xmlns:a16="http://schemas.microsoft.com/office/drawing/2014/main" id="{832BD7BD-7C39-1006-B091-02584C3038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C587C611-E1C7-C3DF-CF91-E0CB37647D7B}"/>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D112EF9A-9F70-325B-6C90-FB057AE692FF}"/>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pic>
        <p:nvPicPr>
          <p:cNvPr id="7" name="Picture 9" descr="FRIB_ppt_top.jpg">
            <a:extLst>
              <a:ext uri="{FF2B5EF4-FFF2-40B4-BE49-F238E27FC236}">
                <a16:creationId xmlns:a16="http://schemas.microsoft.com/office/drawing/2014/main" id="{3AEAF36C-0341-EB95-01DA-CDBC34BEE5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dirty="0"/>
              <a:t>Click to edit Master title style</a:t>
            </a:r>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10">
            <a:extLst>
              <a:ext uri="{FF2B5EF4-FFF2-40B4-BE49-F238E27FC236}">
                <a16:creationId xmlns:a16="http://schemas.microsoft.com/office/drawing/2014/main" id="{1CCC5F7F-E6E7-602A-9D05-2B0FFC99BB66}"/>
              </a:ext>
            </a:extLst>
          </p:cNvPr>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10" name="Slide Number Placeholder 4">
            <a:extLst>
              <a:ext uri="{FF2B5EF4-FFF2-40B4-BE49-F238E27FC236}">
                <a16:creationId xmlns:a16="http://schemas.microsoft.com/office/drawing/2014/main" id="{E0FDC211-02E6-4B55-57B1-F5D8987DEB05}"/>
              </a:ext>
            </a:extLst>
          </p:cNvPr>
          <p:cNvSpPr>
            <a:spLocks noGrp="1"/>
          </p:cNvSpPr>
          <p:nvPr>
            <p:ph type="sldNum" sz="quarter" idx="12"/>
          </p:nvPr>
        </p:nvSpPr>
        <p:spPr/>
        <p:txBody>
          <a:bodyPr/>
          <a:lstStyle>
            <a:lvl1pPr>
              <a:defRPr/>
            </a:lvl1pPr>
          </a:lstStyle>
          <a:p>
            <a:r>
              <a:rPr lang="en-US" altLang="sv-SE"/>
              <a:t>Slide </a:t>
            </a:r>
            <a:fld id="{5ACD14ED-6D9C-4549-A227-5EF544635DF6}" type="slidenum">
              <a:rPr lang="en-US" altLang="sv-SE"/>
              <a:pPr/>
              <a:t>‹#›</a:t>
            </a:fld>
            <a:endParaRPr lang="en-US" altLang="sv-SE"/>
          </a:p>
        </p:txBody>
      </p:sp>
      <p:sp>
        <p:nvSpPr>
          <p:cNvPr id="11" name="Date Placeholder 3">
            <a:extLst>
              <a:ext uri="{FF2B5EF4-FFF2-40B4-BE49-F238E27FC236}">
                <a16:creationId xmlns:a16="http://schemas.microsoft.com/office/drawing/2014/main" id="{C2855528-2519-E5C1-81EC-A367037B5555}"/>
              </a:ext>
            </a:extLst>
          </p:cNvPr>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587177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90525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8250" y="1600200"/>
            <a:ext cx="3906838"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235CF789-55B2-E3B5-7057-1BAE6F4EDFF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DF4B02AC-13F2-8EDA-785E-1CDCCA1AA6C9}"/>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5C8E0288-4A37-9BB1-E027-918152CD478A}"/>
              </a:ext>
            </a:extLst>
          </p:cNvPr>
          <p:cNvSpPr>
            <a:spLocks noGrp="1" noChangeArrowheads="1"/>
          </p:cNvSpPr>
          <p:nvPr>
            <p:ph type="sldNum" sz="quarter" idx="12"/>
          </p:nvPr>
        </p:nvSpPr>
        <p:spPr/>
        <p:txBody>
          <a:bodyPr/>
          <a:lstStyle>
            <a:lvl1pPr>
              <a:defRPr/>
            </a:lvl1pPr>
          </a:lstStyle>
          <a:p>
            <a:fld id="{DB64CDAD-8602-E842-B7DE-086FCDB1DA87}" type="slidenum">
              <a:rPr lang="en-US" altLang="sv-SE"/>
              <a:pPr/>
              <a:t>‹#›</a:t>
            </a:fld>
            <a:endParaRPr lang="en-US" altLang="sv-SE"/>
          </a:p>
        </p:txBody>
      </p:sp>
    </p:spTree>
    <p:extLst>
      <p:ext uri="{BB962C8B-B14F-4D97-AF65-F5344CB8AC3E}">
        <p14:creationId xmlns:p14="http://schemas.microsoft.com/office/powerpoint/2010/main" val="2492029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0DD243FB-52BF-ABE8-3927-8661304A1A4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8" name="Rectangle 12">
            <a:extLst>
              <a:ext uri="{FF2B5EF4-FFF2-40B4-BE49-F238E27FC236}">
                <a16:creationId xmlns:a16="http://schemas.microsoft.com/office/drawing/2014/main" id="{8A4D5989-EB5F-EFC2-5E3F-BA6AD3F77BF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9" name="Rectangle 13">
            <a:extLst>
              <a:ext uri="{FF2B5EF4-FFF2-40B4-BE49-F238E27FC236}">
                <a16:creationId xmlns:a16="http://schemas.microsoft.com/office/drawing/2014/main" id="{A0B6E7D4-93F7-E166-D64A-042C0AFF030C}"/>
              </a:ext>
            </a:extLst>
          </p:cNvPr>
          <p:cNvSpPr>
            <a:spLocks noGrp="1" noChangeArrowheads="1"/>
          </p:cNvSpPr>
          <p:nvPr>
            <p:ph type="sldNum" sz="quarter" idx="12"/>
          </p:nvPr>
        </p:nvSpPr>
        <p:spPr/>
        <p:txBody>
          <a:bodyPr/>
          <a:lstStyle>
            <a:lvl1pPr>
              <a:defRPr/>
            </a:lvl1pPr>
          </a:lstStyle>
          <a:p>
            <a:fld id="{A5E2839F-4815-EE4B-8BEB-4161601478C9}" type="slidenum">
              <a:rPr lang="en-US" altLang="sv-SE"/>
              <a:pPr/>
              <a:t>‹#›</a:t>
            </a:fld>
            <a:endParaRPr lang="en-US" altLang="sv-SE"/>
          </a:p>
        </p:txBody>
      </p:sp>
    </p:spTree>
    <p:extLst>
      <p:ext uri="{BB962C8B-B14F-4D97-AF65-F5344CB8AC3E}">
        <p14:creationId xmlns:p14="http://schemas.microsoft.com/office/powerpoint/2010/main" val="809262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C32EBBB1-41A8-7D6B-5445-B6A95E4F107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4" name="Rectangle 12">
            <a:extLst>
              <a:ext uri="{FF2B5EF4-FFF2-40B4-BE49-F238E27FC236}">
                <a16:creationId xmlns:a16="http://schemas.microsoft.com/office/drawing/2014/main" id="{F39A3F13-F665-2918-9D19-B44957048BA2}"/>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5" name="Rectangle 13">
            <a:extLst>
              <a:ext uri="{FF2B5EF4-FFF2-40B4-BE49-F238E27FC236}">
                <a16:creationId xmlns:a16="http://schemas.microsoft.com/office/drawing/2014/main" id="{B3385F8D-FDC1-5337-830E-16764E9E0C9A}"/>
              </a:ext>
            </a:extLst>
          </p:cNvPr>
          <p:cNvSpPr>
            <a:spLocks noGrp="1" noChangeArrowheads="1"/>
          </p:cNvSpPr>
          <p:nvPr>
            <p:ph type="sldNum" sz="quarter" idx="12"/>
          </p:nvPr>
        </p:nvSpPr>
        <p:spPr/>
        <p:txBody>
          <a:bodyPr/>
          <a:lstStyle>
            <a:lvl1pPr>
              <a:defRPr/>
            </a:lvl1pPr>
          </a:lstStyle>
          <a:p>
            <a:fld id="{71ECA15E-36A4-004F-9A00-75B780552DFE}" type="slidenum">
              <a:rPr lang="en-US" altLang="sv-SE"/>
              <a:pPr/>
              <a:t>‹#›</a:t>
            </a:fld>
            <a:endParaRPr lang="en-US" altLang="sv-SE"/>
          </a:p>
        </p:txBody>
      </p:sp>
    </p:spTree>
    <p:extLst>
      <p:ext uri="{BB962C8B-B14F-4D97-AF65-F5344CB8AC3E}">
        <p14:creationId xmlns:p14="http://schemas.microsoft.com/office/powerpoint/2010/main" val="3668066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44423A4-C8B5-9A73-8EB7-872624619BE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3" name="Rectangle 12">
            <a:extLst>
              <a:ext uri="{FF2B5EF4-FFF2-40B4-BE49-F238E27FC236}">
                <a16:creationId xmlns:a16="http://schemas.microsoft.com/office/drawing/2014/main" id="{80DAADF5-45C5-AB68-A4D6-C1D46818D217}"/>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4" name="Rectangle 13">
            <a:extLst>
              <a:ext uri="{FF2B5EF4-FFF2-40B4-BE49-F238E27FC236}">
                <a16:creationId xmlns:a16="http://schemas.microsoft.com/office/drawing/2014/main" id="{C5DF29B2-1213-7CB6-04B3-301F94461A3D}"/>
              </a:ext>
            </a:extLst>
          </p:cNvPr>
          <p:cNvSpPr>
            <a:spLocks noGrp="1" noChangeArrowheads="1"/>
          </p:cNvSpPr>
          <p:nvPr>
            <p:ph type="sldNum" sz="quarter" idx="12"/>
          </p:nvPr>
        </p:nvSpPr>
        <p:spPr/>
        <p:txBody>
          <a:bodyPr/>
          <a:lstStyle>
            <a:lvl1pPr>
              <a:defRPr/>
            </a:lvl1pPr>
          </a:lstStyle>
          <a:p>
            <a:fld id="{A765404B-9EE8-BC49-93A3-385F82716614}" type="slidenum">
              <a:rPr lang="en-US" altLang="sv-SE"/>
              <a:pPr/>
              <a:t>‹#›</a:t>
            </a:fld>
            <a:endParaRPr lang="en-US" altLang="sv-SE"/>
          </a:p>
        </p:txBody>
      </p:sp>
    </p:spTree>
    <p:extLst>
      <p:ext uri="{BB962C8B-B14F-4D97-AF65-F5344CB8AC3E}">
        <p14:creationId xmlns:p14="http://schemas.microsoft.com/office/powerpoint/2010/main" val="1928649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7F6318DB-DA70-068B-A3AB-F731B40DE6C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91D6B6A6-8B70-EE48-B1E6-5831BD1FB811}"/>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B3C6F396-C988-D955-A0D4-8C23D3AA5002}"/>
              </a:ext>
            </a:extLst>
          </p:cNvPr>
          <p:cNvSpPr>
            <a:spLocks noGrp="1" noChangeArrowheads="1"/>
          </p:cNvSpPr>
          <p:nvPr>
            <p:ph type="sldNum" sz="quarter" idx="12"/>
          </p:nvPr>
        </p:nvSpPr>
        <p:spPr/>
        <p:txBody>
          <a:bodyPr/>
          <a:lstStyle>
            <a:lvl1pPr>
              <a:defRPr/>
            </a:lvl1pPr>
          </a:lstStyle>
          <a:p>
            <a:fld id="{167F3DB2-91D6-AF4C-AB3E-1FDA511903D6}" type="slidenum">
              <a:rPr lang="en-US" altLang="sv-SE"/>
              <a:pPr/>
              <a:t>‹#›</a:t>
            </a:fld>
            <a:endParaRPr lang="en-US" altLang="sv-SE"/>
          </a:p>
        </p:txBody>
      </p:sp>
    </p:spTree>
    <p:extLst>
      <p:ext uri="{BB962C8B-B14F-4D97-AF65-F5344CB8AC3E}">
        <p14:creationId xmlns:p14="http://schemas.microsoft.com/office/powerpoint/2010/main" val="4173970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A04D3CD4-A265-C31C-DC7C-9219D91EB07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07063F33-B692-E4CD-2658-058736103128}"/>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A0749BB3-BA79-C675-C6E3-D5AFFA476863}"/>
              </a:ext>
            </a:extLst>
          </p:cNvPr>
          <p:cNvSpPr>
            <a:spLocks noGrp="1" noChangeArrowheads="1"/>
          </p:cNvSpPr>
          <p:nvPr>
            <p:ph type="sldNum" sz="quarter" idx="12"/>
          </p:nvPr>
        </p:nvSpPr>
        <p:spPr/>
        <p:txBody>
          <a:bodyPr/>
          <a:lstStyle>
            <a:lvl1pPr>
              <a:defRPr/>
            </a:lvl1pPr>
          </a:lstStyle>
          <a:p>
            <a:fld id="{7F96FE85-805D-CE4C-9D6D-69402D4DB8B0}" type="slidenum">
              <a:rPr lang="en-US" altLang="sv-SE"/>
              <a:pPr/>
              <a:t>‹#›</a:t>
            </a:fld>
            <a:endParaRPr lang="en-US" altLang="sv-SE"/>
          </a:p>
        </p:txBody>
      </p:sp>
    </p:spTree>
    <p:extLst>
      <p:ext uri="{BB962C8B-B14F-4D97-AF65-F5344CB8AC3E}">
        <p14:creationId xmlns:p14="http://schemas.microsoft.com/office/powerpoint/2010/main" val="3078864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ADB4CC9-417A-8182-9132-B62D1B6AF2A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4866BE9E-8E62-D40C-D6C4-8126C5C5CF7C}"/>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AC6DBE4B-E864-B425-CC56-BAD0AF8EE7B1}"/>
              </a:ext>
            </a:extLst>
          </p:cNvPr>
          <p:cNvSpPr>
            <a:spLocks noGrp="1" noChangeArrowheads="1"/>
          </p:cNvSpPr>
          <p:nvPr>
            <p:ph type="sldNum" sz="quarter" idx="12"/>
          </p:nvPr>
        </p:nvSpPr>
        <p:spPr/>
        <p:txBody>
          <a:bodyPr/>
          <a:lstStyle>
            <a:lvl1pPr>
              <a:defRPr/>
            </a:lvl1pPr>
          </a:lstStyle>
          <a:p>
            <a:fld id="{0B812CE3-FD32-1B40-B192-328E882B6164}" type="slidenum">
              <a:rPr lang="en-US" altLang="sv-SE"/>
              <a:pPr/>
              <a:t>‹#›</a:t>
            </a:fld>
            <a:endParaRPr lang="en-US" altLang="sv-SE"/>
          </a:p>
        </p:txBody>
      </p:sp>
    </p:spTree>
    <p:extLst>
      <p:ext uri="{BB962C8B-B14F-4D97-AF65-F5344CB8AC3E}">
        <p14:creationId xmlns:p14="http://schemas.microsoft.com/office/powerpoint/2010/main" val="4135377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4363" y="228600"/>
            <a:ext cx="19907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28600"/>
            <a:ext cx="5821363"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F6561EE-B384-BC37-B5A8-A0097AD3F5A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BFA44D7F-2FAD-7798-D553-B4E09F935B5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ACCC5B8A-206F-69CE-3E46-C5391FE42537}"/>
              </a:ext>
            </a:extLst>
          </p:cNvPr>
          <p:cNvSpPr>
            <a:spLocks noGrp="1" noChangeArrowheads="1"/>
          </p:cNvSpPr>
          <p:nvPr>
            <p:ph type="sldNum" sz="quarter" idx="12"/>
          </p:nvPr>
        </p:nvSpPr>
        <p:spPr/>
        <p:txBody>
          <a:bodyPr/>
          <a:lstStyle>
            <a:lvl1pPr>
              <a:defRPr/>
            </a:lvl1pPr>
          </a:lstStyle>
          <a:p>
            <a:fld id="{3A894044-8D91-6F46-B738-0BCBEF70F784}" type="slidenum">
              <a:rPr lang="en-US" altLang="sv-SE"/>
              <a:pPr/>
              <a:t>‹#›</a:t>
            </a:fld>
            <a:endParaRPr lang="en-US" altLang="sv-SE"/>
          </a:p>
        </p:txBody>
      </p:sp>
    </p:spTree>
    <p:extLst>
      <p:ext uri="{BB962C8B-B14F-4D97-AF65-F5344CB8AC3E}">
        <p14:creationId xmlns:p14="http://schemas.microsoft.com/office/powerpoint/2010/main" val="263434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DCB04AA9-2D2B-5124-54FE-D1F0FBA9003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347D458F-D5A0-306A-3B3F-FB2199D67D71}"/>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27D81A5B-74E2-1252-A6C8-1266899FFB70}"/>
              </a:ext>
            </a:extLst>
          </p:cNvPr>
          <p:cNvSpPr>
            <a:spLocks noGrp="1" noChangeArrowheads="1"/>
          </p:cNvSpPr>
          <p:nvPr>
            <p:ph type="sldNum" sz="quarter" idx="12"/>
          </p:nvPr>
        </p:nvSpPr>
        <p:spPr/>
        <p:txBody>
          <a:bodyPr/>
          <a:lstStyle>
            <a:lvl1pPr>
              <a:defRPr/>
            </a:lvl1pPr>
          </a:lstStyle>
          <a:p>
            <a:fld id="{B5FC7177-7DF4-4C44-8EEE-CFF23EA9F9C3}" type="slidenum">
              <a:rPr lang="en-US" altLang="sv-SE"/>
              <a:pPr/>
              <a:t>‹#›</a:t>
            </a:fld>
            <a:endParaRPr lang="en-US" altLang="sv-SE"/>
          </a:p>
        </p:txBody>
      </p:sp>
    </p:spTree>
    <p:extLst>
      <p:ext uri="{BB962C8B-B14F-4D97-AF65-F5344CB8AC3E}">
        <p14:creationId xmlns:p14="http://schemas.microsoft.com/office/powerpoint/2010/main" val="93685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A07A6023-B96A-2BBA-5F53-C7CF76E5E61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F9614B87-758C-24B7-3DC6-43ADC511CFE3}"/>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0177AFA8-7BA5-0D02-3681-8255070A0BFA}"/>
              </a:ext>
            </a:extLst>
          </p:cNvPr>
          <p:cNvSpPr>
            <a:spLocks noGrp="1" noChangeArrowheads="1"/>
          </p:cNvSpPr>
          <p:nvPr>
            <p:ph type="sldNum" sz="quarter" idx="12"/>
          </p:nvPr>
        </p:nvSpPr>
        <p:spPr/>
        <p:txBody>
          <a:bodyPr/>
          <a:lstStyle>
            <a:lvl1pPr>
              <a:defRPr/>
            </a:lvl1pPr>
          </a:lstStyle>
          <a:p>
            <a:fld id="{6F579F0F-303B-F547-8854-AF015D500D3B}" type="slidenum">
              <a:rPr lang="en-US" altLang="sv-SE"/>
              <a:pPr/>
              <a:t>‹#›</a:t>
            </a:fld>
            <a:endParaRPr lang="en-US" altLang="sv-SE"/>
          </a:p>
        </p:txBody>
      </p:sp>
    </p:spTree>
    <p:extLst>
      <p:ext uri="{BB962C8B-B14F-4D97-AF65-F5344CB8AC3E}">
        <p14:creationId xmlns:p14="http://schemas.microsoft.com/office/powerpoint/2010/main" val="233971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085D65AE-3A97-CE6B-136C-79C6C003E8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B8433D6E-98F5-4D19-06CC-5781E72FB36F}"/>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6D228AB2-0384-EDB3-AC53-AC241F7C5305}"/>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pic>
        <p:nvPicPr>
          <p:cNvPr id="7" name="Picture 9" descr="FRIB_ppt_top.jpg">
            <a:extLst>
              <a:ext uri="{FF2B5EF4-FFF2-40B4-BE49-F238E27FC236}">
                <a16:creationId xmlns:a16="http://schemas.microsoft.com/office/drawing/2014/main" id="{4020A4ED-FFDA-574D-F546-00EBBB3C0C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dirty="0"/>
              <a:t>Click to edit Master title style</a:t>
            </a:r>
          </a:p>
        </p:txBody>
      </p:sp>
      <p:sp>
        <p:nvSpPr>
          <p:cNvPr id="3" name="Content Placeholder 2"/>
          <p:cNvSpPr>
            <a:spLocks noGrp="1"/>
          </p:cNvSpPr>
          <p:nvPr>
            <p:ph idx="1"/>
          </p:nvPr>
        </p:nvSpPr>
        <p:spPr>
          <a:xfrm>
            <a:off x="76201" y="1067099"/>
            <a:ext cx="4419600" cy="2433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p:nvPr>
        </p:nvSpPr>
        <p:spPr>
          <a:xfrm>
            <a:off x="4625525"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3"/>
          </p:nvPr>
        </p:nvSpPr>
        <p:spPr>
          <a:xfrm>
            <a:off x="4625525"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32A7B8E8-6082-9DAC-37BD-49D24A5A0D27}"/>
              </a:ext>
            </a:extLst>
          </p:cNvPr>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9" name="Slide Number Placeholder 4">
            <a:extLst>
              <a:ext uri="{FF2B5EF4-FFF2-40B4-BE49-F238E27FC236}">
                <a16:creationId xmlns:a16="http://schemas.microsoft.com/office/drawing/2014/main" id="{1D0E0E04-6BCD-8D55-8643-CAB8330ADB7E}"/>
              </a:ext>
            </a:extLst>
          </p:cNvPr>
          <p:cNvSpPr>
            <a:spLocks noGrp="1"/>
          </p:cNvSpPr>
          <p:nvPr>
            <p:ph type="sldNum" sz="quarter" idx="15"/>
          </p:nvPr>
        </p:nvSpPr>
        <p:spPr/>
        <p:txBody>
          <a:bodyPr/>
          <a:lstStyle>
            <a:lvl1pPr>
              <a:defRPr/>
            </a:lvl1pPr>
          </a:lstStyle>
          <a:p>
            <a:r>
              <a:rPr lang="en-US" altLang="sv-SE"/>
              <a:t>Slide </a:t>
            </a:r>
            <a:fld id="{57E648E7-B7BB-CA46-9DCD-B59F65677C10}" type="slidenum">
              <a:rPr lang="en-US" altLang="sv-SE"/>
              <a:pPr/>
              <a:t>‹#›</a:t>
            </a:fld>
            <a:endParaRPr lang="en-US" altLang="sv-SE"/>
          </a:p>
        </p:txBody>
      </p:sp>
      <p:sp>
        <p:nvSpPr>
          <p:cNvPr id="10" name="Date Placeholder 3">
            <a:extLst>
              <a:ext uri="{FF2B5EF4-FFF2-40B4-BE49-F238E27FC236}">
                <a16:creationId xmlns:a16="http://schemas.microsoft.com/office/drawing/2014/main" id="{A869B0D9-25D1-AAA2-2C36-94E314F65ED5}"/>
              </a:ext>
            </a:extLst>
          </p:cNvPr>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110880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F76B6EF2-E13D-ACE0-EEF3-9561EC7B0FA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A7818A0E-6330-828C-5E10-AC592A37D04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162CDA6A-158E-9F10-A06F-901D3CA1B5B9}"/>
              </a:ext>
            </a:extLst>
          </p:cNvPr>
          <p:cNvSpPr>
            <a:spLocks noGrp="1" noChangeArrowheads="1"/>
          </p:cNvSpPr>
          <p:nvPr>
            <p:ph type="sldNum" sz="quarter" idx="12"/>
          </p:nvPr>
        </p:nvSpPr>
        <p:spPr/>
        <p:txBody>
          <a:bodyPr/>
          <a:lstStyle>
            <a:lvl1pPr>
              <a:defRPr/>
            </a:lvl1pPr>
          </a:lstStyle>
          <a:p>
            <a:fld id="{39D18B4F-220D-2145-A53D-0DF535573E8F}" type="slidenum">
              <a:rPr lang="en-US" altLang="sv-SE"/>
              <a:pPr/>
              <a:t>‹#›</a:t>
            </a:fld>
            <a:endParaRPr lang="en-US" altLang="sv-SE"/>
          </a:p>
        </p:txBody>
      </p:sp>
    </p:spTree>
    <p:extLst>
      <p:ext uri="{BB962C8B-B14F-4D97-AF65-F5344CB8AC3E}">
        <p14:creationId xmlns:p14="http://schemas.microsoft.com/office/powerpoint/2010/main" val="1830293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hart Placeholder 2"/>
          <p:cNvSpPr>
            <a:spLocks noGrp="1"/>
          </p:cNvSpPr>
          <p:nvPr>
            <p:ph type="ch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BAF40CF-B9FB-82E7-F6AD-50CB3D06D30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082DC391-253C-E4C0-E9BC-E26F99615516}"/>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A2B0710A-C91F-EC89-E149-28E91046150C}"/>
              </a:ext>
            </a:extLst>
          </p:cNvPr>
          <p:cNvSpPr>
            <a:spLocks noGrp="1" noChangeArrowheads="1"/>
          </p:cNvSpPr>
          <p:nvPr>
            <p:ph type="sldNum" sz="quarter" idx="12"/>
          </p:nvPr>
        </p:nvSpPr>
        <p:spPr/>
        <p:txBody>
          <a:bodyPr/>
          <a:lstStyle>
            <a:lvl1pPr>
              <a:defRPr/>
            </a:lvl1pPr>
          </a:lstStyle>
          <a:p>
            <a:fld id="{5F7EBF04-8D49-124B-8D8A-084A541939CA}" type="slidenum">
              <a:rPr lang="en-US" altLang="sv-SE"/>
              <a:pPr/>
              <a:t>‹#›</a:t>
            </a:fld>
            <a:endParaRPr lang="en-US" altLang="sv-SE"/>
          </a:p>
        </p:txBody>
      </p:sp>
    </p:spTree>
    <p:extLst>
      <p:ext uri="{BB962C8B-B14F-4D97-AF65-F5344CB8AC3E}">
        <p14:creationId xmlns:p14="http://schemas.microsoft.com/office/powerpoint/2010/main" val="3806371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DA9027E-B63E-5A27-8C1E-01D9CD42953E}"/>
              </a:ext>
            </a:extLst>
          </p:cNvPr>
          <p:cNvGrpSpPr>
            <a:grpSpLocks/>
          </p:cNvGrpSpPr>
          <p:nvPr/>
        </p:nvGrpSpPr>
        <p:grpSpPr bwMode="auto">
          <a:xfrm>
            <a:off x="0" y="1981200"/>
            <a:ext cx="9009063" cy="1052513"/>
            <a:chOff x="0" y="1536"/>
            <a:chExt cx="5675" cy="663"/>
          </a:xfrm>
        </p:grpSpPr>
        <p:grpSp>
          <p:nvGrpSpPr>
            <p:cNvPr id="3" name="Group 3">
              <a:extLst>
                <a:ext uri="{FF2B5EF4-FFF2-40B4-BE49-F238E27FC236}">
                  <a16:creationId xmlns:a16="http://schemas.microsoft.com/office/drawing/2014/main" id="{50E0B869-3381-B8D0-E00B-A75DC316A594}"/>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95398D47-F688-FE1B-54F1-E7E823337CFC}"/>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11" name="Rectangle 5">
                <a:extLst>
                  <a:ext uri="{FF2B5EF4-FFF2-40B4-BE49-F238E27FC236}">
                    <a16:creationId xmlns:a16="http://schemas.microsoft.com/office/drawing/2014/main" id="{1A0EC32F-7C60-FADE-5904-938AA8799C4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grpSp>
          <p:nvGrpSpPr>
            <p:cNvPr id="4" name="Group 6">
              <a:extLst>
                <a:ext uri="{FF2B5EF4-FFF2-40B4-BE49-F238E27FC236}">
                  <a16:creationId xmlns:a16="http://schemas.microsoft.com/office/drawing/2014/main" id="{265C87F1-A0E9-AC2E-9144-99D4997F4D27}"/>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63A12BA0-5387-3BD3-7348-5CC6C0179D0D}"/>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9" name="Rectangle 8">
                <a:extLst>
                  <a:ext uri="{FF2B5EF4-FFF2-40B4-BE49-F238E27FC236}">
                    <a16:creationId xmlns:a16="http://schemas.microsoft.com/office/drawing/2014/main" id="{104198F2-9191-652F-657D-8F843BD8CF8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5" name="Rectangle 9">
              <a:extLst>
                <a:ext uri="{FF2B5EF4-FFF2-40B4-BE49-F238E27FC236}">
                  <a16:creationId xmlns:a16="http://schemas.microsoft.com/office/drawing/2014/main" id="{443D2E70-BF81-5275-A1D5-0153A8F9EBF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6" name="Rectangle 10">
              <a:extLst>
                <a:ext uri="{FF2B5EF4-FFF2-40B4-BE49-F238E27FC236}">
                  <a16:creationId xmlns:a16="http://schemas.microsoft.com/office/drawing/2014/main" id="{69B7258F-4D91-B2EB-CCA3-3485C49E4128}"/>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7" name="Rectangle 11">
              <a:extLst>
                <a:ext uri="{FF2B5EF4-FFF2-40B4-BE49-F238E27FC236}">
                  <a16:creationId xmlns:a16="http://schemas.microsoft.com/office/drawing/2014/main" id="{60B5E104-8F5B-402E-1FDD-440C975ECF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19468" name="Rectangle 12"/>
          <p:cNvSpPr>
            <a:spLocks noGrp="1" noChangeArrowheads="1"/>
          </p:cNvSpPr>
          <p:nvPr>
            <p:ph type="ctrTitle"/>
          </p:nvPr>
        </p:nvSpPr>
        <p:spPr>
          <a:xfrm>
            <a:off x="990600" y="609600"/>
            <a:ext cx="7772400" cy="2133600"/>
          </a:xfrm>
        </p:spPr>
        <p:txBody>
          <a:bodyPr/>
          <a:lstStyle>
            <a:lvl1pPr>
              <a:defRPr/>
            </a:lvl1pPr>
          </a:lstStyle>
          <a:p>
            <a:r>
              <a:rPr lang="en-US"/>
              <a:t>Click to edit Master title style</a:t>
            </a:r>
          </a:p>
        </p:txBody>
      </p:sp>
      <p:sp>
        <p:nvSpPr>
          <p:cNvPr id="19469" name="Rectangle 13"/>
          <p:cNvSpPr>
            <a:spLocks noGrp="1" noChangeArrowheads="1"/>
          </p:cNvSpPr>
          <p:nvPr>
            <p:ph type="subTitle" idx="1"/>
          </p:nvPr>
        </p:nvSpPr>
        <p:spPr>
          <a:xfrm>
            <a:off x="2362200" y="3048000"/>
            <a:ext cx="6400800" cy="1752600"/>
          </a:xfrm>
        </p:spPr>
        <p:txBody>
          <a:bodyPr/>
          <a:lstStyle>
            <a:lvl1pPr marL="0" indent="0" algn="r">
              <a:buFont typeface="Wingdings" pitchFamily="2" charset="2"/>
              <a:buNone/>
              <a:defRPr/>
            </a:lvl1pPr>
          </a:lstStyle>
          <a:p>
            <a:r>
              <a:rPr lang="en-US"/>
              <a:t>Click to edit Master subtitle style</a:t>
            </a:r>
          </a:p>
        </p:txBody>
      </p:sp>
      <p:sp>
        <p:nvSpPr>
          <p:cNvPr id="12" name="Rectangle 14">
            <a:extLst>
              <a:ext uri="{FF2B5EF4-FFF2-40B4-BE49-F238E27FC236}">
                <a16:creationId xmlns:a16="http://schemas.microsoft.com/office/drawing/2014/main" id="{F1FC5815-19A7-9C46-3AD0-059343FDDDDA}"/>
              </a:ext>
            </a:extLst>
          </p:cNvPr>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defRPr>
            </a:lvl1pPr>
          </a:lstStyle>
          <a:p>
            <a:pPr>
              <a:defRPr/>
            </a:pPr>
            <a:r>
              <a:rPr lang="sv-SE"/>
              <a:t>Winter 2025</a:t>
            </a:r>
            <a:endParaRPr lang="en-US"/>
          </a:p>
        </p:txBody>
      </p:sp>
      <p:sp>
        <p:nvSpPr>
          <p:cNvPr id="13" name="Rectangle 15">
            <a:extLst>
              <a:ext uri="{FF2B5EF4-FFF2-40B4-BE49-F238E27FC236}">
                <a16:creationId xmlns:a16="http://schemas.microsoft.com/office/drawing/2014/main" id="{DF468F62-FE60-6D44-4DE3-EBD813FBDE7E}"/>
              </a:ext>
            </a:extLst>
          </p:cNvPr>
          <p:cNvSpPr>
            <a:spLocks noGrp="1" noChangeArrowheads="1"/>
          </p:cNvSpPr>
          <p:nvPr>
            <p:ph type="ftr" sz="quarter" idx="11"/>
          </p:nvPr>
        </p:nvSpPr>
        <p:spPr>
          <a:xfrm>
            <a:off x="3429000" y="6248400"/>
            <a:ext cx="2895600" cy="457200"/>
          </a:xfrm>
        </p:spPr>
        <p:txBody>
          <a:bodyPr/>
          <a:lstStyle>
            <a:lvl1pPr algn="l" fontAlgn="auto">
              <a:spcBef>
                <a:spcPts val="0"/>
              </a:spcBef>
              <a:spcAft>
                <a:spcPts val="0"/>
              </a:spcAft>
              <a:defRPr>
                <a:solidFill>
                  <a:srgbClr val="1C1C1C"/>
                </a:solidFill>
              </a:defRPr>
            </a:lvl1pPr>
          </a:lstStyle>
          <a:p>
            <a:pPr>
              <a:defRPr/>
            </a:pPr>
            <a:r>
              <a:rPr lang="en-US"/>
              <a:t>Lecture 9  |Superconductivity, SRF and SC Magnets- J. G. Weisend II</a:t>
            </a:r>
          </a:p>
        </p:txBody>
      </p:sp>
      <p:sp>
        <p:nvSpPr>
          <p:cNvPr id="14" name="Rectangle 16">
            <a:extLst>
              <a:ext uri="{FF2B5EF4-FFF2-40B4-BE49-F238E27FC236}">
                <a16:creationId xmlns:a16="http://schemas.microsoft.com/office/drawing/2014/main" id="{E8606FA5-AF83-EB82-7570-9A8AEC76D52F}"/>
              </a:ext>
            </a:extLst>
          </p:cNvPr>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fld id="{43B14694-AFDC-9849-8356-AB3AC8FC9384}" type="slidenum">
              <a:rPr lang="en-US" altLang="sv-SE"/>
              <a:pPr/>
              <a:t>‹#›</a:t>
            </a:fld>
            <a:endParaRPr lang="en-US" altLang="sv-SE"/>
          </a:p>
        </p:txBody>
      </p:sp>
    </p:spTree>
    <p:extLst>
      <p:ext uri="{BB962C8B-B14F-4D97-AF65-F5344CB8AC3E}">
        <p14:creationId xmlns:p14="http://schemas.microsoft.com/office/powerpoint/2010/main" val="1429602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CFD08A3-05CD-57A5-9B0E-8E530816006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E8C1F73D-64E1-DEBD-13F2-E3D7D7F74CBE}"/>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6D3216E4-7A17-D24A-4372-22C358D13077}"/>
              </a:ext>
            </a:extLst>
          </p:cNvPr>
          <p:cNvSpPr>
            <a:spLocks noGrp="1" noChangeArrowheads="1"/>
          </p:cNvSpPr>
          <p:nvPr>
            <p:ph type="sldNum" sz="quarter" idx="12"/>
          </p:nvPr>
        </p:nvSpPr>
        <p:spPr/>
        <p:txBody>
          <a:bodyPr/>
          <a:lstStyle>
            <a:lvl1pPr>
              <a:defRPr/>
            </a:lvl1pPr>
          </a:lstStyle>
          <a:p>
            <a:fld id="{08EA1025-A962-1343-95A7-83EB3AE9CE74}" type="slidenum">
              <a:rPr lang="en-US" altLang="sv-SE"/>
              <a:pPr/>
              <a:t>‹#›</a:t>
            </a:fld>
            <a:endParaRPr lang="en-US" altLang="sv-SE"/>
          </a:p>
        </p:txBody>
      </p:sp>
    </p:spTree>
    <p:extLst>
      <p:ext uri="{BB962C8B-B14F-4D97-AF65-F5344CB8AC3E}">
        <p14:creationId xmlns:p14="http://schemas.microsoft.com/office/powerpoint/2010/main" val="2247114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451A54FD-82C5-5836-7D8D-2E5BD8F8C78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80B48E7F-FA77-43C7-7314-4AEF25910992}"/>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D3A16F4E-0D94-9C5D-E12E-6803403AF0B7}"/>
              </a:ext>
            </a:extLst>
          </p:cNvPr>
          <p:cNvSpPr>
            <a:spLocks noGrp="1" noChangeArrowheads="1"/>
          </p:cNvSpPr>
          <p:nvPr>
            <p:ph type="sldNum" sz="quarter" idx="12"/>
          </p:nvPr>
        </p:nvSpPr>
        <p:spPr/>
        <p:txBody>
          <a:bodyPr/>
          <a:lstStyle>
            <a:lvl1pPr>
              <a:defRPr/>
            </a:lvl1pPr>
          </a:lstStyle>
          <a:p>
            <a:fld id="{D077379E-A05B-BA42-9817-0E790C6B30B9}" type="slidenum">
              <a:rPr lang="en-US" altLang="sv-SE"/>
              <a:pPr/>
              <a:t>‹#›</a:t>
            </a:fld>
            <a:endParaRPr lang="en-US" altLang="sv-SE"/>
          </a:p>
        </p:txBody>
      </p:sp>
    </p:spTree>
    <p:extLst>
      <p:ext uri="{BB962C8B-B14F-4D97-AF65-F5344CB8AC3E}">
        <p14:creationId xmlns:p14="http://schemas.microsoft.com/office/powerpoint/2010/main" val="2650371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90525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8250" y="1600200"/>
            <a:ext cx="3906838"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56010C6-9C45-20FC-B9D4-41CCF40F0BE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AE134861-5F89-BC81-8627-E46EB0DF06E9}"/>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EC3E9340-3F91-B703-EEF7-6C31211DBFC7}"/>
              </a:ext>
            </a:extLst>
          </p:cNvPr>
          <p:cNvSpPr>
            <a:spLocks noGrp="1" noChangeArrowheads="1"/>
          </p:cNvSpPr>
          <p:nvPr>
            <p:ph type="sldNum" sz="quarter" idx="12"/>
          </p:nvPr>
        </p:nvSpPr>
        <p:spPr/>
        <p:txBody>
          <a:bodyPr/>
          <a:lstStyle>
            <a:lvl1pPr>
              <a:defRPr/>
            </a:lvl1pPr>
          </a:lstStyle>
          <a:p>
            <a:fld id="{84DFBEE1-D267-6B47-B448-A3C280ACB550}" type="slidenum">
              <a:rPr lang="en-US" altLang="sv-SE"/>
              <a:pPr/>
              <a:t>‹#›</a:t>
            </a:fld>
            <a:endParaRPr lang="en-US" altLang="sv-SE"/>
          </a:p>
        </p:txBody>
      </p:sp>
    </p:spTree>
    <p:extLst>
      <p:ext uri="{BB962C8B-B14F-4D97-AF65-F5344CB8AC3E}">
        <p14:creationId xmlns:p14="http://schemas.microsoft.com/office/powerpoint/2010/main" val="3656188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C9815947-D8C0-8EAD-6F7B-065EEB3629C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8" name="Rectangle 12">
            <a:extLst>
              <a:ext uri="{FF2B5EF4-FFF2-40B4-BE49-F238E27FC236}">
                <a16:creationId xmlns:a16="http://schemas.microsoft.com/office/drawing/2014/main" id="{709585EC-E36B-F383-5B6A-FA07AC73E2C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9" name="Rectangle 13">
            <a:extLst>
              <a:ext uri="{FF2B5EF4-FFF2-40B4-BE49-F238E27FC236}">
                <a16:creationId xmlns:a16="http://schemas.microsoft.com/office/drawing/2014/main" id="{CBD4D0DC-7BA2-AF18-B450-7CFB316D09F5}"/>
              </a:ext>
            </a:extLst>
          </p:cNvPr>
          <p:cNvSpPr>
            <a:spLocks noGrp="1" noChangeArrowheads="1"/>
          </p:cNvSpPr>
          <p:nvPr>
            <p:ph type="sldNum" sz="quarter" idx="12"/>
          </p:nvPr>
        </p:nvSpPr>
        <p:spPr/>
        <p:txBody>
          <a:bodyPr/>
          <a:lstStyle>
            <a:lvl1pPr>
              <a:defRPr/>
            </a:lvl1pPr>
          </a:lstStyle>
          <a:p>
            <a:fld id="{C72A6F3C-92DF-7844-923D-F9422331689D}" type="slidenum">
              <a:rPr lang="en-US" altLang="sv-SE"/>
              <a:pPr/>
              <a:t>‹#›</a:t>
            </a:fld>
            <a:endParaRPr lang="en-US" altLang="sv-SE"/>
          </a:p>
        </p:txBody>
      </p:sp>
    </p:spTree>
    <p:extLst>
      <p:ext uri="{BB962C8B-B14F-4D97-AF65-F5344CB8AC3E}">
        <p14:creationId xmlns:p14="http://schemas.microsoft.com/office/powerpoint/2010/main" val="1925942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029BE9DA-8CC7-E24C-8DB8-0CE1F376219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4" name="Rectangle 12">
            <a:extLst>
              <a:ext uri="{FF2B5EF4-FFF2-40B4-BE49-F238E27FC236}">
                <a16:creationId xmlns:a16="http://schemas.microsoft.com/office/drawing/2014/main" id="{374DB252-3EAE-50D2-5A98-1D2AEE1AB732}"/>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5" name="Rectangle 13">
            <a:extLst>
              <a:ext uri="{FF2B5EF4-FFF2-40B4-BE49-F238E27FC236}">
                <a16:creationId xmlns:a16="http://schemas.microsoft.com/office/drawing/2014/main" id="{09486A50-A501-40DD-7EE2-210DEDB5B9D1}"/>
              </a:ext>
            </a:extLst>
          </p:cNvPr>
          <p:cNvSpPr>
            <a:spLocks noGrp="1" noChangeArrowheads="1"/>
          </p:cNvSpPr>
          <p:nvPr>
            <p:ph type="sldNum" sz="quarter" idx="12"/>
          </p:nvPr>
        </p:nvSpPr>
        <p:spPr/>
        <p:txBody>
          <a:bodyPr/>
          <a:lstStyle>
            <a:lvl1pPr>
              <a:defRPr/>
            </a:lvl1pPr>
          </a:lstStyle>
          <a:p>
            <a:fld id="{6C84907B-EB5C-9946-9AB6-9FF80F3E44B8}" type="slidenum">
              <a:rPr lang="en-US" altLang="sv-SE"/>
              <a:pPr/>
              <a:t>‹#›</a:t>
            </a:fld>
            <a:endParaRPr lang="en-US" altLang="sv-SE"/>
          </a:p>
        </p:txBody>
      </p:sp>
    </p:spTree>
    <p:extLst>
      <p:ext uri="{BB962C8B-B14F-4D97-AF65-F5344CB8AC3E}">
        <p14:creationId xmlns:p14="http://schemas.microsoft.com/office/powerpoint/2010/main" val="3665365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5A37D9EE-1A34-51CF-77ED-E961D878343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3" name="Rectangle 12">
            <a:extLst>
              <a:ext uri="{FF2B5EF4-FFF2-40B4-BE49-F238E27FC236}">
                <a16:creationId xmlns:a16="http://schemas.microsoft.com/office/drawing/2014/main" id="{40F7AD02-68F8-ADB6-D5C7-65FC8FEBFF4A}"/>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4" name="Rectangle 13">
            <a:extLst>
              <a:ext uri="{FF2B5EF4-FFF2-40B4-BE49-F238E27FC236}">
                <a16:creationId xmlns:a16="http://schemas.microsoft.com/office/drawing/2014/main" id="{238962EC-432A-6594-D6B9-9747314255EB}"/>
              </a:ext>
            </a:extLst>
          </p:cNvPr>
          <p:cNvSpPr>
            <a:spLocks noGrp="1" noChangeArrowheads="1"/>
          </p:cNvSpPr>
          <p:nvPr>
            <p:ph type="sldNum" sz="quarter" idx="12"/>
          </p:nvPr>
        </p:nvSpPr>
        <p:spPr/>
        <p:txBody>
          <a:bodyPr/>
          <a:lstStyle>
            <a:lvl1pPr>
              <a:defRPr/>
            </a:lvl1pPr>
          </a:lstStyle>
          <a:p>
            <a:fld id="{AF4B5B78-B802-564C-9A93-7EE072CCFAE8}" type="slidenum">
              <a:rPr lang="en-US" altLang="sv-SE"/>
              <a:pPr/>
              <a:t>‹#›</a:t>
            </a:fld>
            <a:endParaRPr lang="en-US" altLang="sv-SE"/>
          </a:p>
        </p:txBody>
      </p:sp>
    </p:spTree>
    <p:extLst>
      <p:ext uri="{BB962C8B-B14F-4D97-AF65-F5344CB8AC3E}">
        <p14:creationId xmlns:p14="http://schemas.microsoft.com/office/powerpoint/2010/main" val="327385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F6F28E4-E7A0-6DC2-3E17-F9CAF67758A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CD760606-EDDA-0E15-B4C4-D67F609BE3F3}"/>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3B1A5350-E376-8DF0-EFA8-2A86F3F9BF60}"/>
              </a:ext>
            </a:extLst>
          </p:cNvPr>
          <p:cNvSpPr>
            <a:spLocks noGrp="1" noChangeArrowheads="1"/>
          </p:cNvSpPr>
          <p:nvPr>
            <p:ph type="sldNum" sz="quarter" idx="12"/>
          </p:nvPr>
        </p:nvSpPr>
        <p:spPr/>
        <p:txBody>
          <a:bodyPr/>
          <a:lstStyle>
            <a:lvl1pPr>
              <a:defRPr/>
            </a:lvl1pPr>
          </a:lstStyle>
          <a:p>
            <a:fld id="{79F553DD-5435-0D42-9C76-88B9842FA70E}" type="slidenum">
              <a:rPr lang="en-US" altLang="sv-SE"/>
              <a:pPr/>
              <a:t>‹#›</a:t>
            </a:fld>
            <a:endParaRPr lang="en-US" altLang="sv-SE"/>
          </a:p>
        </p:txBody>
      </p:sp>
    </p:spTree>
    <p:extLst>
      <p:ext uri="{BB962C8B-B14F-4D97-AF65-F5344CB8AC3E}">
        <p14:creationId xmlns:p14="http://schemas.microsoft.com/office/powerpoint/2010/main" val="130893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a:extLst>
              <a:ext uri="{FF2B5EF4-FFF2-40B4-BE49-F238E27FC236}">
                <a16:creationId xmlns:a16="http://schemas.microsoft.com/office/drawing/2014/main" id="{88A01CA8-B377-C94B-295C-6D662454E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210C73B0-8FE9-E9FF-D94B-418C57BC8C34}"/>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5" name="Rectangle 7">
            <a:extLst>
              <a:ext uri="{FF2B5EF4-FFF2-40B4-BE49-F238E27FC236}">
                <a16:creationId xmlns:a16="http://schemas.microsoft.com/office/drawing/2014/main" id="{29FBA386-D5FE-C2AE-E6EA-59F90A6171DB}"/>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pic>
        <p:nvPicPr>
          <p:cNvPr id="6" name="Picture 9" descr="FRIB_ppt_top.jpg">
            <a:extLst>
              <a:ext uri="{FF2B5EF4-FFF2-40B4-BE49-F238E27FC236}">
                <a16:creationId xmlns:a16="http://schemas.microsoft.com/office/drawing/2014/main" id="{2B76D9CB-1C06-B703-9851-B8698EAF91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dirty="0"/>
              <a:t>Click to edit Master title style</a:t>
            </a:r>
          </a:p>
        </p:txBody>
      </p:sp>
      <p:sp>
        <p:nvSpPr>
          <p:cNvPr id="7" name="Footer Placeholder 10">
            <a:extLst>
              <a:ext uri="{FF2B5EF4-FFF2-40B4-BE49-F238E27FC236}">
                <a16:creationId xmlns:a16="http://schemas.microsoft.com/office/drawing/2014/main" id="{A2C90B74-5AEA-4D7F-1B10-AC675A7F1D3D}"/>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A94E128A-8BDE-5AF7-F872-F2C09D65E266}"/>
              </a:ext>
            </a:extLst>
          </p:cNvPr>
          <p:cNvSpPr>
            <a:spLocks noGrp="1"/>
          </p:cNvSpPr>
          <p:nvPr>
            <p:ph type="sldNum" sz="quarter" idx="11"/>
          </p:nvPr>
        </p:nvSpPr>
        <p:spPr/>
        <p:txBody>
          <a:bodyPr/>
          <a:lstStyle>
            <a:lvl1pPr>
              <a:defRPr/>
            </a:lvl1pPr>
          </a:lstStyle>
          <a:p>
            <a:r>
              <a:rPr lang="en-US" altLang="sv-SE"/>
              <a:t>Slide </a:t>
            </a:r>
            <a:fld id="{B07F7005-3506-EB43-8EA3-D5CEFD16C479}" type="slidenum">
              <a:rPr lang="en-US" altLang="sv-SE"/>
              <a:pPr/>
              <a:t>‹#›</a:t>
            </a:fld>
            <a:endParaRPr lang="en-US" altLang="sv-SE"/>
          </a:p>
        </p:txBody>
      </p:sp>
      <p:sp>
        <p:nvSpPr>
          <p:cNvPr id="9" name="Date Placeholder 3">
            <a:extLst>
              <a:ext uri="{FF2B5EF4-FFF2-40B4-BE49-F238E27FC236}">
                <a16:creationId xmlns:a16="http://schemas.microsoft.com/office/drawing/2014/main" id="{935BEEFC-A477-F58C-ED3E-1D60D41A3195}"/>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660052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FE01C2DC-2258-B652-1448-D703E749051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C9893EA3-EDDE-AB0F-AC1E-798892F92512}"/>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867474F0-FE02-DB71-7F03-FE09427CFF04}"/>
              </a:ext>
            </a:extLst>
          </p:cNvPr>
          <p:cNvSpPr>
            <a:spLocks noGrp="1" noChangeArrowheads="1"/>
          </p:cNvSpPr>
          <p:nvPr>
            <p:ph type="sldNum" sz="quarter" idx="12"/>
          </p:nvPr>
        </p:nvSpPr>
        <p:spPr/>
        <p:txBody>
          <a:bodyPr/>
          <a:lstStyle>
            <a:lvl1pPr>
              <a:defRPr/>
            </a:lvl1pPr>
          </a:lstStyle>
          <a:p>
            <a:fld id="{96696D11-91C6-FD48-A7B1-2D79D8EA972C}" type="slidenum">
              <a:rPr lang="en-US" altLang="sv-SE"/>
              <a:pPr/>
              <a:t>‹#›</a:t>
            </a:fld>
            <a:endParaRPr lang="en-US" altLang="sv-SE"/>
          </a:p>
        </p:txBody>
      </p:sp>
    </p:spTree>
    <p:extLst>
      <p:ext uri="{BB962C8B-B14F-4D97-AF65-F5344CB8AC3E}">
        <p14:creationId xmlns:p14="http://schemas.microsoft.com/office/powerpoint/2010/main" val="3647157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FBB2FCD-44E3-70D3-8993-D291C0A609A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4A0E8E57-74C9-DB7B-548F-84C2E26E1B6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6C98C142-08E0-0B61-AA67-B4CD01524551}"/>
              </a:ext>
            </a:extLst>
          </p:cNvPr>
          <p:cNvSpPr>
            <a:spLocks noGrp="1" noChangeArrowheads="1"/>
          </p:cNvSpPr>
          <p:nvPr>
            <p:ph type="sldNum" sz="quarter" idx="12"/>
          </p:nvPr>
        </p:nvSpPr>
        <p:spPr/>
        <p:txBody>
          <a:bodyPr/>
          <a:lstStyle>
            <a:lvl1pPr>
              <a:defRPr/>
            </a:lvl1pPr>
          </a:lstStyle>
          <a:p>
            <a:fld id="{097F506C-C6C9-314D-A27B-D34922241202}" type="slidenum">
              <a:rPr lang="en-US" altLang="sv-SE"/>
              <a:pPr/>
              <a:t>‹#›</a:t>
            </a:fld>
            <a:endParaRPr lang="en-US" altLang="sv-SE"/>
          </a:p>
        </p:txBody>
      </p:sp>
    </p:spTree>
    <p:extLst>
      <p:ext uri="{BB962C8B-B14F-4D97-AF65-F5344CB8AC3E}">
        <p14:creationId xmlns:p14="http://schemas.microsoft.com/office/powerpoint/2010/main" val="30053011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4363" y="228600"/>
            <a:ext cx="19907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28600"/>
            <a:ext cx="5821363"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342DB4A-141A-88D6-F8B0-211FD5C5319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184AFECA-F959-5D18-C305-0E34F7A67E93}"/>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552D8CB2-C149-669E-2892-85A2A47CEB36}"/>
              </a:ext>
            </a:extLst>
          </p:cNvPr>
          <p:cNvSpPr>
            <a:spLocks noGrp="1" noChangeArrowheads="1"/>
          </p:cNvSpPr>
          <p:nvPr>
            <p:ph type="sldNum" sz="quarter" idx="12"/>
          </p:nvPr>
        </p:nvSpPr>
        <p:spPr/>
        <p:txBody>
          <a:bodyPr/>
          <a:lstStyle>
            <a:lvl1pPr>
              <a:defRPr/>
            </a:lvl1pPr>
          </a:lstStyle>
          <a:p>
            <a:fld id="{3B04B28D-4D76-034B-8C3B-073A8B821E78}" type="slidenum">
              <a:rPr lang="en-US" altLang="sv-SE"/>
              <a:pPr/>
              <a:t>‹#›</a:t>
            </a:fld>
            <a:endParaRPr lang="en-US" altLang="sv-SE"/>
          </a:p>
        </p:txBody>
      </p:sp>
    </p:spTree>
    <p:extLst>
      <p:ext uri="{BB962C8B-B14F-4D97-AF65-F5344CB8AC3E}">
        <p14:creationId xmlns:p14="http://schemas.microsoft.com/office/powerpoint/2010/main" val="1101205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6F65DD27-EDD8-A1FD-BF41-D937D248CA2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D0D3187B-F9AF-9702-8C5C-79C19D41B2A9}"/>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7F1FE206-963C-A65B-1F0E-0B8D222797B4}"/>
              </a:ext>
            </a:extLst>
          </p:cNvPr>
          <p:cNvSpPr>
            <a:spLocks noGrp="1" noChangeArrowheads="1"/>
          </p:cNvSpPr>
          <p:nvPr>
            <p:ph type="sldNum" sz="quarter" idx="12"/>
          </p:nvPr>
        </p:nvSpPr>
        <p:spPr/>
        <p:txBody>
          <a:bodyPr/>
          <a:lstStyle>
            <a:lvl1pPr>
              <a:defRPr/>
            </a:lvl1pPr>
          </a:lstStyle>
          <a:p>
            <a:fld id="{F2FABA3E-6C5A-0246-83AA-84927DCB982B}" type="slidenum">
              <a:rPr lang="en-US" altLang="sv-SE"/>
              <a:pPr/>
              <a:t>‹#›</a:t>
            </a:fld>
            <a:endParaRPr lang="en-US" altLang="sv-SE"/>
          </a:p>
        </p:txBody>
      </p:sp>
    </p:spTree>
    <p:extLst>
      <p:ext uri="{BB962C8B-B14F-4D97-AF65-F5344CB8AC3E}">
        <p14:creationId xmlns:p14="http://schemas.microsoft.com/office/powerpoint/2010/main" val="1290645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466D228A-10B6-E4B2-08B3-9EF47AE10FB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954DFA7D-9923-2E16-2EBB-92BFE1D8B02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4455567B-848A-B661-416B-44F64637B491}"/>
              </a:ext>
            </a:extLst>
          </p:cNvPr>
          <p:cNvSpPr>
            <a:spLocks noGrp="1" noChangeArrowheads="1"/>
          </p:cNvSpPr>
          <p:nvPr>
            <p:ph type="sldNum" sz="quarter" idx="12"/>
          </p:nvPr>
        </p:nvSpPr>
        <p:spPr/>
        <p:txBody>
          <a:bodyPr/>
          <a:lstStyle>
            <a:lvl1pPr>
              <a:defRPr/>
            </a:lvl1pPr>
          </a:lstStyle>
          <a:p>
            <a:fld id="{6C9E41AE-7B62-7049-8B95-3F1ED450FD2B}" type="slidenum">
              <a:rPr lang="en-US" altLang="sv-SE"/>
              <a:pPr/>
              <a:t>‹#›</a:t>
            </a:fld>
            <a:endParaRPr lang="en-US" altLang="sv-SE"/>
          </a:p>
        </p:txBody>
      </p:sp>
    </p:spTree>
    <p:extLst>
      <p:ext uri="{BB962C8B-B14F-4D97-AF65-F5344CB8AC3E}">
        <p14:creationId xmlns:p14="http://schemas.microsoft.com/office/powerpoint/2010/main" val="34337530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2BE97B07-9674-65E3-BDBA-A2174A908EC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407E58FA-68F5-D78F-1C46-25C0B5E7C0DD}"/>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C540501F-DD16-5B2A-4C46-2A31E0EC8FC2}"/>
              </a:ext>
            </a:extLst>
          </p:cNvPr>
          <p:cNvSpPr>
            <a:spLocks noGrp="1" noChangeArrowheads="1"/>
          </p:cNvSpPr>
          <p:nvPr>
            <p:ph type="sldNum" sz="quarter" idx="12"/>
          </p:nvPr>
        </p:nvSpPr>
        <p:spPr/>
        <p:txBody>
          <a:bodyPr/>
          <a:lstStyle>
            <a:lvl1pPr>
              <a:defRPr/>
            </a:lvl1pPr>
          </a:lstStyle>
          <a:p>
            <a:fld id="{33CB7656-E293-3B41-9E41-67D692DC4FC8}" type="slidenum">
              <a:rPr lang="en-US" altLang="sv-SE"/>
              <a:pPr/>
              <a:t>‹#›</a:t>
            </a:fld>
            <a:endParaRPr lang="en-US" altLang="sv-SE"/>
          </a:p>
        </p:txBody>
      </p:sp>
    </p:spTree>
    <p:extLst>
      <p:ext uri="{BB962C8B-B14F-4D97-AF65-F5344CB8AC3E}">
        <p14:creationId xmlns:p14="http://schemas.microsoft.com/office/powerpoint/2010/main" val="2398427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hart Placeholder 2"/>
          <p:cNvSpPr>
            <a:spLocks noGrp="1"/>
          </p:cNvSpPr>
          <p:nvPr>
            <p:ph type="ch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399DD7C-EA32-26E4-A145-FBA16C3E353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C1F78B51-320B-61ED-9F10-6C3415F8902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BBFE6647-420E-BC12-0C73-FDFD490F6EC0}"/>
              </a:ext>
            </a:extLst>
          </p:cNvPr>
          <p:cNvSpPr>
            <a:spLocks noGrp="1" noChangeArrowheads="1"/>
          </p:cNvSpPr>
          <p:nvPr>
            <p:ph type="sldNum" sz="quarter" idx="12"/>
          </p:nvPr>
        </p:nvSpPr>
        <p:spPr/>
        <p:txBody>
          <a:bodyPr/>
          <a:lstStyle>
            <a:lvl1pPr>
              <a:defRPr/>
            </a:lvl1pPr>
          </a:lstStyle>
          <a:p>
            <a:fld id="{AD361761-64A5-8747-AB83-71BD16BA2708}" type="slidenum">
              <a:rPr lang="en-US" altLang="sv-SE"/>
              <a:pPr/>
              <a:t>‹#›</a:t>
            </a:fld>
            <a:endParaRPr lang="en-US" altLang="sv-SE"/>
          </a:p>
        </p:txBody>
      </p:sp>
    </p:spTree>
    <p:extLst>
      <p:ext uri="{BB962C8B-B14F-4D97-AF65-F5344CB8AC3E}">
        <p14:creationId xmlns:p14="http://schemas.microsoft.com/office/powerpoint/2010/main" val="832049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9E7A323-6964-0B3B-4F6D-B09AF7ED53C7}"/>
              </a:ext>
            </a:extLst>
          </p:cNvPr>
          <p:cNvGrpSpPr>
            <a:grpSpLocks/>
          </p:cNvGrpSpPr>
          <p:nvPr/>
        </p:nvGrpSpPr>
        <p:grpSpPr bwMode="auto">
          <a:xfrm>
            <a:off x="0" y="1981200"/>
            <a:ext cx="9009063" cy="1052513"/>
            <a:chOff x="0" y="1536"/>
            <a:chExt cx="5675" cy="663"/>
          </a:xfrm>
        </p:grpSpPr>
        <p:grpSp>
          <p:nvGrpSpPr>
            <p:cNvPr id="3" name="Group 3">
              <a:extLst>
                <a:ext uri="{FF2B5EF4-FFF2-40B4-BE49-F238E27FC236}">
                  <a16:creationId xmlns:a16="http://schemas.microsoft.com/office/drawing/2014/main" id="{A7A1EC1A-00BF-8DDA-834F-5BBA8B6AB4CA}"/>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92F53A87-5B40-6A0D-E392-54E43183AD2B}"/>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11" name="Rectangle 5">
                <a:extLst>
                  <a:ext uri="{FF2B5EF4-FFF2-40B4-BE49-F238E27FC236}">
                    <a16:creationId xmlns:a16="http://schemas.microsoft.com/office/drawing/2014/main" id="{1542F692-D79F-EA01-C1B3-906615E296E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grpSp>
          <p:nvGrpSpPr>
            <p:cNvPr id="4" name="Group 6">
              <a:extLst>
                <a:ext uri="{FF2B5EF4-FFF2-40B4-BE49-F238E27FC236}">
                  <a16:creationId xmlns:a16="http://schemas.microsoft.com/office/drawing/2014/main" id="{E9EFE6FB-FDFC-CFFA-9B5A-7983BBEB570F}"/>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ADFAF113-68EA-8B88-26F6-6C8516A9C80D}"/>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9" name="Rectangle 8">
                <a:extLst>
                  <a:ext uri="{FF2B5EF4-FFF2-40B4-BE49-F238E27FC236}">
                    <a16:creationId xmlns:a16="http://schemas.microsoft.com/office/drawing/2014/main" id="{8F632CB1-D9EB-DFFC-60A0-478F03536A5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5" name="Rectangle 9">
              <a:extLst>
                <a:ext uri="{FF2B5EF4-FFF2-40B4-BE49-F238E27FC236}">
                  <a16:creationId xmlns:a16="http://schemas.microsoft.com/office/drawing/2014/main" id="{3F433B49-1C6E-2D94-F7EC-68BF9DE04C2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6" name="Rectangle 10">
              <a:extLst>
                <a:ext uri="{FF2B5EF4-FFF2-40B4-BE49-F238E27FC236}">
                  <a16:creationId xmlns:a16="http://schemas.microsoft.com/office/drawing/2014/main" id="{ABDD0565-1B24-B1A4-4587-9B71901D1089}"/>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sp>
          <p:nvSpPr>
            <p:cNvPr id="7" name="Rectangle 11">
              <a:extLst>
                <a:ext uri="{FF2B5EF4-FFF2-40B4-BE49-F238E27FC236}">
                  <a16:creationId xmlns:a16="http://schemas.microsoft.com/office/drawing/2014/main" id="{2CF25733-766D-ADD9-918B-C378CC1BE75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sv-SE" altLang="sv-SE">
                <a:solidFill>
                  <a:srgbClr val="000000"/>
                </a:solidFill>
                <a:latin typeface="Tahoma" panose="020B0604030504040204" pitchFamily="34" charset="0"/>
              </a:endParaRPr>
            </a:p>
          </p:txBody>
        </p:sp>
      </p:grpSp>
      <p:sp>
        <p:nvSpPr>
          <p:cNvPr id="19468" name="Rectangle 12"/>
          <p:cNvSpPr>
            <a:spLocks noGrp="1" noChangeArrowheads="1"/>
          </p:cNvSpPr>
          <p:nvPr>
            <p:ph type="ctrTitle"/>
          </p:nvPr>
        </p:nvSpPr>
        <p:spPr>
          <a:xfrm>
            <a:off x="990600" y="609600"/>
            <a:ext cx="7772400" cy="2133600"/>
          </a:xfrm>
        </p:spPr>
        <p:txBody>
          <a:bodyPr/>
          <a:lstStyle>
            <a:lvl1pPr>
              <a:defRPr/>
            </a:lvl1pPr>
          </a:lstStyle>
          <a:p>
            <a:r>
              <a:rPr lang="en-US"/>
              <a:t>Click to edit Master title style</a:t>
            </a:r>
          </a:p>
        </p:txBody>
      </p:sp>
      <p:sp>
        <p:nvSpPr>
          <p:cNvPr id="19469" name="Rectangle 13"/>
          <p:cNvSpPr>
            <a:spLocks noGrp="1" noChangeArrowheads="1"/>
          </p:cNvSpPr>
          <p:nvPr>
            <p:ph type="subTitle" idx="1"/>
          </p:nvPr>
        </p:nvSpPr>
        <p:spPr>
          <a:xfrm>
            <a:off x="2362200" y="3048000"/>
            <a:ext cx="6400800" cy="1752600"/>
          </a:xfrm>
        </p:spPr>
        <p:txBody>
          <a:bodyPr/>
          <a:lstStyle>
            <a:lvl1pPr marL="0" indent="0" algn="r">
              <a:buFont typeface="Wingdings" pitchFamily="2" charset="2"/>
              <a:buNone/>
              <a:defRPr/>
            </a:lvl1pPr>
          </a:lstStyle>
          <a:p>
            <a:r>
              <a:rPr lang="en-US"/>
              <a:t>Click to edit Master subtitle style</a:t>
            </a:r>
          </a:p>
        </p:txBody>
      </p:sp>
      <p:sp>
        <p:nvSpPr>
          <p:cNvPr id="12" name="Rectangle 14">
            <a:extLst>
              <a:ext uri="{FF2B5EF4-FFF2-40B4-BE49-F238E27FC236}">
                <a16:creationId xmlns:a16="http://schemas.microsoft.com/office/drawing/2014/main" id="{D6094902-E6A9-F707-6F40-909200B28DB6}"/>
              </a:ext>
            </a:extLst>
          </p:cNvPr>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defRPr>
            </a:lvl1pPr>
          </a:lstStyle>
          <a:p>
            <a:pPr>
              <a:defRPr/>
            </a:pPr>
            <a:r>
              <a:rPr lang="sv-SE"/>
              <a:t>Winter 2025</a:t>
            </a:r>
            <a:endParaRPr lang="en-US"/>
          </a:p>
        </p:txBody>
      </p:sp>
      <p:sp>
        <p:nvSpPr>
          <p:cNvPr id="13" name="Rectangle 15">
            <a:extLst>
              <a:ext uri="{FF2B5EF4-FFF2-40B4-BE49-F238E27FC236}">
                <a16:creationId xmlns:a16="http://schemas.microsoft.com/office/drawing/2014/main" id="{643F20BC-15BF-A83E-051E-D46208FEA19B}"/>
              </a:ext>
            </a:extLst>
          </p:cNvPr>
          <p:cNvSpPr>
            <a:spLocks noGrp="1" noChangeArrowheads="1"/>
          </p:cNvSpPr>
          <p:nvPr>
            <p:ph type="ftr" sz="quarter" idx="11"/>
          </p:nvPr>
        </p:nvSpPr>
        <p:spPr>
          <a:xfrm>
            <a:off x="3429000" y="6248400"/>
            <a:ext cx="2895600" cy="457200"/>
          </a:xfrm>
        </p:spPr>
        <p:txBody>
          <a:bodyPr/>
          <a:lstStyle>
            <a:lvl1pPr algn="l" fontAlgn="auto">
              <a:spcBef>
                <a:spcPts val="0"/>
              </a:spcBef>
              <a:spcAft>
                <a:spcPts val="0"/>
              </a:spcAft>
              <a:defRPr>
                <a:solidFill>
                  <a:srgbClr val="1C1C1C"/>
                </a:solidFill>
              </a:defRPr>
            </a:lvl1pPr>
          </a:lstStyle>
          <a:p>
            <a:pPr>
              <a:defRPr/>
            </a:pPr>
            <a:r>
              <a:rPr lang="en-US"/>
              <a:t>Lecture 9  |Superconductivity, SRF and SC Magnets- J. G. Weisend II</a:t>
            </a:r>
          </a:p>
        </p:txBody>
      </p:sp>
      <p:sp>
        <p:nvSpPr>
          <p:cNvPr id="14" name="Rectangle 16">
            <a:extLst>
              <a:ext uri="{FF2B5EF4-FFF2-40B4-BE49-F238E27FC236}">
                <a16:creationId xmlns:a16="http://schemas.microsoft.com/office/drawing/2014/main" id="{171455B3-5C1C-08B3-C488-4B1BEDB6BCEE}"/>
              </a:ext>
            </a:extLst>
          </p:cNvPr>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fld id="{DB2C2AF1-BF40-8543-A77B-09749CE799B1}" type="slidenum">
              <a:rPr lang="en-US" altLang="sv-SE"/>
              <a:pPr/>
              <a:t>‹#›</a:t>
            </a:fld>
            <a:endParaRPr lang="en-US" altLang="sv-SE"/>
          </a:p>
        </p:txBody>
      </p:sp>
    </p:spTree>
    <p:extLst>
      <p:ext uri="{BB962C8B-B14F-4D97-AF65-F5344CB8AC3E}">
        <p14:creationId xmlns:p14="http://schemas.microsoft.com/office/powerpoint/2010/main" val="3298461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CA47233-3604-7887-2D58-FC4E471B30B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91FAB7CD-06E9-C565-62C2-E3531AAF1CC4}"/>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4E962884-4B11-7D50-B385-3B213EB01736}"/>
              </a:ext>
            </a:extLst>
          </p:cNvPr>
          <p:cNvSpPr>
            <a:spLocks noGrp="1" noChangeArrowheads="1"/>
          </p:cNvSpPr>
          <p:nvPr>
            <p:ph type="sldNum" sz="quarter" idx="12"/>
          </p:nvPr>
        </p:nvSpPr>
        <p:spPr/>
        <p:txBody>
          <a:bodyPr/>
          <a:lstStyle>
            <a:lvl1pPr>
              <a:defRPr/>
            </a:lvl1pPr>
          </a:lstStyle>
          <a:p>
            <a:fld id="{C5F23369-4B05-A049-B74C-61E330C5436D}" type="slidenum">
              <a:rPr lang="en-US" altLang="sv-SE"/>
              <a:pPr/>
              <a:t>‹#›</a:t>
            </a:fld>
            <a:endParaRPr lang="en-US" altLang="sv-SE"/>
          </a:p>
        </p:txBody>
      </p:sp>
    </p:spTree>
    <p:extLst>
      <p:ext uri="{BB962C8B-B14F-4D97-AF65-F5344CB8AC3E}">
        <p14:creationId xmlns:p14="http://schemas.microsoft.com/office/powerpoint/2010/main" val="1039865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229FAA76-68B1-0B6C-28E8-3BB596425AC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43DB5F06-2C8C-961C-6FBB-BF1031196B57}"/>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E86860A9-BE84-CA37-2AAD-DB711CF22477}"/>
              </a:ext>
            </a:extLst>
          </p:cNvPr>
          <p:cNvSpPr>
            <a:spLocks noGrp="1" noChangeArrowheads="1"/>
          </p:cNvSpPr>
          <p:nvPr>
            <p:ph type="sldNum" sz="quarter" idx="12"/>
          </p:nvPr>
        </p:nvSpPr>
        <p:spPr/>
        <p:txBody>
          <a:bodyPr/>
          <a:lstStyle>
            <a:lvl1pPr>
              <a:defRPr/>
            </a:lvl1pPr>
          </a:lstStyle>
          <a:p>
            <a:fld id="{906419B3-EC5F-954F-950F-634D67B45AA6}" type="slidenum">
              <a:rPr lang="en-US" altLang="sv-SE"/>
              <a:pPr/>
              <a:t>‹#›</a:t>
            </a:fld>
            <a:endParaRPr lang="en-US" altLang="sv-SE"/>
          </a:p>
        </p:txBody>
      </p:sp>
    </p:spTree>
    <p:extLst>
      <p:ext uri="{BB962C8B-B14F-4D97-AF65-F5344CB8AC3E}">
        <p14:creationId xmlns:p14="http://schemas.microsoft.com/office/powerpoint/2010/main" val="254965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a:extLst>
              <a:ext uri="{FF2B5EF4-FFF2-40B4-BE49-F238E27FC236}">
                <a16:creationId xmlns:a16="http://schemas.microsoft.com/office/drawing/2014/main" id="{8FAD6A07-E6E0-2F8B-352A-6E90EFAB93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FBB4F070-5BEA-4943-4628-F3F542FD5194}"/>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A134CEB4-D779-6706-218A-7BE5A537F0EF}"/>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sp>
        <p:nvSpPr>
          <p:cNvPr id="2" name="Title 1"/>
          <p:cNvSpPr>
            <a:spLocks noGrp="1"/>
          </p:cNvSpPr>
          <p:nvPr>
            <p:ph type="title"/>
          </p:nvPr>
        </p:nvSpPr>
        <p:spPr>
          <a:xfrm>
            <a:off x="76200" y="0"/>
            <a:ext cx="8991600" cy="1003300"/>
          </a:xfrm>
        </p:spPr>
        <p:txBody>
          <a:bodyPr anchor="ctr"/>
          <a:lstStyle/>
          <a:p>
            <a:r>
              <a:rPr lang="en-US" dirty="0"/>
              <a:t>Click to edit Master title style</a:t>
            </a:r>
          </a:p>
        </p:txBody>
      </p:sp>
      <p:sp>
        <p:nvSpPr>
          <p:cNvPr id="3" name="Content Placeholder 2"/>
          <p:cNvSpPr>
            <a:spLocks noGrp="1"/>
          </p:cNvSpPr>
          <p:nvPr>
            <p:ph idx="1"/>
          </p:nvPr>
        </p:nvSpPr>
        <p:spPr>
          <a:xfrm>
            <a:off x="76200" y="1067099"/>
            <a:ext cx="8991604" cy="5009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255C7547-BF7F-31FB-97A5-3D5FF6470464}"/>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0E9EA4EB-3B21-3CD5-8DCF-DBE2B3B12BC1}"/>
              </a:ext>
            </a:extLst>
          </p:cNvPr>
          <p:cNvSpPr>
            <a:spLocks noGrp="1"/>
          </p:cNvSpPr>
          <p:nvPr>
            <p:ph type="sldNum" sz="quarter" idx="11"/>
          </p:nvPr>
        </p:nvSpPr>
        <p:spPr/>
        <p:txBody>
          <a:bodyPr/>
          <a:lstStyle>
            <a:lvl1pPr>
              <a:defRPr/>
            </a:lvl1pPr>
          </a:lstStyle>
          <a:p>
            <a:r>
              <a:rPr lang="en-US" altLang="sv-SE"/>
              <a:t>Slide </a:t>
            </a:r>
            <a:fld id="{CEC3B220-C7AD-7046-B472-F7649D98CC0C}" type="slidenum">
              <a:rPr lang="en-US" altLang="sv-SE"/>
              <a:pPr/>
              <a:t>‹#›</a:t>
            </a:fld>
            <a:endParaRPr lang="en-US" altLang="sv-SE"/>
          </a:p>
        </p:txBody>
      </p:sp>
      <p:sp>
        <p:nvSpPr>
          <p:cNvPr id="9" name="Date Placeholder 3">
            <a:extLst>
              <a:ext uri="{FF2B5EF4-FFF2-40B4-BE49-F238E27FC236}">
                <a16:creationId xmlns:a16="http://schemas.microsoft.com/office/drawing/2014/main" id="{FE54EE55-1B27-5556-CB2A-8A45276FA673}"/>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9442190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90525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8250" y="1600200"/>
            <a:ext cx="3906838"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58C5E3E-A375-5934-6793-8AA3DAD4B13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0739E5DA-C3DC-BA54-EC2B-6911E23C9FA9}"/>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359D0863-E5A9-BBFE-5DD7-98A2076967B4}"/>
              </a:ext>
            </a:extLst>
          </p:cNvPr>
          <p:cNvSpPr>
            <a:spLocks noGrp="1" noChangeArrowheads="1"/>
          </p:cNvSpPr>
          <p:nvPr>
            <p:ph type="sldNum" sz="quarter" idx="12"/>
          </p:nvPr>
        </p:nvSpPr>
        <p:spPr/>
        <p:txBody>
          <a:bodyPr/>
          <a:lstStyle>
            <a:lvl1pPr>
              <a:defRPr/>
            </a:lvl1pPr>
          </a:lstStyle>
          <a:p>
            <a:fld id="{8E9FD000-3515-4040-A8DA-137666A18889}" type="slidenum">
              <a:rPr lang="en-US" altLang="sv-SE"/>
              <a:pPr/>
              <a:t>‹#›</a:t>
            </a:fld>
            <a:endParaRPr lang="en-US" altLang="sv-SE"/>
          </a:p>
        </p:txBody>
      </p:sp>
    </p:spTree>
    <p:extLst>
      <p:ext uri="{BB962C8B-B14F-4D97-AF65-F5344CB8AC3E}">
        <p14:creationId xmlns:p14="http://schemas.microsoft.com/office/powerpoint/2010/main" val="2674515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328DD393-EDBF-47B6-7168-EABF89520AE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8" name="Rectangle 12">
            <a:extLst>
              <a:ext uri="{FF2B5EF4-FFF2-40B4-BE49-F238E27FC236}">
                <a16:creationId xmlns:a16="http://schemas.microsoft.com/office/drawing/2014/main" id="{CE36769F-9477-C7A7-A9A4-E8933043B276}"/>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9" name="Rectangle 13">
            <a:extLst>
              <a:ext uri="{FF2B5EF4-FFF2-40B4-BE49-F238E27FC236}">
                <a16:creationId xmlns:a16="http://schemas.microsoft.com/office/drawing/2014/main" id="{2835C55C-63D7-659F-BFF8-A6B64A257937}"/>
              </a:ext>
            </a:extLst>
          </p:cNvPr>
          <p:cNvSpPr>
            <a:spLocks noGrp="1" noChangeArrowheads="1"/>
          </p:cNvSpPr>
          <p:nvPr>
            <p:ph type="sldNum" sz="quarter" idx="12"/>
          </p:nvPr>
        </p:nvSpPr>
        <p:spPr/>
        <p:txBody>
          <a:bodyPr/>
          <a:lstStyle>
            <a:lvl1pPr>
              <a:defRPr/>
            </a:lvl1pPr>
          </a:lstStyle>
          <a:p>
            <a:fld id="{916066B2-4BEC-DA49-BABF-EDBDFD23621F}" type="slidenum">
              <a:rPr lang="en-US" altLang="sv-SE"/>
              <a:pPr/>
              <a:t>‹#›</a:t>
            </a:fld>
            <a:endParaRPr lang="en-US" altLang="sv-SE"/>
          </a:p>
        </p:txBody>
      </p:sp>
    </p:spTree>
    <p:extLst>
      <p:ext uri="{BB962C8B-B14F-4D97-AF65-F5344CB8AC3E}">
        <p14:creationId xmlns:p14="http://schemas.microsoft.com/office/powerpoint/2010/main" val="2457808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6CAE3374-412A-C78F-5576-EDC17C1E8E5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4" name="Rectangle 12">
            <a:extLst>
              <a:ext uri="{FF2B5EF4-FFF2-40B4-BE49-F238E27FC236}">
                <a16:creationId xmlns:a16="http://schemas.microsoft.com/office/drawing/2014/main" id="{7E071AE9-8B5B-C564-8B56-1EED6FF7A60C}"/>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5" name="Rectangle 13">
            <a:extLst>
              <a:ext uri="{FF2B5EF4-FFF2-40B4-BE49-F238E27FC236}">
                <a16:creationId xmlns:a16="http://schemas.microsoft.com/office/drawing/2014/main" id="{1AEDE95A-B0FF-49DC-397B-4153EA829296}"/>
              </a:ext>
            </a:extLst>
          </p:cNvPr>
          <p:cNvSpPr>
            <a:spLocks noGrp="1" noChangeArrowheads="1"/>
          </p:cNvSpPr>
          <p:nvPr>
            <p:ph type="sldNum" sz="quarter" idx="12"/>
          </p:nvPr>
        </p:nvSpPr>
        <p:spPr/>
        <p:txBody>
          <a:bodyPr/>
          <a:lstStyle>
            <a:lvl1pPr>
              <a:defRPr/>
            </a:lvl1pPr>
          </a:lstStyle>
          <a:p>
            <a:fld id="{7744DF02-5A4D-1A45-B60E-2682B0E2FDA7}" type="slidenum">
              <a:rPr lang="en-US" altLang="sv-SE"/>
              <a:pPr/>
              <a:t>‹#›</a:t>
            </a:fld>
            <a:endParaRPr lang="en-US" altLang="sv-SE"/>
          </a:p>
        </p:txBody>
      </p:sp>
    </p:spTree>
    <p:extLst>
      <p:ext uri="{BB962C8B-B14F-4D97-AF65-F5344CB8AC3E}">
        <p14:creationId xmlns:p14="http://schemas.microsoft.com/office/powerpoint/2010/main" val="20833788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6B4B067-B4A9-9B8F-DD6D-3F3A806847F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3" name="Rectangle 12">
            <a:extLst>
              <a:ext uri="{FF2B5EF4-FFF2-40B4-BE49-F238E27FC236}">
                <a16:creationId xmlns:a16="http://schemas.microsoft.com/office/drawing/2014/main" id="{52CD5D34-F200-EBC1-9984-2E0409AE8124}"/>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4" name="Rectangle 13">
            <a:extLst>
              <a:ext uri="{FF2B5EF4-FFF2-40B4-BE49-F238E27FC236}">
                <a16:creationId xmlns:a16="http://schemas.microsoft.com/office/drawing/2014/main" id="{FE2803BC-64A7-87C7-52F6-D546A9AC9388}"/>
              </a:ext>
            </a:extLst>
          </p:cNvPr>
          <p:cNvSpPr>
            <a:spLocks noGrp="1" noChangeArrowheads="1"/>
          </p:cNvSpPr>
          <p:nvPr>
            <p:ph type="sldNum" sz="quarter" idx="12"/>
          </p:nvPr>
        </p:nvSpPr>
        <p:spPr/>
        <p:txBody>
          <a:bodyPr/>
          <a:lstStyle>
            <a:lvl1pPr>
              <a:defRPr/>
            </a:lvl1pPr>
          </a:lstStyle>
          <a:p>
            <a:fld id="{FB99DB74-1823-5D45-A4D3-FF283425CA3B}" type="slidenum">
              <a:rPr lang="en-US" altLang="sv-SE"/>
              <a:pPr/>
              <a:t>‹#›</a:t>
            </a:fld>
            <a:endParaRPr lang="en-US" altLang="sv-SE"/>
          </a:p>
        </p:txBody>
      </p:sp>
    </p:spTree>
    <p:extLst>
      <p:ext uri="{BB962C8B-B14F-4D97-AF65-F5344CB8AC3E}">
        <p14:creationId xmlns:p14="http://schemas.microsoft.com/office/powerpoint/2010/main" val="4448346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B084065-0A37-881F-1689-8418E1A8B96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B6162B80-2E98-9BB7-0BB7-F64A7EAAA99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81CFE00E-66AC-FEFE-D4B9-9CF70D5F2D0F}"/>
              </a:ext>
            </a:extLst>
          </p:cNvPr>
          <p:cNvSpPr>
            <a:spLocks noGrp="1" noChangeArrowheads="1"/>
          </p:cNvSpPr>
          <p:nvPr>
            <p:ph type="sldNum" sz="quarter" idx="12"/>
          </p:nvPr>
        </p:nvSpPr>
        <p:spPr/>
        <p:txBody>
          <a:bodyPr/>
          <a:lstStyle>
            <a:lvl1pPr>
              <a:defRPr/>
            </a:lvl1pPr>
          </a:lstStyle>
          <a:p>
            <a:fld id="{924E1B58-5AE5-B640-89BC-F16001DBFD34}" type="slidenum">
              <a:rPr lang="en-US" altLang="sv-SE"/>
              <a:pPr/>
              <a:t>‹#›</a:t>
            </a:fld>
            <a:endParaRPr lang="en-US" altLang="sv-SE"/>
          </a:p>
        </p:txBody>
      </p:sp>
    </p:spTree>
    <p:extLst>
      <p:ext uri="{BB962C8B-B14F-4D97-AF65-F5344CB8AC3E}">
        <p14:creationId xmlns:p14="http://schemas.microsoft.com/office/powerpoint/2010/main" val="3612650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A24BB920-7762-DCD7-E2BF-3E3B4EC83E6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AEC81252-299B-DE39-E8E9-75D13470A6B5}"/>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E069609A-C500-DB1E-5B66-ED27690DDC76}"/>
              </a:ext>
            </a:extLst>
          </p:cNvPr>
          <p:cNvSpPr>
            <a:spLocks noGrp="1" noChangeArrowheads="1"/>
          </p:cNvSpPr>
          <p:nvPr>
            <p:ph type="sldNum" sz="quarter" idx="12"/>
          </p:nvPr>
        </p:nvSpPr>
        <p:spPr/>
        <p:txBody>
          <a:bodyPr/>
          <a:lstStyle>
            <a:lvl1pPr>
              <a:defRPr/>
            </a:lvl1pPr>
          </a:lstStyle>
          <a:p>
            <a:fld id="{BA95AB23-C225-C942-820C-0DC3F1DC40C3}" type="slidenum">
              <a:rPr lang="en-US" altLang="sv-SE"/>
              <a:pPr/>
              <a:t>‹#›</a:t>
            </a:fld>
            <a:endParaRPr lang="en-US" altLang="sv-SE"/>
          </a:p>
        </p:txBody>
      </p:sp>
    </p:spTree>
    <p:extLst>
      <p:ext uri="{BB962C8B-B14F-4D97-AF65-F5344CB8AC3E}">
        <p14:creationId xmlns:p14="http://schemas.microsoft.com/office/powerpoint/2010/main" val="2936448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E55BD4C-ED3C-893C-C932-5AE9A87DA22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5D7A3579-ABD8-940B-32B0-3A823347163E}"/>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716B1721-FE41-47D6-17C4-BE5462CE375E}"/>
              </a:ext>
            </a:extLst>
          </p:cNvPr>
          <p:cNvSpPr>
            <a:spLocks noGrp="1" noChangeArrowheads="1"/>
          </p:cNvSpPr>
          <p:nvPr>
            <p:ph type="sldNum" sz="quarter" idx="12"/>
          </p:nvPr>
        </p:nvSpPr>
        <p:spPr/>
        <p:txBody>
          <a:bodyPr/>
          <a:lstStyle>
            <a:lvl1pPr>
              <a:defRPr/>
            </a:lvl1pPr>
          </a:lstStyle>
          <a:p>
            <a:fld id="{AECF397A-8E1B-9345-B83C-53E5AD49DB11}" type="slidenum">
              <a:rPr lang="en-US" altLang="sv-SE"/>
              <a:pPr/>
              <a:t>‹#›</a:t>
            </a:fld>
            <a:endParaRPr lang="en-US" altLang="sv-SE"/>
          </a:p>
        </p:txBody>
      </p:sp>
    </p:spTree>
    <p:extLst>
      <p:ext uri="{BB962C8B-B14F-4D97-AF65-F5344CB8AC3E}">
        <p14:creationId xmlns:p14="http://schemas.microsoft.com/office/powerpoint/2010/main" val="3296097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4363" y="228600"/>
            <a:ext cx="19907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28600"/>
            <a:ext cx="5821363"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0FCDBA81-6BA6-9E90-FCD4-9B43D37BBCE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5" name="Rectangle 12">
            <a:extLst>
              <a:ext uri="{FF2B5EF4-FFF2-40B4-BE49-F238E27FC236}">
                <a16:creationId xmlns:a16="http://schemas.microsoft.com/office/drawing/2014/main" id="{055DC6E8-C70F-856F-D41C-21AAFB188000}"/>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6" name="Rectangle 13">
            <a:extLst>
              <a:ext uri="{FF2B5EF4-FFF2-40B4-BE49-F238E27FC236}">
                <a16:creationId xmlns:a16="http://schemas.microsoft.com/office/drawing/2014/main" id="{0A011CB4-1E9B-DD61-C4DA-8A13A97E7941}"/>
              </a:ext>
            </a:extLst>
          </p:cNvPr>
          <p:cNvSpPr>
            <a:spLocks noGrp="1" noChangeArrowheads="1"/>
          </p:cNvSpPr>
          <p:nvPr>
            <p:ph type="sldNum" sz="quarter" idx="12"/>
          </p:nvPr>
        </p:nvSpPr>
        <p:spPr/>
        <p:txBody>
          <a:bodyPr/>
          <a:lstStyle>
            <a:lvl1pPr>
              <a:defRPr/>
            </a:lvl1pPr>
          </a:lstStyle>
          <a:p>
            <a:fld id="{0ABC832A-DF67-F14A-865B-92656B52F0F2}" type="slidenum">
              <a:rPr lang="en-US" altLang="sv-SE"/>
              <a:pPr/>
              <a:t>‹#›</a:t>
            </a:fld>
            <a:endParaRPr lang="en-US" altLang="sv-SE"/>
          </a:p>
        </p:txBody>
      </p:sp>
    </p:spTree>
    <p:extLst>
      <p:ext uri="{BB962C8B-B14F-4D97-AF65-F5344CB8AC3E}">
        <p14:creationId xmlns:p14="http://schemas.microsoft.com/office/powerpoint/2010/main" val="37036217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51187C27-EBE8-1357-AEA6-BC67D1142D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B8B63C2C-46BC-917B-A183-82AFF4A5FB46}"/>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05F6368C-47A9-5560-DCAB-81CD020E925F}"/>
              </a:ext>
            </a:extLst>
          </p:cNvPr>
          <p:cNvSpPr>
            <a:spLocks noGrp="1" noChangeArrowheads="1"/>
          </p:cNvSpPr>
          <p:nvPr>
            <p:ph type="sldNum" sz="quarter" idx="12"/>
          </p:nvPr>
        </p:nvSpPr>
        <p:spPr/>
        <p:txBody>
          <a:bodyPr/>
          <a:lstStyle>
            <a:lvl1pPr>
              <a:defRPr/>
            </a:lvl1pPr>
          </a:lstStyle>
          <a:p>
            <a:fld id="{10420973-617E-FB41-B8C3-402E9DD9CE88}" type="slidenum">
              <a:rPr lang="en-US" altLang="sv-SE"/>
              <a:pPr/>
              <a:t>‹#›</a:t>
            </a:fld>
            <a:endParaRPr lang="en-US" altLang="sv-SE"/>
          </a:p>
        </p:txBody>
      </p:sp>
    </p:spTree>
    <p:extLst>
      <p:ext uri="{BB962C8B-B14F-4D97-AF65-F5344CB8AC3E}">
        <p14:creationId xmlns:p14="http://schemas.microsoft.com/office/powerpoint/2010/main" val="1314023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905250"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48250" y="1600200"/>
            <a:ext cx="3906838" cy="4532313"/>
          </a:xfrm>
        </p:spPr>
        <p:txBody>
          <a:bodyPr/>
          <a:lstStyle/>
          <a:p>
            <a:pPr lvl="0"/>
            <a:endParaRPr lang="en-US" noProof="0"/>
          </a:p>
        </p:txBody>
      </p:sp>
      <p:sp>
        <p:nvSpPr>
          <p:cNvPr id="5" name="Rectangle 11">
            <a:extLst>
              <a:ext uri="{FF2B5EF4-FFF2-40B4-BE49-F238E27FC236}">
                <a16:creationId xmlns:a16="http://schemas.microsoft.com/office/drawing/2014/main" id="{4D0F6F70-0379-FC25-E6F1-C7868ACA5BA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4A2F14D8-E56A-BC5A-C5B6-453E3E483A2C}"/>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F788C8DD-31EF-3D42-DA3E-8893DB68C5B2}"/>
              </a:ext>
            </a:extLst>
          </p:cNvPr>
          <p:cNvSpPr>
            <a:spLocks noGrp="1" noChangeArrowheads="1"/>
          </p:cNvSpPr>
          <p:nvPr>
            <p:ph type="sldNum" sz="quarter" idx="12"/>
          </p:nvPr>
        </p:nvSpPr>
        <p:spPr/>
        <p:txBody>
          <a:bodyPr/>
          <a:lstStyle>
            <a:lvl1pPr>
              <a:defRPr/>
            </a:lvl1pPr>
          </a:lstStyle>
          <a:p>
            <a:fld id="{F8A5F01C-F990-C046-80A8-F9214D0258D5}" type="slidenum">
              <a:rPr lang="en-US" altLang="sv-SE"/>
              <a:pPr/>
              <a:t>‹#›</a:t>
            </a:fld>
            <a:endParaRPr lang="en-US" altLang="sv-SE"/>
          </a:p>
        </p:txBody>
      </p:sp>
    </p:spTree>
    <p:extLst>
      <p:ext uri="{BB962C8B-B14F-4D97-AF65-F5344CB8AC3E}">
        <p14:creationId xmlns:p14="http://schemas.microsoft.com/office/powerpoint/2010/main" val="6395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431C38D-A57F-A921-3A58-BEB94E80B2BA}"/>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latin typeface="Helvetica" pitchFamily="2" charset="0"/>
              <a:cs typeface="Arial" panose="020B0604020202020204" pitchFamily="34" charset="0"/>
            </a:endParaRPr>
          </a:p>
        </p:txBody>
      </p:sp>
      <p:sp>
        <p:nvSpPr>
          <p:cNvPr id="3" name="Rectangle 2">
            <a:extLst>
              <a:ext uri="{FF2B5EF4-FFF2-40B4-BE49-F238E27FC236}">
                <a16:creationId xmlns:a16="http://schemas.microsoft.com/office/drawing/2014/main" id="{421486A0-8E4A-E6D6-537A-9AABCD632777}"/>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cs typeface="Arial" panose="020B0604020202020204" pitchFamily="34" charset="0"/>
            </a:endParaRPr>
          </a:p>
        </p:txBody>
      </p:sp>
      <p:sp>
        <p:nvSpPr>
          <p:cNvPr id="4" name="Footer Placeholder 10">
            <a:extLst>
              <a:ext uri="{FF2B5EF4-FFF2-40B4-BE49-F238E27FC236}">
                <a16:creationId xmlns:a16="http://schemas.microsoft.com/office/drawing/2014/main" id="{7BB146AC-7FAA-2C3A-92E6-6E1F5713E14F}"/>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5" name="Slide Number Placeholder 4">
            <a:extLst>
              <a:ext uri="{FF2B5EF4-FFF2-40B4-BE49-F238E27FC236}">
                <a16:creationId xmlns:a16="http://schemas.microsoft.com/office/drawing/2014/main" id="{CE1B98AD-FB48-471F-ABED-501FB7FCD418}"/>
              </a:ext>
            </a:extLst>
          </p:cNvPr>
          <p:cNvSpPr>
            <a:spLocks noGrp="1"/>
          </p:cNvSpPr>
          <p:nvPr>
            <p:ph type="sldNum" sz="quarter" idx="11"/>
          </p:nvPr>
        </p:nvSpPr>
        <p:spPr/>
        <p:txBody>
          <a:bodyPr/>
          <a:lstStyle>
            <a:lvl1pPr>
              <a:defRPr/>
            </a:lvl1pPr>
          </a:lstStyle>
          <a:p>
            <a:r>
              <a:rPr lang="en-US" altLang="sv-SE"/>
              <a:t>Slide </a:t>
            </a:r>
            <a:fld id="{4ED00890-109B-C24A-9F2E-47457E83B266}" type="slidenum">
              <a:rPr lang="en-US" altLang="sv-SE"/>
              <a:pPr/>
              <a:t>‹#›</a:t>
            </a:fld>
            <a:endParaRPr lang="en-US" altLang="sv-SE"/>
          </a:p>
        </p:txBody>
      </p:sp>
      <p:sp>
        <p:nvSpPr>
          <p:cNvPr id="6" name="Date Placeholder 3">
            <a:extLst>
              <a:ext uri="{FF2B5EF4-FFF2-40B4-BE49-F238E27FC236}">
                <a16:creationId xmlns:a16="http://schemas.microsoft.com/office/drawing/2014/main" id="{808F4AD9-E754-2CE2-13C4-237A3CD7584F}"/>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2875646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lipArt Placeholder 2"/>
          <p:cNvSpPr>
            <a:spLocks noGrp="1"/>
          </p:cNvSpPr>
          <p:nvPr>
            <p:ph type="clip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BB77D790-23D1-BA9F-548E-35CD1EC00EB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66C5F667-5CB2-49AD-515D-59E8EB7D61E9}"/>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72A5DBE0-44C7-D2A3-5832-C517EA41357E}"/>
              </a:ext>
            </a:extLst>
          </p:cNvPr>
          <p:cNvSpPr>
            <a:spLocks noGrp="1" noChangeArrowheads="1"/>
          </p:cNvSpPr>
          <p:nvPr>
            <p:ph type="sldNum" sz="quarter" idx="12"/>
          </p:nvPr>
        </p:nvSpPr>
        <p:spPr/>
        <p:txBody>
          <a:bodyPr/>
          <a:lstStyle>
            <a:lvl1pPr>
              <a:defRPr/>
            </a:lvl1pPr>
          </a:lstStyle>
          <a:p>
            <a:fld id="{746E976A-F6B9-0740-A973-504623EF0DA0}" type="slidenum">
              <a:rPr lang="en-US" altLang="sv-SE"/>
              <a:pPr/>
              <a:t>‹#›</a:t>
            </a:fld>
            <a:endParaRPr lang="en-US" altLang="sv-SE"/>
          </a:p>
        </p:txBody>
      </p:sp>
    </p:spTree>
    <p:extLst>
      <p:ext uri="{BB962C8B-B14F-4D97-AF65-F5344CB8AC3E}">
        <p14:creationId xmlns:p14="http://schemas.microsoft.com/office/powerpoint/2010/main" val="4870421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5438" cy="1143000"/>
          </a:xfrm>
        </p:spPr>
        <p:txBody>
          <a:bodyPr/>
          <a:lstStyle/>
          <a:p>
            <a:r>
              <a:rPr lang="en-US"/>
              <a:t>Click to edit Master title style</a:t>
            </a:r>
          </a:p>
        </p:txBody>
      </p:sp>
      <p:sp>
        <p:nvSpPr>
          <p:cNvPr id="3" name="Chart Placeholder 2"/>
          <p:cNvSpPr>
            <a:spLocks noGrp="1"/>
          </p:cNvSpPr>
          <p:nvPr>
            <p:ph type="chart" sz="half" idx="1"/>
          </p:nvPr>
        </p:nvSpPr>
        <p:spPr>
          <a:xfrm>
            <a:off x="990600" y="1600200"/>
            <a:ext cx="3905250" cy="4532313"/>
          </a:xfrm>
        </p:spPr>
        <p:txBody>
          <a:bodyPr/>
          <a:lstStyle/>
          <a:p>
            <a:pPr lvl="0"/>
            <a:endParaRPr lang="en-US" noProof="0"/>
          </a:p>
        </p:txBody>
      </p:sp>
      <p:sp>
        <p:nvSpPr>
          <p:cNvPr id="4" name="Text Placeholder 3"/>
          <p:cNvSpPr>
            <a:spLocks noGrp="1"/>
          </p:cNvSpPr>
          <p:nvPr>
            <p:ph type="body" sz="half" idx="2"/>
          </p:nvPr>
        </p:nvSpPr>
        <p:spPr>
          <a:xfrm>
            <a:off x="5048250" y="1600200"/>
            <a:ext cx="3906838"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3B38FF69-A6AA-EE28-E664-2830133AC9D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r>
              <a:rPr lang="sv-SE"/>
              <a:t>Winter 2025</a:t>
            </a:r>
            <a:endParaRPr lang="en-US"/>
          </a:p>
        </p:txBody>
      </p:sp>
      <p:sp>
        <p:nvSpPr>
          <p:cNvPr id="6" name="Rectangle 12">
            <a:extLst>
              <a:ext uri="{FF2B5EF4-FFF2-40B4-BE49-F238E27FC236}">
                <a16:creationId xmlns:a16="http://schemas.microsoft.com/office/drawing/2014/main" id="{D91E34B9-5FE4-161B-99BD-4A6A2E60001C}"/>
              </a:ext>
            </a:extLst>
          </p:cNvPr>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a:t>Lecture 9  |Superconductivity, SRF and SC Magnets- J. G. Weisend II</a:t>
            </a:r>
          </a:p>
        </p:txBody>
      </p:sp>
      <p:sp>
        <p:nvSpPr>
          <p:cNvPr id="7" name="Rectangle 13">
            <a:extLst>
              <a:ext uri="{FF2B5EF4-FFF2-40B4-BE49-F238E27FC236}">
                <a16:creationId xmlns:a16="http://schemas.microsoft.com/office/drawing/2014/main" id="{D2D5C084-E77E-FF89-8E92-7BA3B7CD9447}"/>
              </a:ext>
            </a:extLst>
          </p:cNvPr>
          <p:cNvSpPr>
            <a:spLocks noGrp="1" noChangeArrowheads="1"/>
          </p:cNvSpPr>
          <p:nvPr>
            <p:ph type="sldNum" sz="quarter" idx="12"/>
          </p:nvPr>
        </p:nvSpPr>
        <p:spPr/>
        <p:txBody>
          <a:bodyPr/>
          <a:lstStyle>
            <a:lvl1pPr>
              <a:defRPr/>
            </a:lvl1pPr>
          </a:lstStyle>
          <a:p>
            <a:fld id="{5FDEE882-C784-CA41-8811-9C8DB9D438B3}" type="slidenum">
              <a:rPr lang="en-US" altLang="sv-SE"/>
              <a:pPr/>
              <a:t>‹#›</a:t>
            </a:fld>
            <a:endParaRPr lang="en-US" altLang="sv-SE"/>
          </a:p>
        </p:txBody>
      </p:sp>
    </p:spTree>
    <p:extLst>
      <p:ext uri="{BB962C8B-B14F-4D97-AF65-F5344CB8AC3E}">
        <p14:creationId xmlns:p14="http://schemas.microsoft.com/office/powerpoint/2010/main" val="23996944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pic>
        <p:nvPicPr>
          <p:cNvPr id="4" name="Bildobjekt 7" descr="ESS-vit-logga.png">
            <a:extLst>
              <a:ext uri="{FF2B5EF4-FFF2-40B4-BE49-F238E27FC236}">
                <a16:creationId xmlns:a16="http://schemas.microsoft.com/office/drawing/2014/main" id="{61759CC4-726F-2CB4-1264-EC69F0C3E5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850" y="260350"/>
            <a:ext cx="16557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5" name="Date Placeholder 3">
            <a:extLst>
              <a:ext uri="{FF2B5EF4-FFF2-40B4-BE49-F238E27FC236}">
                <a16:creationId xmlns:a16="http://schemas.microsoft.com/office/drawing/2014/main" id="{69482366-EEE0-9618-DD24-24C3E61B45A1}"/>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6" name="Footer Placeholder 4">
            <a:extLst>
              <a:ext uri="{FF2B5EF4-FFF2-40B4-BE49-F238E27FC236}">
                <a16:creationId xmlns:a16="http://schemas.microsoft.com/office/drawing/2014/main" id="{75D1CDA9-A897-1C17-762B-E0D4792EE3BB}"/>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7" name="Slide Number Placeholder 5">
            <a:extLst>
              <a:ext uri="{FF2B5EF4-FFF2-40B4-BE49-F238E27FC236}">
                <a16:creationId xmlns:a16="http://schemas.microsoft.com/office/drawing/2014/main" id="{623BC7A1-7E99-BAB2-F584-E2C7327188C2}"/>
              </a:ext>
            </a:extLst>
          </p:cNvPr>
          <p:cNvSpPr>
            <a:spLocks noGrp="1"/>
          </p:cNvSpPr>
          <p:nvPr>
            <p:ph type="sldNum" sz="quarter" idx="12"/>
          </p:nvPr>
        </p:nvSpPr>
        <p:spPr/>
        <p:txBody>
          <a:bodyPr/>
          <a:lstStyle>
            <a:lvl1pPr>
              <a:defRPr/>
            </a:lvl1pPr>
          </a:lstStyle>
          <a:p>
            <a:fld id="{EA14105E-98AC-0E45-BCC7-D42177FD5BEB}" type="slidenum">
              <a:rPr lang="sv-SE" altLang="sv-SE"/>
              <a:pPr/>
              <a:t>‹#›</a:t>
            </a:fld>
            <a:endParaRPr lang="sv-SE" altLang="sv-SE"/>
          </a:p>
        </p:txBody>
      </p:sp>
    </p:spTree>
    <p:extLst>
      <p:ext uri="{BB962C8B-B14F-4D97-AF65-F5344CB8AC3E}">
        <p14:creationId xmlns:p14="http://schemas.microsoft.com/office/powerpoint/2010/main" val="1687826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ktangel 6">
            <a:extLst>
              <a:ext uri="{FF2B5EF4-FFF2-40B4-BE49-F238E27FC236}">
                <a16:creationId xmlns:a16="http://schemas.microsoft.com/office/drawing/2014/main" id="{9483B607-B9F5-B9B6-0462-CF356A1689F0}"/>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5" name="Bildobjekt 5" descr="ESS-vit-logga.png">
            <a:extLst>
              <a:ext uri="{FF2B5EF4-FFF2-40B4-BE49-F238E27FC236}">
                <a16:creationId xmlns:a16="http://schemas.microsoft.com/office/drawing/2014/main" id="{FA8BB149-EF38-0174-9C41-AE94D82E58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4600" y="319088"/>
            <a:ext cx="13700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772A49C2-41D8-91DB-C9E6-2F051431C3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63" y="274638"/>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3">
            <a:extLst>
              <a:ext uri="{FF2B5EF4-FFF2-40B4-BE49-F238E27FC236}">
                <a16:creationId xmlns:a16="http://schemas.microsoft.com/office/drawing/2014/main" id="{15871081-6106-4375-1064-E4B900C4F30F}"/>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8" name="Footer Placeholder 4">
            <a:extLst>
              <a:ext uri="{FF2B5EF4-FFF2-40B4-BE49-F238E27FC236}">
                <a16:creationId xmlns:a16="http://schemas.microsoft.com/office/drawing/2014/main" id="{1F7C0BDB-C157-1595-ABE4-C214B0ACD484}"/>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9" name="Slide Number Placeholder 5">
            <a:extLst>
              <a:ext uri="{FF2B5EF4-FFF2-40B4-BE49-F238E27FC236}">
                <a16:creationId xmlns:a16="http://schemas.microsoft.com/office/drawing/2014/main" id="{8611780D-8F3A-1AA5-A490-CD826948F6BA}"/>
              </a:ext>
            </a:extLst>
          </p:cNvPr>
          <p:cNvSpPr>
            <a:spLocks noGrp="1"/>
          </p:cNvSpPr>
          <p:nvPr>
            <p:ph type="sldNum" sz="quarter" idx="12"/>
          </p:nvPr>
        </p:nvSpPr>
        <p:spPr/>
        <p:txBody>
          <a:bodyPr/>
          <a:lstStyle>
            <a:lvl1pPr>
              <a:defRPr/>
            </a:lvl1pPr>
          </a:lstStyle>
          <a:p>
            <a:fld id="{238E7D5A-A0A8-0D42-9FC2-E8FB1FBB32A9}" type="slidenum">
              <a:rPr lang="sv-SE" altLang="sv-SE"/>
              <a:pPr/>
              <a:t>‹#›</a:t>
            </a:fld>
            <a:endParaRPr lang="sv-SE" altLang="sv-SE"/>
          </a:p>
        </p:txBody>
      </p:sp>
    </p:spTree>
    <p:extLst>
      <p:ext uri="{BB962C8B-B14F-4D97-AF65-F5344CB8AC3E}">
        <p14:creationId xmlns:p14="http://schemas.microsoft.com/office/powerpoint/2010/main" val="2897335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ktangel 6">
            <a:extLst>
              <a:ext uri="{FF2B5EF4-FFF2-40B4-BE49-F238E27FC236}">
                <a16:creationId xmlns:a16="http://schemas.microsoft.com/office/drawing/2014/main" id="{5783EDAC-5060-77CE-3B79-6876F44CF943}"/>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6" name="Bildobjekt 7" descr="ESS-vit-logga.png">
            <a:extLst>
              <a:ext uri="{FF2B5EF4-FFF2-40B4-BE49-F238E27FC236}">
                <a16:creationId xmlns:a16="http://schemas.microsoft.com/office/drawing/2014/main" id="{FA39C930-FEA0-2CDF-7E3C-5FB2AB86E4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260350"/>
            <a:ext cx="13604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786B95D6-2FA7-DEEB-C9BF-1AD61467EF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60350"/>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8" name="Date Placeholder 4">
            <a:extLst>
              <a:ext uri="{FF2B5EF4-FFF2-40B4-BE49-F238E27FC236}">
                <a16:creationId xmlns:a16="http://schemas.microsoft.com/office/drawing/2014/main" id="{A4920FE4-7901-231F-66EC-2D0EA68777AB}"/>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9" name="Footer Placeholder 5">
            <a:extLst>
              <a:ext uri="{FF2B5EF4-FFF2-40B4-BE49-F238E27FC236}">
                <a16:creationId xmlns:a16="http://schemas.microsoft.com/office/drawing/2014/main" id="{062B3408-E711-B0FF-3DE6-11ABD09CC503}"/>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10" name="Slide Number Placeholder 6">
            <a:extLst>
              <a:ext uri="{FF2B5EF4-FFF2-40B4-BE49-F238E27FC236}">
                <a16:creationId xmlns:a16="http://schemas.microsoft.com/office/drawing/2014/main" id="{E0DA654E-7C92-A7F8-90BE-B776F4789BDA}"/>
              </a:ext>
            </a:extLst>
          </p:cNvPr>
          <p:cNvSpPr>
            <a:spLocks noGrp="1"/>
          </p:cNvSpPr>
          <p:nvPr>
            <p:ph type="sldNum" sz="quarter" idx="12"/>
          </p:nvPr>
        </p:nvSpPr>
        <p:spPr/>
        <p:txBody>
          <a:bodyPr/>
          <a:lstStyle>
            <a:lvl1pPr>
              <a:defRPr/>
            </a:lvl1pPr>
          </a:lstStyle>
          <a:p>
            <a:fld id="{54F9E357-ADEA-EC46-98A1-32DDD149C261}" type="slidenum">
              <a:rPr lang="sv-SE" altLang="sv-SE"/>
              <a:pPr/>
              <a:t>‹#›</a:t>
            </a:fld>
            <a:endParaRPr lang="sv-SE" altLang="sv-SE"/>
          </a:p>
        </p:txBody>
      </p:sp>
    </p:spTree>
    <p:extLst>
      <p:ext uri="{BB962C8B-B14F-4D97-AF65-F5344CB8AC3E}">
        <p14:creationId xmlns:p14="http://schemas.microsoft.com/office/powerpoint/2010/main" val="2725293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D37D2D5-8199-B0E0-50D4-7B15024BC719}"/>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8" name="Picture 7">
            <a:extLst>
              <a:ext uri="{FF2B5EF4-FFF2-40B4-BE49-F238E27FC236}">
                <a16:creationId xmlns:a16="http://schemas.microsoft.com/office/drawing/2014/main" id="{244C5A83-B2E1-F6A9-A792-5BD9FDC514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9208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9" name="Date Placeholder 6">
            <a:extLst>
              <a:ext uri="{FF2B5EF4-FFF2-40B4-BE49-F238E27FC236}">
                <a16:creationId xmlns:a16="http://schemas.microsoft.com/office/drawing/2014/main" id="{C36AF07C-BFD0-0D75-7CF1-98BA1322BCB2}"/>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10" name="Footer Placeholder 7">
            <a:extLst>
              <a:ext uri="{FF2B5EF4-FFF2-40B4-BE49-F238E27FC236}">
                <a16:creationId xmlns:a16="http://schemas.microsoft.com/office/drawing/2014/main" id="{FF9979E2-F93F-9406-FEE0-32E640968230}"/>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11" name="Slide Number Placeholder 8">
            <a:extLst>
              <a:ext uri="{FF2B5EF4-FFF2-40B4-BE49-F238E27FC236}">
                <a16:creationId xmlns:a16="http://schemas.microsoft.com/office/drawing/2014/main" id="{FB1B859C-ED01-7968-CEB6-027EF167B82E}"/>
              </a:ext>
            </a:extLst>
          </p:cNvPr>
          <p:cNvSpPr>
            <a:spLocks noGrp="1"/>
          </p:cNvSpPr>
          <p:nvPr>
            <p:ph type="sldNum" sz="quarter" idx="12"/>
          </p:nvPr>
        </p:nvSpPr>
        <p:spPr/>
        <p:txBody>
          <a:bodyPr/>
          <a:lstStyle>
            <a:lvl1pPr>
              <a:defRPr/>
            </a:lvl1pPr>
          </a:lstStyle>
          <a:p>
            <a:fld id="{3C634B03-0A3D-754F-9565-F1A8AC2A1926}" type="slidenum">
              <a:rPr lang="sv-SE" altLang="sv-SE"/>
              <a:pPr/>
              <a:t>‹#›</a:t>
            </a:fld>
            <a:endParaRPr lang="sv-SE" altLang="sv-SE"/>
          </a:p>
        </p:txBody>
      </p:sp>
    </p:spTree>
    <p:extLst>
      <p:ext uri="{BB962C8B-B14F-4D97-AF65-F5344CB8AC3E}">
        <p14:creationId xmlns:p14="http://schemas.microsoft.com/office/powerpoint/2010/main" val="12004213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925C1DDA-01D0-0067-7132-77D0701AC5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3FD55388-075F-47B8-B0FF-F1FFB5234C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F4A4ADCE-DD0C-6BBF-15BB-1957DDC38A3E}"/>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14712CBD-D4C2-8861-8DCB-A4DE10E76BFA}"/>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5019AC51-1287-5DEA-3F4B-0B37F4598357}"/>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34FA4D24-A59A-93B4-B8E3-1F1D9EC20F94}"/>
              </a:ext>
            </a:extLst>
          </p:cNvPr>
          <p:cNvSpPr>
            <a:spLocks noGrp="1"/>
          </p:cNvSpPr>
          <p:nvPr>
            <p:ph type="sldNum" sz="quarter" idx="11"/>
          </p:nvPr>
        </p:nvSpPr>
        <p:spPr/>
        <p:txBody>
          <a:bodyPr/>
          <a:lstStyle>
            <a:lvl1pPr>
              <a:defRPr/>
            </a:lvl1pPr>
          </a:lstStyle>
          <a:p>
            <a:r>
              <a:rPr lang="en-US" altLang="sv-SE"/>
              <a:t>Slide </a:t>
            </a:r>
            <a:fld id="{6081E021-22E5-7A46-A23B-A625724E57FE}" type="slidenum">
              <a:rPr lang="en-US" altLang="sv-SE"/>
              <a:pPr/>
              <a:t>‹#›</a:t>
            </a:fld>
            <a:endParaRPr lang="en-US" altLang="sv-SE"/>
          </a:p>
        </p:txBody>
      </p:sp>
      <p:sp>
        <p:nvSpPr>
          <p:cNvPr id="10" name="Date Placeholder 3">
            <a:extLst>
              <a:ext uri="{FF2B5EF4-FFF2-40B4-BE49-F238E27FC236}">
                <a16:creationId xmlns:a16="http://schemas.microsoft.com/office/drawing/2014/main" id="{03E0CCDE-0DD9-C1DB-BB3A-CEF408C6483C}"/>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634759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pic>
        <p:nvPicPr>
          <p:cNvPr id="4" name="Bildobjekt 7" descr="ESS-vit-logga.png">
            <a:extLst>
              <a:ext uri="{FF2B5EF4-FFF2-40B4-BE49-F238E27FC236}">
                <a16:creationId xmlns:a16="http://schemas.microsoft.com/office/drawing/2014/main" id="{6A56F18F-5D6A-A24C-FE0B-3FA7227D0A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850" y="260350"/>
            <a:ext cx="16557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5" name="Date Placeholder 3">
            <a:extLst>
              <a:ext uri="{FF2B5EF4-FFF2-40B4-BE49-F238E27FC236}">
                <a16:creationId xmlns:a16="http://schemas.microsoft.com/office/drawing/2014/main" id="{32A488D4-6A8F-C045-559B-4020F8281CA3}"/>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6" name="Footer Placeholder 4">
            <a:extLst>
              <a:ext uri="{FF2B5EF4-FFF2-40B4-BE49-F238E27FC236}">
                <a16:creationId xmlns:a16="http://schemas.microsoft.com/office/drawing/2014/main" id="{EF8DD6E4-1D60-A5BB-4BE4-5C094FC84E87}"/>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7" name="Slide Number Placeholder 5">
            <a:extLst>
              <a:ext uri="{FF2B5EF4-FFF2-40B4-BE49-F238E27FC236}">
                <a16:creationId xmlns:a16="http://schemas.microsoft.com/office/drawing/2014/main" id="{17FA1620-73C1-72DB-342B-79A92B9E2FDA}"/>
              </a:ext>
            </a:extLst>
          </p:cNvPr>
          <p:cNvSpPr>
            <a:spLocks noGrp="1"/>
          </p:cNvSpPr>
          <p:nvPr>
            <p:ph type="sldNum" sz="quarter" idx="12"/>
          </p:nvPr>
        </p:nvSpPr>
        <p:spPr/>
        <p:txBody>
          <a:bodyPr/>
          <a:lstStyle>
            <a:lvl1pPr>
              <a:defRPr/>
            </a:lvl1pPr>
          </a:lstStyle>
          <a:p>
            <a:fld id="{238FAAAB-F3F6-8748-A09D-40383CE2839B}" type="slidenum">
              <a:rPr lang="sv-SE" altLang="sv-SE"/>
              <a:pPr/>
              <a:t>‹#›</a:t>
            </a:fld>
            <a:endParaRPr lang="sv-SE" altLang="sv-SE"/>
          </a:p>
        </p:txBody>
      </p:sp>
    </p:spTree>
    <p:extLst>
      <p:ext uri="{BB962C8B-B14F-4D97-AF65-F5344CB8AC3E}">
        <p14:creationId xmlns:p14="http://schemas.microsoft.com/office/powerpoint/2010/main" val="1541684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ktangel 6">
            <a:extLst>
              <a:ext uri="{FF2B5EF4-FFF2-40B4-BE49-F238E27FC236}">
                <a16:creationId xmlns:a16="http://schemas.microsoft.com/office/drawing/2014/main" id="{0E3420F1-76F1-6895-61A3-A8337A083D71}"/>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5" name="Bildobjekt 5" descr="ESS-vit-logga.png">
            <a:extLst>
              <a:ext uri="{FF2B5EF4-FFF2-40B4-BE49-F238E27FC236}">
                <a16:creationId xmlns:a16="http://schemas.microsoft.com/office/drawing/2014/main" id="{1ED67597-A1BC-9F9D-F0FB-A1EA930FD3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4600" y="319088"/>
            <a:ext cx="13700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77E24DDD-96D8-2ABC-0EF8-C359D0E2B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63" y="274638"/>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3">
            <a:extLst>
              <a:ext uri="{FF2B5EF4-FFF2-40B4-BE49-F238E27FC236}">
                <a16:creationId xmlns:a16="http://schemas.microsoft.com/office/drawing/2014/main" id="{ADB71823-185D-33E2-E870-7C56ADFF728D}"/>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8" name="Footer Placeholder 4">
            <a:extLst>
              <a:ext uri="{FF2B5EF4-FFF2-40B4-BE49-F238E27FC236}">
                <a16:creationId xmlns:a16="http://schemas.microsoft.com/office/drawing/2014/main" id="{6945E974-B9B5-D2BB-B9C7-B7A227B7A19E}"/>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9" name="Slide Number Placeholder 5">
            <a:extLst>
              <a:ext uri="{FF2B5EF4-FFF2-40B4-BE49-F238E27FC236}">
                <a16:creationId xmlns:a16="http://schemas.microsoft.com/office/drawing/2014/main" id="{4DFED092-43B4-30C1-860C-D13DCE5BDF4C}"/>
              </a:ext>
            </a:extLst>
          </p:cNvPr>
          <p:cNvSpPr>
            <a:spLocks noGrp="1"/>
          </p:cNvSpPr>
          <p:nvPr>
            <p:ph type="sldNum" sz="quarter" idx="12"/>
          </p:nvPr>
        </p:nvSpPr>
        <p:spPr/>
        <p:txBody>
          <a:bodyPr/>
          <a:lstStyle>
            <a:lvl1pPr>
              <a:defRPr/>
            </a:lvl1pPr>
          </a:lstStyle>
          <a:p>
            <a:fld id="{5AA7FCDE-C60E-6E4A-93E6-5E78E043101B}" type="slidenum">
              <a:rPr lang="sv-SE" altLang="sv-SE"/>
              <a:pPr/>
              <a:t>‹#›</a:t>
            </a:fld>
            <a:endParaRPr lang="sv-SE" altLang="sv-SE"/>
          </a:p>
        </p:txBody>
      </p:sp>
    </p:spTree>
    <p:extLst>
      <p:ext uri="{BB962C8B-B14F-4D97-AF65-F5344CB8AC3E}">
        <p14:creationId xmlns:p14="http://schemas.microsoft.com/office/powerpoint/2010/main" val="1983935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ktangel 6">
            <a:extLst>
              <a:ext uri="{FF2B5EF4-FFF2-40B4-BE49-F238E27FC236}">
                <a16:creationId xmlns:a16="http://schemas.microsoft.com/office/drawing/2014/main" id="{6A31FCF5-927E-BB49-777F-90E9EC0FD38D}"/>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6" name="Bildobjekt 7" descr="ESS-vit-logga.png">
            <a:extLst>
              <a:ext uri="{FF2B5EF4-FFF2-40B4-BE49-F238E27FC236}">
                <a16:creationId xmlns:a16="http://schemas.microsoft.com/office/drawing/2014/main" id="{6E3A4F62-80D2-5CE8-3CDC-7E3842CFA1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260350"/>
            <a:ext cx="13604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B49F009E-7E0A-3508-67E6-76AAB73D47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60350"/>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8" name="Date Placeholder 4">
            <a:extLst>
              <a:ext uri="{FF2B5EF4-FFF2-40B4-BE49-F238E27FC236}">
                <a16:creationId xmlns:a16="http://schemas.microsoft.com/office/drawing/2014/main" id="{8077CB63-D0AD-25A8-6487-7C6E9D810D16}"/>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9" name="Footer Placeholder 5">
            <a:extLst>
              <a:ext uri="{FF2B5EF4-FFF2-40B4-BE49-F238E27FC236}">
                <a16:creationId xmlns:a16="http://schemas.microsoft.com/office/drawing/2014/main" id="{FE6E4CDB-8764-FCA4-05DB-F0A5739A7021}"/>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10" name="Slide Number Placeholder 6">
            <a:extLst>
              <a:ext uri="{FF2B5EF4-FFF2-40B4-BE49-F238E27FC236}">
                <a16:creationId xmlns:a16="http://schemas.microsoft.com/office/drawing/2014/main" id="{DF4F48A4-0A99-E20C-89A9-F2C1F064A8C0}"/>
              </a:ext>
            </a:extLst>
          </p:cNvPr>
          <p:cNvSpPr>
            <a:spLocks noGrp="1"/>
          </p:cNvSpPr>
          <p:nvPr>
            <p:ph type="sldNum" sz="quarter" idx="12"/>
          </p:nvPr>
        </p:nvSpPr>
        <p:spPr/>
        <p:txBody>
          <a:bodyPr/>
          <a:lstStyle>
            <a:lvl1pPr>
              <a:defRPr/>
            </a:lvl1pPr>
          </a:lstStyle>
          <a:p>
            <a:fld id="{39B50AA3-69B1-814C-AA7A-CD1D4D00C683}" type="slidenum">
              <a:rPr lang="sv-SE" altLang="sv-SE"/>
              <a:pPr/>
              <a:t>‹#›</a:t>
            </a:fld>
            <a:endParaRPr lang="sv-SE" altLang="sv-SE"/>
          </a:p>
        </p:txBody>
      </p:sp>
    </p:spTree>
    <p:extLst>
      <p:ext uri="{BB962C8B-B14F-4D97-AF65-F5344CB8AC3E}">
        <p14:creationId xmlns:p14="http://schemas.microsoft.com/office/powerpoint/2010/main" val="66500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058F20F-7D7F-D398-C905-C180957B6346}"/>
              </a:ext>
            </a:extLst>
          </p:cNvPr>
          <p:cNvSpPr>
            <a:spLocks noGrp="1"/>
          </p:cNvSpPr>
          <p:nvPr>
            <p:ph type="dt" sz="half" idx="10"/>
          </p:nvPr>
        </p:nvSpPr>
        <p:spPr/>
        <p:txBody>
          <a:bodyPr/>
          <a:lstStyle>
            <a:lvl1pPr>
              <a:defRPr/>
            </a:lvl1pPr>
          </a:lstStyle>
          <a:p>
            <a:pPr>
              <a:defRPr/>
            </a:pPr>
            <a:r>
              <a:rPr lang="sv-SE"/>
              <a:t>Winter 2025</a:t>
            </a:r>
            <a:endParaRPr/>
          </a:p>
        </p:txBody>
      </p:sp>
      <p:sp>
        <p:nvSpPr>
          <p:cNvPr id="5" name="Footer Placeholder 4">
            <a:extLst>
              <a:ext uri="{FF2B5EF4-FFF2-40B4-BE49-F238E27FC236}">
                <a16:creationId xmlns:a16="http://schemas.microsoft.com/office/drawing/2014/main" id="{C26F9F0F-F6F3-2834-6237-4A524E9028D2}"/>
              </a:ext>
            </a:extLst>
          </p:cNvPr>
          <p:cNvSpPr>
            <a:spLocks noGrp="1"/>
          </p:cNvSpPr>
          <p:nvPr>
            <p:ph type="ftr" sz="quarter" idx="11"/>
          </p:nvPr>
        </p:nvSpPr>
        <p:spPr/>
        <p:txBody>
          <a:bodyPr/>
          <a:lstStyle>
            <a:lvl1pPr>
              <a:defRPr/>
            </a:lvl1pPr>
          </a:lstStyle>
          <a:p>
            <a:pPr>
              <a:defRPr/>
            </a:pPr>
            <a:r>
              <a:rPr lang="en-US"/>
              <a:t>Lecture 9  |Superconductivity, SRF and SC Magnets- J. G. Weisend II</a:t>
            </a:r>
          </a:p>
        </p:txBody>
      </p:sp>
      <p:sp>
        <p:nvSpPr>
          <p:cNvPr id="6" name="Slide Number Placeholder 5">
            <a:extLst>
              <a:ext uri="{FF2B5EF4-FFF2-40B4-BE49-F238E27FC236}">
                <a16:creationId xmlns:a16="http://schemas.microsoft.com/office/drawing/2014/main" id="{E2B33392-A563-E584-6A03-DAF2B5F61DA5}"/>
              </a:ext>
            </a:extLst>
          </p:cNvPr>
          <p:cNvSpPr>
            <a:spLocks noGrp="1"/>
          </p:cNvSpPr>
          <p:nvPr>
            <p:ph type="sldNum" sz="quarter" idx="12"/>
          </p:nvPr>
        </p:nvSpPr>
        <p:spPr/>
        <p:txBody>
          <a:bodyPr/>
          <a:lstStyle>
            <a:lvl1pPr>
              <a:defRPr/>
            </a:lvl1pPr>
          </a:lstStyle>
          <a:p>
            <a:fld id="{FFD4A09A-65BE-514F-9FF7-BCAD62A7B522}" type="slidenum">
              <a:rPr lang="en-US" altLang="sv-SE"/>
              <a:pPr/>
              <a:t>‹#›</a:t>
            </a:fld>
            <a:endParaRPr lang="en-US" altLang="sv-SE"/>
          </a:p>
        </p:txBody>
      </p:sp>
    </p:spTree>
    <p:extLst>
      <p:ext uri="{BB962C8B-B14F-4D97-AF65-F5344CB8AC3E}">
        <p14:creationId xmlns:p14="http://schemas.microsoft.com/office/powerpoint/2010/main" val="1585394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9A14956-540E-5AB2-9033-C8EA6EC6746D}"/>
              </a:ext>
            </a:extLst>
          </p:cNvPr>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sv-SE" dirty="0">
              <a:solidFill>
                <a:srgbClr val="0094CA"/>
              </a:solidFill>
            </a:endParaRPr>
          </a:p>
        </p:txBody>
      </p:sp>
      <p:pic>
        <p:nvPicPr>
          <p:cNvPr id="8" name="Picture 7">
            <a:extLst>
              <a:ext uri="{FF2B5EF4-FFF2-40B4-BE49-F238E27FC236}">
                <a16:creationId xmlns:a16="http://schemas.microsoft.com/office/drawing/2014/main" id="{065C1BE5-99D3-EF2B-6545-BF4858A3F5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9208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9" name="Date Placeholder 6">
            <a:extLst>
              <a:ext uri="{FF2B5EF4-FFF2-40B4-BE49-F238E27FC236}">
                <a16:creationId xmlns:a16="http://schemas.microsoft.com/office/drawing/2014/main" id="{CFBCFAD8-16DD-9EAC-7C08-77ED5DB845FE}"/>
              </a:ext>
            </a:extLst>
          </p:cNvPr>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Winter 2025</a:t>
            </a:r>
            <a:endParaRPr lang="sv-SE" dirty="0"/>
          </a:p>
        </p:txBody>
      </p:sp>
      <p:sp>
        <p:nvSpPr>
          <p:cNvPr id="10" name="Footer Placeholder 7">
            <a:extLst>
              <a:ext uri="{FF2B5EF4-FFF2-40B4-BE49-F238E27FC236}">
                <a16:creationId xmlns:a16="http://schemas.microsoft.com/office/drawing/2014/main" id="{24ED757C-798F-1ADF-D651-2E912310A928}"/>
              </a:ext>
            </a:extLst>
          </p:cNvPr>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sv-SE"/>
              <a:t>Lecture 9  |Superconductivity, SRF and SC Magnets- J. G. Weisend II</a:t>
            </a:r>
            <a:endParaRPr lang="sv-SE" dirty="0"/>
          </a:p>
        </p:txBody>
      </p:sp>
      <p:sp>
        <p:nvSpPr>
          <p:cNvPr id="11" name="Slide Number Placeholder 8">
            <a:extLst>
              <a:ext uri="{FF2B5EF4-FFF2-40B4-BE49-F238E27FC236}">
                <a16:creationId xmlns:a16="http://schemas.microsoft.com/office/drawing/2014/main" id="{A2232BC2-B037-B473-3515-8F9286A2BF21}"/>
              </a:ext>
            </a:extLst>
          </p:cNvPr>
          <p:cNvSpPr>
            <a:spLocks noGrp="1"/>
          </p:cNvSpPr>
          <p:nvPr>
            <p:ph type="sldNum" sz="quarter" idx="12"/>
          </p:nvPr>
        </p:nvSpPr>
        <p:spPr/>
        <p:txBody>
          <a:bodyPr/>
          <a:lstStyle>
            <a:lvl1pPr>
              <a:defRPr/>
            </a:lvl1pPr>
          </a:lstStyle>
          <a:p>
            <a:fld id="{720DA601-809C-6D47-8463-92063296F150}" type="slidenum">
              <a:rPr lang="sv-SE" altLang="sv-SE"/>
              <a:pPr/>
              <a:t>‹#›</a:t>
            </a:fld>
            <a:endParaRPr lang="sv-SE" altLang="sv-SE"/>
          </a:p>
        </p:txBody>
      </p:sp>
    </p:spTree>
    <p:extLst>
      <p:ext uri="{BB962C8B-B14F-4D97-AF65-F5344CB8AC3E}">
        <p14:creationId xmlns:p14="http://schemas.microsoft.com/office/powerpoint/2010/main" val="3208110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6" descr="FRIB_ppt_top.jpg">
            <a:extLst>
              <a:ext uri="{FF2B5EF4-FFF2-40B4-BE49-F238E27FC236}">
                <a16:creationId xmlns:a16="http://schemas.microsoft.com/office/drawing/2014/main" id="{CB856451-807B-992B-752A-EE9197E091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FRIB_ppt_top.jpg">
            <a:extLst>
              <a:ext uri="{FF2B5EF4-FFF2-40B4-BE49-F238E27FC236}">
                <a16:creationId xmlns:a16="http://schemas.microsoft.com/office/drawing/2014/main" id="{DCFC7609-41F6-4C0A-16A2-11A94F964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B6842C0-F892-4169-769F-0AC59CFFD527}"/>
              </a:ext>
            </a:extLst>
          </p:cNvPr>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SE" altLang="en-SE">
              <a:solidFill>
                <a:srgbClr val="000000"/>
              </a:solidFill>
              <a:latin typeface="Helvetica" pitchFamily="2" charset="0"/>
              <a:cs typeface="Arial" panose="020B0604020202020204" pitchFamily="34" charset="0"/>
            </a:endParaRPr>
          </a:p>
        </p:txBody>
      </p:sp>
      <p:sp>
        <p:nvSpPr>
          <p:cNvPr id="6" name="Rectangle 5">
            <a:extLst>
              <a:ext uri="{FF2B5EF4-FFF2-40B4-BE49-F238E27FC236}">
                <a16:creationId xmlns:a16="http://schemas.microsoft.com/office/drawing/2014/main" id="{A8612C3A-FEEE-6506-2947-A9DFFC02BE51}"/>
              </a:ext>
            </a:extLst>
          </p:cNvPr>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SE" altLang="en-SE">
              <a:solidFill>
                <a:srgbClr val="000000"/>
              </a:solidFill>
              <a:cs typeface="Arial" panose="020B0604020202020204" pitchFamily="34" charset="0"/>
            </a:endParaRPr>
          </a:p>
        </p:txBody>
      </p:sp>
      <p:sp>
        <p:nvSpPr>
          <p:cNvPr id="3" name="Content Placeholder 2"/>
          <p:cNvSpPr>
            <a:spLocks noGrp="1"/>
          </p:cNvSpPr>
          <p:nvPr>
            <p:ph idx="1"/>
          </p:nvPr>
        </p:nvSpPr>
        <p:spPr>
          <a:xfrm>
            <a:off x="76200" y="1067100"/>
            <a:ext cx="8990922" cy="502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0"/>
            <a:ext cx="8991600" cy="1003300"/>
          </a:xfrm>
        </p:spPr>
        <p:txBody>
          <a:bodyPr/>
          <a:lstStyle/>
          <a:p>
            <a:r>
              <a:rPr lang="en-US"/>
              <a:t>Click to edit Master title style</a:t>
            </a:r>
            <a:endParaRPr lang="en-US" dirty="0"/>
          </a:p>
        </p:txBody>
      </p:sp>
      <p:sp>
        <p:nvSpPr>
          <p:cNvPr id="7" name="Footer Placeholder 10">
            <a:extLst>
              <a:ext uri="{FF2B5EF4-FFF2-40B4-BE49-F238E27FC236}">
                <a16:creationId xmlns:a16="http://schemas.microsoft.com/office/drawing/2014/main" id="{076D9D68-C435-D0DC-84CC-BA3564570BAC}"/>
              </a:ext>
            </a:extLst>
          </p:cNvPr>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8" name="Slide Number Placeholder 4">
            <a:extLst>
              <a:ext uri="{FF2B5EF4-FFF2-40B4-BE49-F238E27FC236}">
                <a16:creationId xmlns:a16="http://schemas.microsoft.com/office/drawing/2014/main" id="{325C0538-4472-5AC9-9852-4E655F25F386}"/>
              </a:ext>
            </a:extLst>
          </p:cNvPr>
          <p:cNvSpPr>
            <a:spLocks noGrp="1"/>
          </p:cNvSpPr>
          <p:nvPr>
            <p:ph type="sldNum" sz="quarter" idx="11"/>
          </p:nvPr>
        </p:nvSpPr>
        <p:spPr/>
        <p:txBody>
          <a:bodyPr/>
          <a:lstStyle>
            <a:lvl1pPr>
              <a:defRPr/>
            </a:lvl1pPr>
          </a:lstStyle>
          <a:p>
            <a:r>
              <a:rPr lang="en-US" altLang="sv-SE"/>
              <a:t>Slide </a:t>
            </a:r>
            <a:fld id="{CC62ED12-FF65-A040-9B01-16E1F61EFF3A}" type="slidenum">
              <a:rPr lang="en-US" altLang="sv-SE"/>
              <a:pPr/>
              <a:t>‹#›</a:t>
            </a:fld>
            <a:endParaRPr lang="en-US" altLang="sv-SE"/>
          </a:p>
        </p:txBody>
      </p:sp>
      <p:sp>
        <p:nvSpPr>
          <p:cNvPr id="10" name="Date Placeholder 3">
            <a:extLst>
              <a:ext uri="{FF2B5EF4-FFF2-40B4-BE49-F238E27FC236}">
                <a16:creationId xmlns:a16="http://schemas.microsoft.com/office/drawing/2014/main" id="{866DAD24-F22D-EC7C-16E2-C4B7513C04F8}"/>
              </a:ext>
            </a:extLst>
          </p:cNvPr>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extLst>
      <p:ext uri="{BB962C8B-B14F-4D97-AF65-F5344CB8AC3E}">
        <p14:creationId xmlns:p14="http://schemas.microsoft.com/office/powerpoint/2010/main" val="184416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8.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37301A-5045-3D3C-45A5-EF501C43B058}"/>
              </a:ext>
            </a:extLst>
          </p:cNvPr>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6091" tIns="22437" rIns="56091" bIns="22437" numCol="1" anchor="t" anchorCtr="0" compatLnSpc="1">
            <a:prstTxWarp prst="textNoShape">
              <a:avLst/>
            </a:prstTxWarp>
            <a:spAutoFit/>
          </a:bodyPr>
          <a:lstStyle/>
          <a:p>
            <a:pPr lvl="0"/>
            <a:r>
              <a:rPr lang="en-US" altLang="sv-SE"/>
              <a:t>Click to edit Master title style</a:t>
            </a:r>
          </a:p>
        </p:txBody>
      </p:sp>
      <p:sp>
        <p:nvSpPr>
          <p:cNvPr id="1027" name="Rectangle 6">
            <a:extLst>
              <a:ext uri="{FF2B5EF4-FFF2-40B4-BE49-F238E27FC236}">
                <a16:creationId xmlns:a16="http://schemas.microsoft.com/office/drawing/2014/main" id="{83AC9CE2-77F0-8C58-27C8-647A1A643927}"/>
              </a:ext>
            </a:extLst>
          </p:cNvPr>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0" name="Footer Placeholder 10">
            <a:extLst>
              <a:ext uri="{FF2B5EF4-FFF2-40B4-BE49-F238E27FC236}">
                <a16:creationId xmlns:a16="http://schemas.microsoft.com/office/drawing/2014/main" id="{9767E9B6-AE14-7540-89AE-3F0BB09591AD}"/>
              </a:ext>
            </a:extLst>
          </p:cNvPr>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21" name="Slide Number Placeholder 4">
            <a:extLst>
              <a:ext uri="{FF2B5EF4-FFF2-40B4-BE49-F238E27FC236}">
                <a16:creationId xmlns:a16="http://schemas.microsoft.com/office/drawing/2014/main" id="{B1208AF4-B33A-D14E-A0E7-2390B8B35988}"/>
              </a:ext>
            </a:extLst>
          </p:cNvPr>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a:lnSpc>
                <a:spcPct val="90000"/>
              </a:lnSpc>
              <a:defRPr sz="1000">
                <a:solidFill>
                  <a:srgbClr val="064308"/>
                </a:solidFill>
                <a:cs typeface="Arial" panose="020B0604020202020204" pitchFamily="34" charset="0"/>
              </a:defRPr>
            </a:lvl1pPr>
          </a:lstStyle>
          <a:p>
            <a:r>
              <a:rPr lang="en-US" altLang="sv-SE"/>
              <a:t>Slide </a:t>
            </a:r>
            <a:fld id="{2CCD62DD-D803-A74D-891D-C1ECACAC5686}" type="slidenum">
              <a:rPr lang="en-US" altLang="sv-SE"/>
              <a:pPr/>
              <a:t>‹#›</a:t>
            </a:fld>
            <a:endParaRPr lang="en-US" altLang="sv-SE"/>
          </a:p>
        </p:txBody>
      </p:sp>
      <p:sp>
        <p:nvSpPr>
          <p:cNvPr id="22" name="Date Placeholder 3">
            <a:extLst>
              <a:ext uri="{FF2B5EF4-FFF2-40B4-BE49-F238E27FC236}">
                <a16:creationId xmlns:a16="http://schemas.microsoft.com/office/drawing/2014/main" id="{3C115F6E-CFB3-9340-A715-64FF41E56A96}"/>
              </a:ext>
            </a:extLst>
          </p:cNvPr>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cSld>
  <p:clrMap bg1="lt1" tx1="dk1" bg2="lt2" tx2="dk2" accent1="accent1" accent2="accent2" accent3="accent3" accent4="accent4" accent5="accent5" accent6="accent6" hlink="hlink" folHlink="folHlink"/>
  <p:sldLayoutIdLst>
    <p:sldLayoutId id="2147486892" r:id="rId1"/>
    <p:sldLayoutId id="2147486893" r:id="rId2"/>
    <p:sldLayoutId id="2147486894" r:id="rId3"/>
    <p:sldLayoutId id="2147486895" r:id="rId4"/>
    <p:sldLayoutId id="2147486896" r:id="rId5"/>
    <p:sldLayoutId id="2147486897" r:id="rId6"/>
    <p:sldLayoutId id="2147486898" r:id="rId7"/>
    <p:sldLayoutId id="2147486899" r:id="rId8"/>
    <p:sldLayoutId id="2147486900" r:id="rId9"/>
    <p:sldLayoutId id="2147486901" r:id="rId10"/>
    <p:sldLayoutId id="2147486902" r:id="rId11"/>
    <p:sldLayoutId id="2147486903" r:id="rId12"/>
  </p:sldLayoutIdLst>
  <p:hf hdr="0"/>
  <p:txStyles>
    <p:titleStyle>
      <a:lvl1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0" fontAlgn="base" hangingPunct="0">
        <a:lnSpc>
          <a:spcPct val="90000"/>
        </a:lnSpc>
        <a:spcBef>
          <a:spcPts val="1200"/>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0" fontAlgn="base" hangingPunct="0">
        <a:lnSpc>
          <a:spcPct val="90000"/>
        </a:lnSpc>
        <a:spcBef>
          <a:spcPts val="200"/>
        </a:spcBef>
        <a:spcAft>
          <a:spcPct val="0"/>
        </a:spcAft>
        <a:buSzPct val="100000"/>
        <a:buFont typeface="Arial" panose="020B0604020202020204" pitchFamily="34" charset="0"/>
        <a:buChar char="•"/>
        <a:defRPr sz="2000">
          <a:solidFill>
            <a:schemeClr val="tx1"/>
          </a:solidFill>
          <a:latin typeface="Arial" charset="0"/>
          <a:ea typeface="ＭＳ Ｐゴシック" charset="-128"/>
          <a:cs typeface="ＭＳ Ｐゴシック"/>
        </a:defRPr>
      </a:lvl2pPr>
      <a:lvl3pPr marL="593725" indent="-163513" algn="l" defTabSz="806450" rtl="0" eaLnBrk="0" fontAlgn="base" hangingPunct="0">
        <a:lnSpc>
          <a:spcPct val="90000"/>
        </a:lnSpc>
        <a:spcBef>
          <a:spcPts val="200"/>
        </a:spcBef>
        <a:spcAft>
          <a:spcPct val="0"/>
        </a:spcAft>
        <a:buSzPct val="100000"/>
        <a:buFont typeface="Lucida Grande" panose="020B0600040502020204" pitchFamily="34"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0" fontAlgn="base" hangingPunct="0">
        <a:lnSpc>
          <a:spcPct val="90000"/>
        </a:lnSpc>
        <a:spcBef>
          <a:spcPts val="200"/>
        </a:spcBef>
        <a:spcAft>
          <a:spcPct val="0"/>
        </a:spcAft>
        <a:buClr>
          <a:srgbClr val="999999"/>
        </a:buClr>
        <a:buSzPct val="100000"/>
        <a:buFont typeface="Arial" panose="020B0604020202020204" pitchFamily="34"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6263927-4B72-464B-A098-01BEADD7A113}"/>
              </a:ext>
            </a:extLst>
          </p:cNvPr>
          <p:cNvSpPr>
            <a:spLocks noChangeArrowheads="1"/>
          </p:cNvSpPr>
          <p:nvPr/>
        </p:nvSpPr>
        <p:spPr bwMode="ltGray">
          <a:xfrm>
            <a:off x="417513" y="762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39" name="Rectangle 3">
            <a:extLst>
              <a:ext uri="{FF2B5EF4-FFF2-40B4-BE49-F238E27FC236}">
                <a16:creationId xmlns:a16="http://schemas.microsoft.com/office/drawing/2014/main" id="{F509AB1D-BBCF-234F-842C-FC4C00FA36AE}"/>
              </a:ext>
            </a:extLst>
          </p:cNvPr>
          <p:cNvSpPr>
            <a:spLocks noChangeArrowheads="1"/>
          </p:cNvSpPr>
          <p:nvPr/>
        </p:nvSpPr>
        <p:spPr bwMode="ltGray">
          <a:xfrm>
            <a:off x="800100" y="7620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40" name="Rectangle 4">
            <a:extLst>
              <a:ext uri="{FF2B5EF4-FFF2-40B4-BE49-F238E27FC236}">
                <a16:creationId xmlns:a16="http://schemas.microsoft.com/office/drawing/2014/main" id="{676D1A68-6F6D-3744-AD08-1FE902B23D34}"/>
              </a:ext>
            </a:extLst>
          </p:cNvPr>
          <p:cNvSpPr>
            <a:spLocks noChangeArrowheads="1"/>
          </p:cNvSpPr>
          <p:nvPr/>
        </p:nvSpPr>
        <p:spPr bwMode="ltGray">
          <a:xfrm>
            <a:off x="541338" y="118427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41" name="Rectangle 5">
            <a:extLst>
              <a:ext uri="{FF2B5EF4-FFF2-40B4-BE49-F238E27FC236}">
                <a16:creationId xmlns:a16="http://schemas.microsoft.com/office/drawing/2014/main" id="{EEBB12E9-AD2D-C642-89CE-CAE4D33CB65A}"/>
              </a:ext>
            </a:extLst>
          </p:cNvPr>
          <p:cNvSpPr>
            <a:spLocks noChangeArrowheads="1"/>
          </p:cNvSpPr>
          <p:nvPr/>
        </p:nvSpPr>
        <p:spPr bwMode="ltGray">
          <a:xfrm>
            <a:off x="911225" y="118427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42" name="Rectangle 6">
            <a:extLst>
              <a:ext uri="{FF2B5EF4-FFF2-40B4-BE49-F238E27FC236}">
                <a16:creationId xmlns:a16="http://schemas.microsoft.com/office/drawing/2014/main" id="{D01E9BBB-E548-BE49-BAAA-43111A09342C}"/>
              </a:ext>
            </a:extLst>
          </p:cNvPr>
          <p:cNvSpPr>
            <a:spLocks noChangeArrowheads="1"/>
          </p:cNvSpPr>
          <p:nvPr/>
        </p:nvSpPr>
        <p:spPr bwMode="ltGray">
          <a:xfrm>
            <a:off x="127000" y="111125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43" name="Rectangle 7">
            <a:extLst>
              <a:ext uri="{FF2B5EF4-FFF2-40B4-BE49-F238E27FC236}">
                <a16:creationId xmlns:a16="http://schemas.microsoft.com/office/drawing/2014/main" id="{87266629-02DE-8540-B04C-9D3DEC1FB69E}"/>
              </a:ext>
            </a:extLst>
          </p:cNvPr>
          <p:cNvSpPr>
            <a:spLocks noChangeArrowheads="1"/>
          </p:cNvSpPr>
          <p:nvPr/>
        </p:nvSpPr>
        <p:spPr bwMode="gray">
          <a:xfrm>
            <a:off x="762000" y="6858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44" name="Rectangle 8">
            <a:extLst>
              <a:ext uri="{FF2B5EF4-FFF2-40B4-BE49-F238E27FC236}">
                <a16:creationId xmlns:a16="http://schemas.microsoft.com/office/drawing/2014/main" id="{C1390E12-3CB1-8D4E-A7EE-FD0A590D2094}"/>
              </a:ext>
            </a:extLst>
          </p:cNvPr>
          <p:cNvSpPr>
            <a:spLocks noChangeArrowheads="1"/>
          </p:cNvSpPr>
          <p:nvPr/>
        </p:nvSpPr>
        <p:spPr bwMode="gray">
          <a:xfrm>
            <a:off x="457200" y="141605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14345" name="Rectangle 9">
            <a:extLst>
              <a:ext uri="{FF2B5EF4-FFF2-40B4-BE49-F238E27FC236}">
                <a16:creationId xmlns:a16="http://schemas.microsoft.com/office/drawing/2014/main" id="{3B48E9DA-1E42-6393-9195-55286085B22A}"/>
              </a:ext>
            </a:extLst>
          </p:cNvPr>
          <p:cNvSpPr>
            <a:spLocks noGrp="1" noChangeArrowheads="1"/>
          </p:cNvSpPr>
          <p:nvPr>
            <p:ph type="title"/>
          </p:nvPr>
        </p:nvSpPr>
        <p:spPr bwMode="auto">
          <a:xfrm>
            <a:off x="990600" y="228600"/>
            <a:ext cx="794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v-SE"/>
              <a:t>Click to edit Master title style</a:t>
            </a:r>
          </a:p>
        </p:txBody>
      </p:sp>
      <p:sp>
        <p:nvSpPr>
          <p:cNvPr id="14346" name="Rectangle 10">
            <a:extLst>
              <a:ext uri="{FF2B5EF4-FFF2-40B4-BE49-F238E27FC236}">
                <a16:creationId xmlns:a16="http://schemas.microsoft.com/office/drawing/2014/main" id="{4D08E0C2-E5F4-2842-E78F-B85C637A28D5}"/>
              </a:ext>
            </a:extLst>
          </p:cNvPr>
          <p:cNvSpPr>
            <a:spLocks noGrp="1" noChangeArrowheads="1"/>
          </p:cNvSpPr>
          <p:nvPr>
            <p:ph type="body" idx="1"/>
          </p:nvPr>
        </p:nvSpPr>
        <p:spPr bwMode="auto">
          <a:xfrm>
            <a:off x="990600" y="1600200"/>
            <a:ext cx="796448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8443" name="Rectangle 11">
            <a:extLst>
              <a:ext uri="{FF2B5EF4-FFF2-40B4-BE49-F238E27FC236}">
                <a16:creationId xmlns:a16="http://schemas.microsoft.com/office/drawing/2014/main" id="{72FD1E8E-19F0-054A-BEEC-C3801ABB1EA6}"/>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000000"/>
                </a:solidFill>
                <a:latin typeface="+mn-lt"/>
                <a:ea typeface="+mn-ea"/>
                <a:cs typeface="+mn-cs"/>
              </a:defRPr>
            </a:lvl1pPr>
          </a:lstStyle>
          <a:p>
            <a:pPr>
              <a:defRPr/>
            </a:pPr>
            <a:r>
              <a:rPr lang="sv-SE"/>
              <a:t>Winter 2025</a:t>
            </a:r>
            <a:endParaRPr lang="en-US"/>
          </a:p>
        </p:txBody>
      </p:sp>
      <p:sp>
        <p:nvSpPr>
          <p:cNvPr id="18444" name="Rectangle 12">
            <a:extLst>
              <a:ext uri="{FF2B5EF4-FFF2-40B4-BE49-F238E27FC236}">
                <a16:creationId xmlns:a16="http://schemas.microsoft.com/office/drawing/2014/main" id="{D7DF08CA-C56F-D148-879F-863B781570C9}"/>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en-US"/>
              <a:t>Lecture 9  |Superconductivity, SRF and SC Magnets- J. G. Weisend II</a:t>
            </a:r>
          </a:p>
        </p:txBody>
      </p:sp>
      <p:sp>
        <p:nvSpPr>
          <p:cNvPr id="18445" name="Rectangle 13">
            <a:extLst>
              <a:ext uri="{FF2B5EF4-FFF2-40B4-BE49-F238E27FC236}">
                <a16:creationId xmlns:a16="http://schemas.microsoft.com/office/drawing/2014/main" id="{B68D0907-0342-024D-8500-29661BCA5F15}"/>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anose="020B0604030504040204" pitchFamily="34" charset="0"/>
                <a:cs typeface="Arial" panose="020B0604020202020204" pitchFamily="34" charset="0"/>
              </a:defRPr>
            </a:lvl1pPr>
          </a:lstStyle>
          <a:p>
            <a:fld id="{D232AF51-7E59-ED43-9E4E-958C7F6781FA}" type="slidenum">
              <a:rPr lang="en-US" altLang="sv-SE"/>
              <a:pPr/>
              <a:t>‹#›</a:t>
            </a:fld>
            <a:endParaRPr lang="en-US" altLang="sv-SE"/>
          </a:p>
        </p:txBody>
      </p:sp>
    </p:spTree>
  </p:cSld>
  <p:clrMap bg1="lt1" tx1="dk1" bg2="lt2" tx2="dk2" accent1="accent1" accent2="accent2" accent3="accent3" accent4="accent4" accent5="accent5" accent6="accent6" hlink="hlink" folHlink="folHlink"/>
  <p:sldLayoutIdLst>
    <p:sldLayoutId id="2147486904" r:id="rId1"/>
    <p:sldLayoutId id="2147486905" r:id="rId2"/>
    <p:sldLayoutId id="2147486906" r:id="rId3"/>
    <p:sldLayoutId id="2147486907" r:id="rId4"/>
    <p:sldLayoutId id="2147486908" r:id="rId5"/>
    <p:sldLayoutId id="2147486909" r:id="rId6"/>
    <p:sldLayoutId id="2147486910" r:id="rId7"/>
    <p:sldLayoutId id="2147486911" r:id="rId8"/>
    <p:sldLayoutId id="2147486912" r:id="rId9"/>
    <p:sldLayoutId id="2147486913" r:id="rId10"/>
    <p:sldLayoutId id="2147486914" r:id="rId11"/>
    <p:sldLayoutId id="2147486915" r:id="rId12"/>
    <p:sldLayoutId id="2147486916" r:id="rId13"/>
    <p:sldLayoutId id="2147486917" r:id="rId14"/>
    <p:sldLayoutId id="2147486918" r:id="rId15"/>
  </p:sldLayoutIdLst>
  <p:hf hdr="0"/>
  <p:txStyles>
    <p:titleStyle>
      <a:lvl1pPr algn="l"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Tahoma" pitchFamily="84" charset="0"/>
        </a:defRPr>
      </a:lvl6pPr>
      <a:lvl7pPr marL="914400" algn="l" rtl="0" fontAlgn="base">
        <a:spcBef>
          <a:spcPct val="0"/>
        </a:spcBef>
        <a:spcAft>
          <a:spcPct val="0"/>
        </a:spcAft>
        <a:defRPr sz="3600">
          <a:solidFill>
            <a:schemeClr val="tx2"/>
          </a:solidFill>
          <a:latin typeface="Tahoma" pitchFamily="84" charset="0"/>
        </a:defRPr>
      </a:lvl7pPr>
      <a:lvl8pPr marL="1371600" algn="l" rtl="0" fontAlgn="base">
        <a:spcBef>
          <a:spcPct val="0"/>
        </a:spcBef>
        <a:spcAft>
          <a:spcPct val="0"/>
        </a:spcAft>
        <a:defRPr sz="3600">
          <a:solidFill>
            <a:schemeClr val="tx2"/>
          </a:solidFill>
          <a:latin typeface="Tahoma" pitchFamily="84" charset="0"/>
        </a:defRPr>
      </a:lvl8pPr>
      <a:lvl9pPr marL="1828800" algn="l" rtl="0" fontAlgn="base">
        <a:spcBef>
          <a:spcPct val="0"/>
        </a:spcBef>
        <a:spcAft>
          <a:spcPct val="0"/>
        </a:spcAft>
        <a:defRPr sz="3600">
          <a:solidFill>
            <a:schemeClr val="tx2"/>
          </a:solidFill>
          <a:latin typeface="Tahoma" pitchFamily="8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3C3F12C-C4C7-A67D-CF98-D9DA2E6A9F67}"/>
              </a:ext>
            </a:extLst>
          </p:cNvPr>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6091" tIns="22437" rIns="56091" bIns="22437" numCol="1" anchor="t" anchorCtr="0" compatLnSpc="1">
            <a:prstTxWarp prst="textNoShape">
              <a:avLst/>
            </a:prstTxWarp>
            <a:spAutoFit/>
          </a:bodyPr>
          <a:lstStyle/>
          <a:p>
            <a:pPr lvl="0"/>
            <a:r>
              <a:rPr lang="en-US" altLang="sv-SE"/>
              <a:t>Click to edit Master title style</a:t>
            </a:r>
          </a:p>
        </p:txBody>
      </p:sp>
      <p:sp>
        <p:nvSpPr>
          <p:cNvPr id="30723" name="Rectangle 6">
            <a:extLst>
              <a:ext uri="{FF2B5EF4-FFF2-40B4-BE49-F238E27FC236}">
                <a16:creationId xmlns:a16="http://schemas.microsoft.com/office/drawing/2014/main" id="{127E4FC2-2EA3-C05D-4B4A-C16B02C2190D}"/>
              </a:ext>
            </a:extLst>
          </p:cNvPr>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0" name="Footer Placeholder 10">
            <a:extLst>
              <a:ext uri="{FF2B5EF4-FFF2-40B4-BE49-F238E27FC236}">
                <a16:creationId xmlns:a16="http://schemas.microsoft.com/office/drawing/2014/main" id="{4F8F506B-BEC4-224E-B833-B7CC4EDB8D26}"/>
              </a:ext>
            </a:extLst>
          </p:cNvPr>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a:t>Lecture 9  |Superconductivity, SRF and SC Magnets- J. G. Weisend II</a:t>
            </a:r>
            <a:endParaRPr lang="en-US" dirty="0"/>
          </a:p>
        </p:txBody>
      </p:sp>
      <p:sp>
        <p:nvSpPr>
          <p:cNvPr id="21" name="Slide Number Placeholder 4">
            <a:extLst>
              <a:ext uri="{FF2B5EF4-FFF2-40B4-BE49-F238E27FC236}">
                <a16:creationId xmlns:a16="http://schemas.microsoft.com/office/drawing/2014/main" id="{7CF58E71-C41C-8542-B303-E2A95DE832DC}"/>
              </a:ext>
            </a:extLst>
          </p:cNvPr>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a:lnSpc>
                <a:spcPct val="90000"/>
              </a:lnSpc>
              <a:defRPr sz="1000">
                <a:solidFill>
                  <a:srgbClr val="064308"/>
                </a:solidFill>
                <a:cs typeface="Arial" panose="020B0604020202020204" pitchFamily="34" charset="0"/>
              </a:defRPr>
            </a:lvl1pPr>
          </a:lstStyle>
          <a:p>
            <a:r>
              <a:rPr lang="en-US" altLang="sv-SE"/>
              <a:t>Slide </a:t>
            </a:r>
            <a:fld id="{036B91FD-4D83-CB4C-AF09-44935D50BE96}" type="slidenum">
              <a:rPr lang="en-US" altLang="sv-SE"/>
              <a:pPr/>
              <a:t>‹#›</a:t>
            </a:fld>
            <a:endParaRPr lang="en-US" altLang="sv-SE"/>
          </a:p>
        </p:txBody>
      </p:sp>
      <p:sp>
        <p:nvSpPr>
          <p:cNvPr id="22" name="Date Placeholder 3">
            <a:extLst>
              <a:ext uri="{FF2B5EF4-FFF2-40B4-BE49-F238E27FC236}">
                <a16:creationId xmlns:a16="http://schemas.microsoft.com/office/drawing/2014/main" id="{117BC206-DF12-444A-99E5-2A7F94A1976F}"/>
              </a:ext>
            </a:extLst>
          </p:cNvPr>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sv-SE"/>
              <a:t>Winter 2025</a:t>
            </a:r>
            <a:endParaRPr/>
          </a:p>
        </p:txBody>
      </p:sp>
    </p:spTree>
  </p:cSld>
  <p:clrMap bg1="lt1" tx1="dk1" bg2="lt2" tx2="dk2" accent1="accent1" accent2="accent2" accent3="accent3" accent4="accent4" accent5="accent5" accent6="accent6" hlink="hlink" folHlink="folHlink"/>
  <p:sldLayoutIdLst>
    <p:sldLayoutId id="2147486919" r:id="rId1"/>
    <p:sldLayoutId id="2147486920" r:id="rId2"/>
    <p:sldLayoutId id="2147486921" r:id="rId3"/>
    <p:sldLayoutId id="2147486922" r:id="rId4"/>
    <p:sldLayoutId id="2147486923" r:id="rId5"/>
    <p:sldLayoutId id="2147486924" r:id="rId6"/>
    <p:sldLayoutId id="2147486925" r:id="rId7"/>
    <p:sldLayoutId id="2147486926" r:id="rId8"/>
    <p:sldLayoutId id="2147486927" r:id="rId9"/>
  </p:sldLayoutIdLst>
  <p:hf hdr="0"/>
  <p:txStyles>
    <p:titleStyle>
      <a:lvl1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0" fontAlgn="base" hangingPunct="0">
        <a:lnSpc>
          <a:spcPct val="90000"/>
        </a:lnSpc>
        <a:spcBef>
          <a:spcPts val="1200"/>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0" fontAlgn="base" hangingPunct="0">
        <a:lnSpc>
          <a:spcPct val="90000"/>
        </a:lnSpc>
        <a:spcBef>
          <a:spcPts val="200"/>
        </a:spcBef>
        <a:spcAft>
          <a:spcPct val="0"/>
        </a:spcAft>
        <a:buSzPct val="100000"/>
        <a:buFont typeface="Arial" panose="020B0604020202020204" pitchFamily="34" charset="0"/>
        <a:buChar char="•"/>
        <a:defRPr sz="2000">
          <a:solidFill>
            <a:schemeClr val="tx1"/>
          </a:solidFill>
          <a:latin typeface="Arial" charset="0"/>
          <a:ea typeface="ＭＳ Ｐゴシック" charset="-128"/>
          <a:cs typeface="ＭＳ Ｐゴシック"/>
        </a:defRPr>
      </a:lvl2pPr>
      <a:lvl3pPr marL="593725" indent="-163513" algn="l" defTabSz="806450" rtl="0" eaLnBrk="0" fontAlgn="base" hangingPunct="0">
        <a:lnSpc>
          <a:spcPct val="90000"/>
        </a:lnSpc>
        <a:spcBef>
          <a:spcPts val="200"/>
        </a:spcBef>
        <a:spcAft>
          <a:spcPct val="0"/>
        </a:spcAft>
        <a:buSzPct val="100000"/>
        <a:buFont typeface="Lucida Grande" panose="020B0600040502020204" pitchFamily="34"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0" fontAlgn="base" hangingPunct="0">
        <a:lnSpc>
          <a:spcPct val="90000"/>
        </a:lnSpc>
        <a:spcBef>
          <a:spcPts val="200"/>
        </a:spcBef>
        <a:spcAft>
          <a:spcPct val="0"/>
        </a:spcAft>
        <a:buClr>
          <a:srgbClr val="999999"/>
        </a:buClr>
        <a:buSzPct val="100000"/>
        <a:buFont typeface="Arial" panose="020B0604020202020204" pitchFamily="34"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4150207-B80D-EC48-AACF-59656212EC3D}"/>
              </a:ext>
            </a:extLst>
          </p:cNvPr>
          <p:cNvSpPr>
            <a:spLocks noChangeArrowheads="1"/>
          </p:cNvSpPr>
          <p:nvPr/>
        </p:nvSpPr>
        <p:spPr bwMode="ltGray">
          <a:xfrm>
            <a:off x="417513" y="762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3" name="Rectangle 3">
            <a:extLst>
              <a:ext uri="{FF2B5EF4-FFF2-40B4-BE49-F238E27FC236}">
                <a16:creationId xmlns:a16="http://schemas.microsoft.com/office/drawing/2014/main" id="{68FB4145-63F9-DF4C-8B87-C8BAEB4FF752}"/>
              </a:ext>
            </a:extLst>
          </p:cNvPr>
          <p:cNvSpPr>
            <a:spLocks noChangeArrowheads="1"/>
          </p:cNvSpPr>
          <p:nvPr/>
        </p:nvSpPr>
        <p:spPr bwMode="ltGray">
          <a:xfrm>
            <a:off x="800100" y="7620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4" name="Rectangle 4">
            <a:extLst>
              <a:ext uri="{FF2B5EF4-FFF2-40B4-BE49-F238E27FC236}">
                <a16:creationId xmlns:a16="http://schemas.microsoft.com/office/drawing/2014/main" id="{B4E8769E-84E8-584A-A671-C2031463697D}"/>
              </a:ext>
            </a:extLst>
          </p:cNvPr>
          <p:cNvSpPr>
            <a:spLocks noChangeArrowheads="1"/>
          </p:cNvSpPr>
          <p:nvPr/>
        </p:nvSpPr>
        <p:spPr bwMode="ltGray">
          <a:xfrm>
            <a:off x="541338" y="118427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5" name="Rectangle 5">
            <a:extLst>
              <a:ext uri="{FF2B5EF4-FFF2-40B4-BE49-F238E27FC236}">
                <a16:creationId xmlns:a16="http://schemas.microsoft.com/office/drawing/2014/main" id="{5C67FA4C-3700-F244-8EE6-6C465171A939}"/>
              </a:ext>
            </a:extLst>
          </p:cNvPr>
          <p:cNvSpPr>
            <a:spLocks noChangeArrowheads="1"/>
          </p:cNvSpPr>
          <p:nvPr/>
        </p:nvSpPr>
        <p:spPr bwMode="ltGray">
          <a:xfrm>
            <a:off x="911225" y="118427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6" name="Rectangle 6">
            <a:extLst>
              <a:ext uri="{FF2B5EF4-FFF2-40B4-BE49-F238E27FC236}">
                <a16:creationId xmlns:a16="http://schemas.microsoft.com/office/drawing/2014/main" id="{EAB63A28-738E-AA4B-B5A2-CBEF33ED3809}"/>
              </a:ext>
            </a:extLst>
          </p:cNvPr>
          <p:cNvSpPr>
            <a:spLocks noChangeArrowheads="1"/>
          </p:cNvSpPr>
          <p:nvPr/>
        </p:nvSpPr>
        <p:spPr bwMode="ltGray">
          <a:xfrm>
            <a:off x="127000" y="111125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7" name="Rectangle 7">
            <a:extLst>
              <a:ext uri="{FF2B5EF4-FFF2-40B4-BE49-F238E27FC236}">
                <a16:creationId xmlns:a16="http://schemas.microsoft.com/office/drawing/2014/main" id="{31DFF31E-F67E-5F44-80A0-D4839198C59E}"/>
              </a:ext>
            </a:extLst>
          </p:cNvPr>
          <p:cNvSpPr>
            <a:spLocks noChangeArrowheads="1"/>
          </p:cNvSpPr>
          <p:nvPr/>
        </p:nvSpPr>
        <p:spPr bwMode="gray">
          <a:xfrm>
            <a:off x="762000" y="6858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8" name="Rectangle 8">
            <a:extLst>
              <a:ext uri="{FF2B5EF4-FFF2-40B4-BE49-F238E27FC236}">
                <a16:creationId xmlns:a16="http://schemas.microsoft.com/office/drawing/2014/main" id="{13060B54-3885-BC4F-9914-DE7375B4E3C4}"/>
              </a:ext>
            </a:extLst>
          </p:cNvPr>
          <p:cNvSpPr>
            <a:spLocks noChangeArrowheads="1"/>
          </p:cNvSpPr>
          <p:nvPr/>
        </p:nvSpPr>
        <p:spPr bwMode="gray">
          <a:xfrm>
            <a:off x="457200" y="141605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40969" name="Rectangle 9">
            <a:extLst>
              <a:ext uri="{FF2B5EF4-FFF2-40B4-BE49-F238E27FC236}">
                <a16:creationId xmlns:a16="http://schemas.microsoft.com/office/drawing/2014/main" id="{8761E3AB-E6B6-8DE8-F949-A3A2B481436F}"/>
              </a:ext>
            </a:extLst>
          </p:cNvPr>
          <p:cNvSpPr>
            <a:spLocks noGrp="1" noChangeArrowheads="1"/>
          </p:cNvSpPr>
          <p:nvPr>
            <p:ph type="title"/>
          </p:nvPr>
        </p:nvSpPr>
        <p:spPr bwMode="auto">
          <a:xfrm>
            <a:off x="990600" y="228600"/>
            <a:ext cx="794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v-SE"/>
              <a:t>Click to edit Master title style</a:t>
            </a:r>
          </a:p>
        </p:txBody>
      </p:sp>
      <p:sp>
        <p:nvSpPr>
          <p:cNvPr id="40970" name="Rectangle 10">
            <a:extLst>
              <a:ext uri="{FF2B5EF4-FFF2-40B4-BE49-F238E27FC236}">
                <a16:creationId xmlns:a16="http://schemas.microsoft.com/office/drawing/2014/main" id="{448D9147-6A1D-5E85-A113-EAF7FC68A46B}"/>
              </a:ext>
            </a:extLst>
          </p:cNvPr>
          <p:cNvSpPr>
            <a:spLocks noGrp="1" noChangeArrowheads="1"/>
          </p:cNvSpPr>
          <p:nvPr>
            <p:ph type="body" idx="1"/>
          </p:nvPr>
        </p:nvSpPr>
        <p:spPr bwMode="auto">
          <a:xfrm>
            <a:off x="990600" y="1600200"/>
            <a:ext cx="796448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8443" name="Rectangle 11">
            <a:extLst>
              <a:ext uri="{FF2B5EF4-FFF2-40B4-BE49-F238E27FC236}">
                <a16:creationId xmlns:a16="http://schemas.microsoft.com/office/drawing/2014/main" id="{40602A47-7A23-9646-B041-81CB4B69F57A}"/>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000000"/>
                </a:solidFill>
                <a:latin typeface="+mn-lt"/>
                <a:ea typeface="+mn-ea"/>
                <a:cs typeface="+mn-cs"/>
              </a:defRPr>
            </a:lvl1pPr>
          </a:lstStyle>
          <a:p>
            <a:pPr>
              <a:defRPr/>
            </a:pPr>
            <a:r>
              <a:rPr lang="sv-SE"/>
              <a:t>Winter 2025</a:t>
            </a:r>
            <a:endParaRPr lang="en-US"/>
          </a:p>
        </p:txBody>
      </p:sp>
      <p:sp>
        <p:nvSpPr>
          <p:cNvPr id="18444" name="Rectangle 12">
            <a:extLst>
              <a:ext uri="{FF2B5EF4-FFF2-40B4-BE49-F238E27FC236}">
                <a16:creationId xmlns:a16="http://schemas.microsoft.com/office/drawing/2014/main" id="{54E265AE-8311-EF44-8776-002FC6CC6EFA}"/>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en-US"/>
              <a:t>Lecture 9  |Superconductivity, SRF and SC Magnets- J. G. Weisend II</a:t>
            </a:r>
          </a:p>
        </p:txBody>
      </p:sp>
      <p:sp>
        <p:nvSpPr>
          <p:cNvPr id="18445" name="Rectangle 13">
            <a:extLst>
              <a:ext uri="{FF2B5EF4-FFF2-40B4-BE49-F238E27FC236}">
                <a16:creationId xmlns:a16="http://schemas.microsoft.com/office/drawing/2014/main" id="{2C18E72D-646E-2343-8D92-75DD23232D49}"/>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anose="020B0604030504040204" pitchFamily="34" charset="0"/>
                <a:cs typeface="Arial" panose="020B0604020202020204" pitchFamily="34" charset="0"/>
              </a:defRPr>
            </a:lvl1pPr>
          </a:lstStyle>
          <a:p>
            <a:fld id="{ABB6D62E-0D99-F746-9C0D-2288A2D9BBA2}" type="slidenum">
              <a:rPr lang="en-US" altLang="sv-SE"/>
              <a:pPr/>
              <a:t>‹#›</a:t>
            </a:fld>
            <a:endParaRPr lang="en-US" altLang="sv-SE"/>
          </a:p>
        </p:txBody>
      </p:sp>
    </p:spTree>
  </p:cSld>
  <p:clrMap bg1="lt1" tx1="dk1" bg2="lt2" tx2="dk2" accent1="accent1" accent2="accent2" accent3="accent3" accent4="accent4" accent5="accent5" accent6="accent6" hlink="hlink" folHlink="folHlink"/>
  <p:sldLayoutIdLst>
    <p:sldLayoutId id="2147486928" r:id="rId1"/>
    <p:sldLayoutId id="2147486929" r:id="rId2"/>
    <p:sldLayoutId id="2147486930" r:id="rId3"/>
    <p:sldLayoutId id="2147486931" r:id="rId4"/>
    <p:sldLayoutId id="2147486932" r:id="rId5"/>
    <p:sldLayoutId id="2147486933" r:id="rId6"/>
    <p:sldLayoutId id="2147486934" r:id="rId7"/>
    <p:sldLayoutId id="2147486935" r:id="rId8"/>
    <p:sldLayoutId id="2147486936" r:id="rId9"/>
    <p:sldLayoutId id="2147486937" r:id="rId10"/>
    <p:sldLayoutId id="2147486938" r:id="rId11"/>
    <p:sldLayoutId id="2147486939" r:id="rId12"/>
    <p:sldLayoutId id="2147486940" r:id="rId13"/>
    <p:sldLayoutId id="2147486941" r:id="rId14"/>
    <p:sldLayoutId id="2147486942" r:id="rId15"/>
  </p:sldLayoutIdLst>
  <p:hf hdr="0"/>
  <p:txStyles>
    <p:titleStyle>
      <a:lvl1pPr algn="l"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Tahoma" pitchFamily="84" charset="0"/>
        </a:defRPr>
      </a:lvl6pPr>
      <a:lvl7pPr marL="914400" algn="l" rtl="0" fontAlgn="base">
        <a:spcBef>
          <a:spcPct val="0"/>
        </a:spcBef>
        <a:spcAft>
          <a:spcPct val="0"/>
        </a:spcAft>
        <a:defRPr sz="3600">
          <a:solidFill>
            <a:schemeClr val="tx2"/>
          </a:solidFill>
          <a:latin typeface="Tahoma" pitchFamily="84" charset="0"/>
        </a:defRPr>
      </a:lvl7pPr>
      <a:lvl8pPr marL="1371600" algn="l" rtl="0" fontAlgn="base">
        <a:spcBef>
          <a:spcPct val="0"/>
        </a:spcBef>
        <a:spcAft>
          <a:spcPct val="0"/>
        </a:spcAft>
        <a:defRPr sz="3600">
          <a:solidFill>
            <a:schemeClr val="tx2"/>
          </a:solidFill>
          <a:latin typeface="Tahoma" pitchFamily="84" charset="0"/>
        </a:defRPr>
      </a:lvl8pPr>
      <a:lvl9pPr marL="1828800" algn="l" rtl="0" fontAlgn="base">
        <a:spcBef>
          <a:spcPct val="0"/>
        </a:spcBef>
        <a:spcAft>
          <a:spcPct val="0"/>
        </a:spcAft>
        <a:defRPr sz="3600">
          <a:solidFill>
            <a:schemeClr val="tx2"/>
          </a:solidFill>
          <a:latin typeface="Tahoma" pitchFamily="8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F91A894-E96D-A041-801B-D2F916045D4E}"/>
              </a:ext>
            </a:extLst>
          </p:cNvPr>
          <p:cNvSpPr>
            <a:spLocks noChangeArrowheads="1"/>
          </p:cNvSpPr>
          <p:nvPr/>
        </p:nvSpPr>
        <p:spPr bwMode="ltGray">
          <a:xfrm>
            <a:off x="417513" y="762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47" name="Rectangle 3">
            <a:extLst>
              <a:ext uri="{FF2B5EF4-FFF2-40B4-BE49-F238E27FC236}">
                <a16:creationId xmlns:a16="http://schemas.microsoft.com/office/drawing/2014/main" id="{12FA26C4-4B52-304B-B5B2-A78D2F6CAC34}"/>
              </a:ext>
            </a:extLst>
          </p:cNvPr>
          <p:cNvSpPr>
            <a:spLocks noChangeArrowheads="1"/>
          </p:cNvSpPr>
          <p:nvPr/>
        </p:nvSpPr>
        <p:spPr bwMode="ltGray">
          <a:xfrm>
            <a:off x="800100" y="7620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48" name="Rectangle 4">
            <a:extLst>
              <a:ext uri="{FF2B5EF4-FFF2-40B4-BE49-F238E27FC236}">
                <a16:creationId xmlns:a16="http://schemas.microsoft.com/office/drawing/2014/main" id="{7ACD5F22-20AF-504D-8076-462E06662425}"/>
              </a:ext>
            </a:extLst>
          </p:cNvPr>
          <p:cNvSpPr>
            <a:spLocks noChangeArrowheads="1"/>
          </p:cNvSpPr>
          <p:nvPr/>
        </p:nvSpPr>
        <p:spPr bwMode="ltGray">
          <a:xfrm>
            <a:off x="541338" y="118427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49" name="Rectangle 5">
            <a:extLst>
              <a:ext uri="{FF2B5EF4-FFF2-40B4-BE49-F238E27FC236}">
                <a16:creationId xmlns:a16="http://schemas.microsoft.com/office/drawing/2014/main" id="{30EF94B8-5A97-8547-856E-30BA5B1491D6}"/>
              </a:ext>
            </a:extLst>
          </p:cNvPr>
          <p:cNvSpPr>
            <a:spLocks noChangeArrowheads="1"/>
          </p:cNvSpPr>
          <p:nvPr/>
        </p:nvSpPr>
        <p:spPr bwMode="ltGray">
          <a:xfrm>
            <a:off x="911225" y="118427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50" name="Rectangle 6">
            <a:extLst>
              <a:ext uri="{FF2B5EF4-FFF2-40B4-BE49-F238E27FC236}">
                <a16:creationId xmlns:a16="http://schemas.microsoft.com/office/drawing/2014/main" id="{7916D8CE-1086-9B44-BE4E-67E4D0BF5610}"/>
              </a:ext>
            </a:extLst>
          </p:cNvPr>
          <p:cNvSpPr>
            <a:spLocks noChangeArrowheads="1"/>
          </p:cNvSpPr>
          <p:nvPr/>
        </p:nvSpPr>
        <p:spPr bwMode="ltGray">
          <a:xfrm>
            <a:off x="127000" y="111125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51" name="Rectangle 7">
            <a:extLst>
              <a:ext uri="{FF2B5EF4-FFF2-40B4-BE49-F238E27FC236}">
                <a16:creationId xmlns:a16="http://schemas.microsoft.com/office/drawing/2014/main" id="{C5FF5B18-D077-0545-8AE2-46A4B12EABB7}"/>
              </a:ext>
            </a:extLst>
          </p:cNvPr>
          <p:cNvSpPr>
            <a:spLocks noChangeArrowheads="1"/>
          </p:cNvSpPr>
          <p:nvPr/>
        </p:nvSpPr>
        <p:spPr bwMode="gray">
          <a:xfrm>
            <a:off x="762000" y="6858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52" name="Rectangle 8">
            <a:extLst>
              <a:ext uri="{FF2B5EF4-FFF2-40B4-BE49-F238E27FC236}">
                <a16:creationId xmlns:a16="http://schemas.microsoft.com/office/drawing/2014/main" id="{0A98E3EC-EED8-7141-8B37-FBFA08BA8F79}"/>
              </a:ext>
            </a:extLst>
          </p:cNvPr>
          <p:cNvSpPr>
            <a:spLocks noChangeArrowheads="1"/>
          </p:cNvSpPr>
          <p:nvPr/>
        </p:nvSpPr>
        <p:spPr bwMode="gray">
          <a:xfrm>
            <a:off x="457200" y="141605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57353" name="Rectangle 9">
            <a:extLst>
              <a:ext uri="{FF2B5EF4-FFF2-40B4-BE49-F238E27FC236}">
                <a16:creationId xmlns:a16="http://schemas.microsoft.com/office/drawing/2014/main" id="{F83FB369-7CFF-45B8-3626-6FD6812DBBF5}"/>
              </a:ext>
            </a:extLst>
          </p:cNvPr>
          <p:cNvSpPr>
            <a:spLocks noGrp="1" noChangeArrowheads="1"/>
          </p:cNvSpPr>
          <p:nvPr>
            <p:ph type="title"/>
          </p:nvPr>
        </p:nvSpPr>
        <p:spPr bwMode="auto">
          <a:xfrm>
            <a:off x="990600" y="228600"/>
            <a:ext cx="794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v-SE"/>
              <a:t>Click to edit Master title style</a:t>
            </a:r>
          </a:p>
        </p:txBody>
      </p:sp>
      <p:sp>
        <p:nvSpPr>
          <p:cNvPr id="57354" name="Rectangle 10">
            <a:extLst>
              <a:ext uri="{FF2B5EF4-FFF2-40B4-BE49-F238E27FC236}">
                <a16:creationId xmlns:a16="http://schemas.microsoft.com/office/drawing/2014/main" id="{90E115A4-1038-203E-0FB8-C480383C341C}"/>
              </a:ext>
            </a:extLst>
          </p:cNvPr>
          <p:cNvSpPr>
            <a:spLocks noGrp="1" noChangeArrowheads="1"/>
          </p:cNvSpPr>
          <p:nvPr>
            <p:ph type="body" idx="1"/>
          </p:nvPr>
        </p:nvSpPr>
        <p:spPr bwMode="auto">
          <a:xfrm>
            <a:off x="990600" y="1600200"/>
            <a:ext cx="796448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8443" name="Rectangle 11">
            <a:extLst>
              <a:ext uri="{FF2B5EF4-FFF2-40B4-BE49-F238E27FC236}">
                <a16:creationId xmlns:a16="http://schemas.microsoft.com/office/drawing/2014/main" id="{86B5DFC7-ADC8-544B-B167-571F14729146}"/>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000000"/>
                </a:solidFill>
                <a:latin typeface="+mn-lt"/>
                <a:ea typeface="+mn-ea"/>
                <a:cs typeface="+mn-cs"/>
              </a:defRPr>
            </a:lvl1pPr>
          </a:lstStyle>
          <a:p>
            <a:pPr>
              <a:defRPr/>
            </a:pPr>
            <a:r>
              <a:rPr lang="sv-SE"/>
              <a:t>Winter 2025</a:t>
            </a:r>
            <a:endParaRPr lang="en-US"/>
          </a:p>
        </p:txBody>
      </p:sp>
      <p:sp>
        <p:nvSpPr>
          <p:cNvPr id="18444" name="Rectangle 12">
            <a:extLst>
              <a:ext uri="{FF2B5EF4-FFF2-40B4-BE49-F238E27FC236}">
                <a16:creationId xmlns:a16="http://schemas.microsoft.com/office/drawing/2014/main" id="{6FB55F0C-0227-5F43-A2A3-AB0D5B78899C}"/>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en-US"/>
              <a:t>Lecture 9  |Superconductivity, SRF and SC Magnets- J. G. Weisend II</a:t>
            </a:r>
          </a:p>
        </p:txBody>
      </p:sp>
      <p:sp>
        <p:nvSpPr>
          <p:cNvPr id="18445" name="Rectangle 13">
            <a:extLst>
              <a:ext uri="{FF2B5EF4-FFF2-40B4-BE49-F238E27FC236}">
                <a16:creationId xmlns:a16="http://schemas.microsoft.com/office/drawing/2014/main" id="{DD15D647-0F9E-2345-9586-493DC3EF9C19}"/>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anose="020B0604030504040204" pitchFamily="34" charset="0"/>
                <a:cs typeface="Arial" panose="020B0604020202020204" pitchFamily="34" charset="0"/>
              </a:defRPr>
            </a:lvl1pPr>
          </a:lstStyle>
          <a:p>
            <a:fld id="{9CE20691-FF12-5441-9963-A2D840478914}" type="slidenum">
              <a:rPr lang="en-US" altLang="sv-SE"/>
              <a:pPr/>
              <a:t>‹#›</a:t>
            </a:fld>
            <a:endParaRPr lang="en-US" altLang="sv-SE"/>
          </a:p>
        </p:txBody>
      </p:sp>
    </p:spTree>
  </p:cSld>
  <p:clrMap bg1="lt1" tx1="dk1" bg2="lt2" tx2="dk2" accent1="accent1" accent2="accent2" accent3="accent3" accent4="accent4" accent5="accent5" accent6="accent6" hlink="hlink" folHlink="folHlink"/>
  <p:sldLayoutIdLst>
    <p:sldLayoutId id="2147486943" r:id="rId1"/>
    <p:sldLayoutId id="2147486944" r:id="rId2"/>
    <p:sldLayoutId id="2147486945" r:id="rId3"/>
    <p:sldLayoutId id="2147486946" r:id="rId4"/>
    <p:sldLayoutId id="2147486947" r:id="rId5"/>
    <p:sldLayoutId id="2147486948" r:id="rId6"/>
    <p:sldLayoutId id="2147486949" r:id="rId7"/>
    <p:sldLayoutId id="2147486950" r:id="rId8"/>
    <p:sldLayoutId id="2147486951" r:id="rId9"/>
    <p:sldLayoutId id="2147486952" r:id="rId10"/>
    <p:sldLayoutId id="2147486953" r:id="rId11"/>
    <p:sldLayoutId id="2147486954" r:id="rId12"/>
    <p:sldLayoutId id="2147486955" r:id="rId13"/>
    <p:sldLayoutId id="2147486956" r:id="rId14"/>
    <p:sldLayoutId id="2147486957" r:id="rId15"/>
  </p:sldLayoutIdLst>
  <p:hf hdr="0"/>
  <p:txStyles>
    <p:titleStyle>
      <a:lvl1pPr algn="l"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Tahoma" pitchFamily="84" charset="0"/>
        </a:defRPr>
      </a:lvl6pPr>
      <a:lvl7pPr marL="914400" algn="l" rtl="0" fontAlgn="base">
        <a:spcBef>
          <a:spcPct val="0"/>
        </a:spcBef>
        <a:spcAft>
          <a:spcPct val="0"/>
        </a:spcAft>
        <a:defRPr sz="3600">
          <a:solidFill>
            <a:schemeClr val="tx2"/>
          </a:solidFill>
          <a:latin typeface="Tahoma" pitchFamily="84" charset="0"/>
        </a:defRPr>
      </a:lvl7pPr>
      <a:lvl8pPr marL="1371600" algn="l" rtl="0" fontAlgn="base">
        <a:spcBef>
          <a:spcPct val="0"/>
        </a:spcBef>
        <a:spcAft>
          <a:spcPct val="0"/>
        </a:spcAft>
        <a:defRPr sz="3600">
          <a:solidFill>
            <a:schemeClr val="tx2"/>
          </a:solidFill>
          <a:latin typeface="Tahoma" pitchFamily="84" charset="0"/>
        </a:defRPr>
      </a:lvl8pPr>
      <a:lvl9pPr marL="1828800" algn="l" rtl="0" fontAlgn="base">
        <a:spcBef>
          <a:spcPct val="0"/>
        </a:spcBef>
        <a:spcAft>
          <a:spcPct val="0"/>
        </a:spcAft>
        <a:defRPr sz="3600">
          <a:solidFill>
            <a:schemeClr val="tx2"/>
          </a:solidFill>
          <a:latin typeface="Tahoma" pitchFamily="8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3554E2D-2F1A-F946-A51E-545E1C46C273}"/>
              </a:ext>
            </a:extLst>
          </p:cNvPr>
          <p:cNvSpPr>
            <a:spLocks noChangeArrowheads="1"/>
          </p:cNvSpPr>
          <p:nvPr/>
        </p:nvSpPr>
        <p:spPr bwMode="ltGray">
          <a:xfrm>
            <a:off x="417513" y="762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1" name="Rectangle 3">
            <a:extLst>
              <a:ext uri="{FF2B5EF4-FFF2-40B4-BE49-F238E27FC236}">
                <a16:creationId xmlns:a16="http://schemas.microsoft.com/office/drawing/2014/main" id="{B18E817A-A095-EC47-BFDD-34A59C2D9C77}"/>
              </a:ext>
            </a:extLst>
          </p:cNvPr>
          <p:cNvSpPr>
            <a:spLocks noChangeArrowheads="1"/>
          </p:cNvSpPr>
          <p:nvPr/>
        </p:nvSpPr>
        <p:spPr bwMode="ltGray">
          <a:xfrm>
            <a:off x="800100" y="7620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2" name="Rectangle 4">
            <a:extLst>
              <a:ext uri="{FF2B5EF4-FFF2-40B4-BE49-F238E27FC236}">
                <a16:creationId xmlns:a16="http://schemas.microsoft.com/office/drawing/2014/main" id="{E76DF9C4-E8E2-8147-9BD4-EBEF68598DF1}"/>
              </a:ext>
            </a:extLst>
          </p:cNvPr>
          <p:cNvSpPr>
            <a:spLocks noChangeArrowheads="1"/>
          </p:cNvSpPr>
          <p:nvPr/>
        </p:nvSpPr>
        <p:spPr bwMode="ltGray">
          <a:xfrm>
            <a:off x="541338" y="118427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3" name="Rectangle 5">
            <a:extLst>
              <a:ext uri="{FF2B5EF4-FFF2-40B4-BE49-F238E27FC236}">
                <a16:creationId xmlns:a16="http://schemas.microsoft.com/office/drawing/2014/main" id="{029107BA-5406-F742-812C-7AC65F3F47E2}"/>
              </a:ext>
            </a:extLst>
          </p:cNvPr>
          <p:cNvSpPr>
            <a:spLocks noChangeArrowheads="1"/>
          </p:cNvSpPr>
          <p:nvPr/>
        </p:nvSpPr>
        <p:spPr bwMode="ltGray">
          <a:xfrm>
            <a:off x="911225" y="118427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4" name="Rectangle 6">
            <a:extLst>
              <a:ext uri="{FF2B5EF4-FFF2-40B4-BE49-F238E27FC236}">
                <a16:creationId xmlns:a16="http://schemas.microsoft.com/office/drawing/2014/main" id="{2FE1459D-4AED-BB42-AEBC-2B4805B9EEAE}"/>
              </a:ext>
            </a:extLst>
          </p:cNvPr>
          <p:cNvSpPr>
            <a:spLocks noChangeArrowheads="1"/>
          </p:cNvSpPr>
          <p:nvPr/>
        </p:nvSpPr>
        <p:spPr bwMode="ltGray">
          <a:xfrm>
            <a:off x="127000" y="111125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5" name="Rectangle 7">
            <a:extLst>
              <a:ext uri="{FF2B5EF4-FFF2-40B4-BE49-F238E27FC236}">
                <a16:creationId xmlns:a16="http://schemas.microsoft.com/office/drawing/2014/main" id="{09C7C08F-84DA-4948-88AA-31C3708F155D}"/>
              </a:ext>
            </a:extLst>
          </p:cNvPr>
          <p:cNvSpPr>
            <a:spLocks noChangeArrowheads="1"/>
          </p:cNvSpPr>
          <p:nvPr/>
        </p:nvSpPr>
        <p:spPr bwMode="gray">
          <a:xfrm>
            <a:off x="762000" y="6858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6" name="Rectangle 8">
            <a:extLst>
              <a:ext uri="{FF2B5EF4-FFF2-40B4-BE49-F238E27FC236}">
                <a16:creationId xmlns:a16="http://schemas.microsoft.com/office/drawing/2014/main" id="{D2540DED-55DB-CB4A-B763-2A8AC2DEDBF4}"/>
              </a:ext>
            </a:extLst>
          </p:cNvPr>
          <p:cNvSpPr>
            <a:spLocks noChangeArrowheads="1"/>
          </p:cNvSpPr>
          <p:nvPr/>
        </p:nvSpPr>
        <p:spPr bwMode="gray">
          <a:xfrm>
            <a:off x="457200" y="141605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sv-SE" altLang="sv-SE">
              <a:solidFill>
                <a:srgbClr val="000000"/>
              </a:solidFill>
              <a:latin typeface="Tahoma" panose="020B0604030504040204" pitchFamily="34" charset="0"/>
            </a:endParaRPr>
          </a:p>
        </p:txBody>
      </p:sp>
      <p:sp>
        <p:nvSpPr>
          <p:cNvPr id="73737" name="Rectangle 9">
            <a:extLst>
              <a:ext uri="{FF2B5EF4-FFF2-40B4-BE49-F238E27FC236}">
                <a16:creationId xmlns:a16="http://schemas.microsoft.com/office/drawing/2014/main" id="{77DAEFA5-FA9E-9448-1243-C6D2C862F736}"/>
              </a:ext>
            </a:extLst>
          </p:cNvPr>
          <p:cNvSpPr>
            <a:spLocks noGrp="1" noChangeArrowheads="1"/>
          </p:cNvSpPr>
          <p:nvPr>
            <p:ph type="title"/>
          </p:nvPr>
        </p:nvSpPr>
        <p:spPr bwMode="auto">
          <a:xfrm>
            <a:off x="990600" y="228600"/>
            <a:ext cx="794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v-SE"/>
              <a:t>Click to edit Master title style</a:t>
            </a:r>
          </a:p>
        </p:txBody>
      </p:sp>
      <p:sp>
        <p:nvSpPr>
          <p:cNvPr id="73738" name="Rectangle 10">
            <a:extLst>
              <a:ext uri="{FF2B5EF4-FFF2-40B4-BE49-F238E27FC236}">
                <a16:creationId xmlns:a16="http://schemas.microsoft.com/office/drawing/2014/main" id="{1D08AC6A-0121-667B-5342-179603ED490A}"/>
              </a:ext>
            </a:extLst>
          </p:cNvPr>
          <p:cNvSpPr>
            <a:spLocks noGrp="1" noChangeArrowheads="1"/>
          </p:cNvSpPr>
          <p:nvPr>
            <p:ph type="body" idx="1"/>
          </p:nvPr>
        </p:nvSpPr>
        <p:spPr bwMode="auto">
          <a:xfrm>
            <a:off x="990600" y="1600200"/>
            <a:ext cx="796448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18443" name="Rectangle 11">
            <a:extLst>
              <a:ext uri="{FF2B5EF4-FFF2-40B4-BE49-F238E27FC236}">
                <a16:creationId xmlns:a16="http://schemas.microsoft.com/office/drawing/2014/main" id="{044C9D48-8A5D-3A4F-B5BE-BE71532A7A80}"/>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solidFill>
                  <a:srgbClr val="000000"/>
                </a:solidFill>
                <a:latin typeface="+mn-lt"/>
                <a:ea typeface="+mn-ea"/>
                <a:cs typeface="+mn-cs"/>
              </a:defRPr>
            </a:lvl1pPr>
          </a:lstStyle>
          <a:p>
            <a:pPr>
              <a:defRPr/>
            </a:pPr>
            <a:r>
              <a:rPr lang="sv-SE"/>
              <a:t>Winter 2025</a:t>
            </a:r>
            <a:endParaRPr lang="en-US"/>
          </a:p>
        </p:txBody>
      </p:sp>
      <p:sp>
        <p:nvSpPr>
          <p:cNvPr id="18444" name="Rectangle 12">
            <a:extLst>
              <a:ext uri="{FF2B5EF4-FFF2-40B4-BE49-F238E27FC236}">
                <a16:creationId xmlns:a16="http://schemas.microsoft.com/office/drawing/2014/main" id="{CE7443AD-E49A-AF4C-BF71-B344039C0DC0}"/>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en-US"/>
              <a:t>Lecture 9  |Superconductivity, SRF and SC Magnets- J. G. Weisend II</a:t>
            </a:r>
          </a:p>
        </p:txBody>
      </p:sp>
      <p:sp>
        <p:nvSpPr>
          <p:cNvPr id="18445" name="Rectangle 13">
            <a:extLst>
              <a:ext uri="{FF2B5EF4-FFF2-40B4-BE49-F238E27FC236}">
                <a16:creationId xmlns:a16="http://schemas.microsoft.com/office/drawing/2014/main" id="{65904BEC-CEEA-6142-94E6-63BF42CB8633}"/>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anose="020B0604030504040204" pitchFamily="34" charset="0"/>
                <a:cs typeface="Arial" panose="020B0604020202020204" pitchFamily="34" charset="0"/>
              </a:defRPr>
            </a:lvl1pPr>
          </a:lstStyle>
          <a:p>
            <a:fld id="{512B2D63-A4F5-104F-A089-EC461AA13DF5}" type="slidenum">
              <a:rPr lang="en-US" altLang="sv-SE"/>
              <a:pPr/>
              <a:t>‹#›</a:t>
            </a:fld>
            <a:endParaRPr lang="en-US" altLang="sv-SE"/>
          </a:p>
        </p:txBody>
      </p:sp>
    </p:spTree>
  </p:cSld>
  <p:clrMap bg1="lt1" tx1="dk1" bg2="lt2" tx2="dk2" accent1="accent1" accent2="accent2" accent3="accent3" accent4="accent4" accent5="accent5" accent6="accent6" hlink="hlink" folHlink="folHlink"/>
  <p:sldLayoutIdLst>
    <p:sldLayoutId id="2147486958" r:id="rId1"/>
    <p:sldLayoutId id="2147486959" r:id="rId2"/>
    <p:sldLayoutId id="2147486960" r:id="rId3"/>
    <p:sldLayoutId id="2147486961" r:id="rId4"/>
    <p:sldLayoutId id="2147486962" r:id="rId5"/>
    <p:sldLayoutId id="2147486963" r:id="rId6"/>
    <p:sldLayoutId id="2147486964" r:id="rId7"/>
    <p:sldLayoutId id="2147486965" r:id="rId8"/>
    <p:sldLayoutId id="2147486966" r:id="rId9"/>
    <p:sldLayoutId id="2147486967" r:id="rId10"/>
    <p:sldLayoutId id="2147486968" r:id="rId11"/>
    <p:sldLayoutId id="2147486969" r:id="rId12"/>
    <p:sldLayoutId id="2147486970" r:id="rId13"/>
    <p:sldLayoutId id="2147486971" r:id="rId14"/>
    <p:sldLayoutId id="2147486972" r:id="rId15"/>
  </p:sldLayoutIdLst>
  <p:hf hdr="0"/>
  <p:txStyles>
    <p:titleStyle>
      <a:lvl1pPr algn="l"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Tahoma" pitchFamily="84"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Tahoma" pitchFamily="84" charset="0"/>
        </a:defRPr>
      </a:lvl6pPr>
      <a:lvl7pPr marL="914400" algn="l" rtl="0" fontAlgn="base">
        <a:spcBef>
          <a:spcPct val="0"/>
        </a:spcBef>
        <a:spcAft>
          <a:spcPct val="0"/>
        </a:spcAft>
        <a:defRPr sz="3600">
          <a:solidFill>
            <a:schemeClr val="tx2"/>
          </a:solidFill>
          <a:latin typeface="Tahoma" pitchFamily="84" charset="0"/>
        </a:defRPr>
      </a:lvl7pPr>
      <a:lvl8pPr marL="1371600" algn="l" rtl="0" fontAlgn="base">
        <a:spcBef>
          <a:spcPct val="0"/>
        </a:spcBef>
        <a:spcAft>
          <a:spcPct val="0"/>
        </a:spcAft>
        <a:defRPr sz="3600">
          <a:solidFill>
            <a:schemeClr val="tx2"/>
          </a:solidFill>
          <a:latin typeface="Tahoma" pitchFamily="84" charset="0"/>
        </a:defRPr>
      </a:lvl8pPr>
      <a:lvl9pPr marL="1828800" algn="l" rtl="0" fontAlgn="base">
        <a:spcBef>
          <a:spcPct val="0"/>
        </a:spcBef>
        <a:spcAft>
          <a:spcPct val="0"/>
        </a:spcAft>
        <a:defRPr sz="3600">
          <a:solidFill>
            <a:schemeClr val="tx2"/>
          </a:solidFill>
          <a:latin typeface="Tahoma" pitchFamily="8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Placeholder 1">
            <a:extLst>
              <a:ext uri="{FF2B5EF4-FFF2-40B4-BE49-F238E27FC236}">
                <a16:creationId xmlns:a16="http://schemas.microsoft.com/office/drawing/2014/main" id="{430B8605-918C-9AC5-B594-B0F650DDAA8F}"/>
              </a:ext>
            </a:extLst>
          </p:cNvPr>
          <p:cNvSpPr>
            <a:spLocks noGrp="1"/>
          </p:cNvSpPr>
          <p:nvPr>
            <p:ph type="title"/>
          </p:nvPr>
        </p:nvSpPr>
        <p:spPr bwMode="auto">
          <a:xfrm>
            <a:off x="457200" y="274638"/>
            <a:ext cx="7138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Click to edit Master title style</a:t>
            </a:r>
          </a:p>
        </p:txBody>
      </p:sp>
      <p:sp>
        <p:nvSpPr>
          <p:cNvPr id="90115" name="Text Placeholder 2">
            <a:extLst>
              <a:ext uri="{FF2B5EF4-FFF2-40B4-BE49-F238E27FC236}">
                <a16:creationId xmlns:a16="http://schemas.microsoft.com/office/drawing/2014/main" id="{A992FCD5-17EA-2401-C3A6-46D12A51D4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p:txBody>
      </p:sp>
      <p:sp>
        <p:nvSpPr>
          <p:cNvPr id="4" name="Date Placeholder 3">
            <a:extLst>
              <a:ext uri="{FF2B5EF4-FFF2-40B4-BE49-F238E27FC236}">
                <a16:creationId xmlns:a16="http://schemas.microsoft.com/office/drawing/2014/main" id="{84005349-6FAD-AD43-965D-4D59D46EF5B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sv-SE"/>
              <a:t>Winter 2025</a:t>
            </a:r>
            <a:endParaRPr lang="sv-SE" dirty="0"/>
          </a:p>
        </p:txBody>
      </p:sp>
      <p:sp>
        <p:nvSpPr>
          <p:cNvPr id="5" name="Footer Placeholder 4">
            <a:extLst>
              <a:ext uri="{FF2B5EF4-FFF2-40B4-BE49-F238E27FC236}">
                <a16:creationId xmlns:a16="http://schemas.microsoft.com/office/drawing/2014/main" id="{CF2318B1-CD79-7848-89E5-5C1335B1990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sv-SE"/>
              <a:t>Lecture 9  |Superconductivity, SRF and SC Magnets- J. G. Weisend II</a:t>
            </a:r>
            <a:endParaRPr lang="sv-SE" dirty="0"/>
          </a:p>
        </p:txBody>
      </p:sp>
      <p:sp>
        <p:nvSpPr>
          <p:cNvPr id="6" name="Slide Number Placeholder 5">
            <a:extLst>
              <a:ext uri="{FF2B5EF4-FFF2-40B4-BE49-F238E27FC236}">
                <a16:creationId xmlns:a16="http://schemas.microsoft.com/office/drawing/2014/main" id="{C4471BDA-2083-A645-83BA-58A8284422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CDCAB34-72BF-B942-8D8F-39ABB14DF8C0}" type="slidenum">
              <a:rPr lang="sv-SE" altLang="sv-SE"/>
              <a:pPr/>
              <a:t>‹#›</a:t>
            </a:fld>
            <a:endParaRPr lang="sv-SE" altLang="sv-SE"/>
          </a:p>
        </p:txBody>
      </p:sp>
    </p:spTree>
  </p:cSld>
  <p:clrMap bg1="lt1" tx1="dk1" bg2="lt2" tx2="dk2" accent1="accent1" accent2="accent2" accent3="accent3" accent4="accent4" accent5="accent5" accent6="accent6" hlink="hlink" folHlink="folHlink"/>
  <p:sldLayoutIdLst>
    <p:sldLayoutId id="2147486973" r:id="rId1"/>
    <p:sldLayoutId id="2147486974" r:id="rId2"/>
    <p:sldLayoutId id="2147486975" r:id="rId3"/>
    <p:sldLayoutId id="2147486976" r:id="rId4"/>
    <p:sldLayoutId id="2147486977" r:id="rId5"/>
  </p:sldLayoutIdLst>
  <p:hf hdr="0"/>
  <p:txStyles>
    <p:titleStyle>
      <a:lvl1pPr algn="l"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2pPr>
      <a:lvl3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3pPr>
      <a:lvl4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4pPr>
      <a:lvl5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5pPr>
      <a:lvl6pPr marL="457200" algn="l" rtl="0" fontAlgn="base">
        <a:spcBef>
          <a:spcPct val="0"/>
        </a:spcBef>
        <a:spcAft>
          <a:spcPct val="0"/>
        </a:spcAft>
        <a:defRPr sz="3200">
          <a:solidFill>
            <a:schemeClr val="bg1"/>
          </a:solidFill>
          <a:latin typeface="Calibri" charset="0"/>
          <a:ea typeface="ＭＳ Ｐゴシック" charset="0"/>
          <a:cs typeface="ＭＳ Ｐゴシック" charset="0"/>
        </a:defRPr>
      </a:lvl6pPr>
      <a:lvl7pPr marL="914400" algn="l" rtl="0" fontAlgn="base">
        <a:spcBef>
          <a:spcPct val="0"/>
        </a:spcBef>
        <a:spcAft>
          <a:spcPct val="0"/>
        </a:spcAft>
        <a:defRPr sz="3200">
          <a:solidFill>
            <a:schemeClr val="bg1"/>
          </a:solidFill>
          <a:latin typeface="Calibri" charset="0"/>
          <a:ea typeface="ＭＳ Ｐゴシック" charset="0"/>
          <a:cs typeface="ＭＳ Ｐゴシック" charset="0"/>
        </a:defRPr>
      </a:lvl7pPr>
      <a:lvl8pPr marL="1371600" algn="l" rtl="0" fontAlgn="base">
        <a:spcBef>
          <a:spcPct val="0"/>
        </a:spcBef>
        <a:spcAft>
          <a:spcPct val="0"/>
        </a:spcAft>
        <a:defRPr sz="3200">
          <a:solidFill>
            <a:schemeClr val="bg1"/>
          </a:solidFill>
          <a:latin typeface="Calibri" charset="0"/>
          <a:ea typeface="ＭＳ Ｐゴシック" charset="0"/>
          <a:cs typeface="ＭＳ Ｐゴシック" charset="0"/>
        </a:defRPr>
      </a:lvl8pPr>
      <a:lvl9pPr marL="1828800" algn="l" rtl="0" fontAlgn="base">
        <a:spcBef>
          <a:spcPct val="0"/>
        </a:spcBef>
        <a:spcAft>
          <a:spcPct val="0"/>
        </a:spcAft>
        <a:defRPr sz="3200">
          <a:solidFill>
            <a:schemeClr val="bg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7F7F7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7F7F7F"/>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Title Placeholder 1">
            <a:extLst>
              <a:ext uri="{FF2B5EF4-FFF2-40B4-BE49-F238E27FC236}">
                <a16:creationId xmlns:a16="http://schemas.microsoft.com/office/drawing/2014/main" id="{03637717-AEA1-CA77-D27D-F8B2DE4BA7A7}"/>
              </a:ext>
            </a:extLst>
          </p:cNvPr>
          <p:cNvSpPr>
            <a:spLocks noGrp="1"/>
          </p:cNvSpPr>
          <p:nvPr>
            <p:ph type="title"/>
          </p:nvPr>
        </p:nvSpPr>
        <p:spPr bwMode="auto">
          <a:xfrm>
            <a:off x="457200" y="274638"/>
            <a:ext cx="7138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Click to edit Master title style</a:t>
            </a:r>
          </a:p>
        </p:txBody>
      </p:sp>
      <p:sp>
        <p:nvSpPr>
          <p:cNvPr id="96259" name="Text Placeholder 2">
            <a:extLst>
              <a:ext uri="{FF2B5EF4-FFF2-40B4-BE49-F238E27FC236}">
                <a16:creationId xmlns:a16="http://schemas.microsoft.com/office/drawing/2014/main" id="{D9669403-ABBF-AF7C-03B4-9997AAC8D9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p:txBody>
      </p:sp>
      <p:sp>
        <p:nvSpPr>
          <p:cNvPr id="4" name="Date Placeholder 3">
            <a:extLst>
              <a:ext uri="{FF2B5EF4-FFF2-40B4-BE49-F238E27FC236}">
                <a16:creationId xmlns:a16="http://schemas.microsoft.com/office/drawing/2014/main" id="{F5728079-4717-8E44-B219-66F2D50799D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sv-SE"/>
              <a:t>Winter 2025</a:t>
            </a:r>
            <a:endParaRPr lang="sv-SE" dirty="0"/>
          </a:p>
        </p:txBody>
      </p:sp>
      <p:sp>
        <p:nvSpPr>
          <p:cNvPr id="5" name="Footer Placeholder 4">
            <a:extLst>
              <a:ext uri="{FF2B5EF4-FFF2-40B4-BE49-F238E27FC236}">
                <a16:creationId xmlns:a16="http://schemas.microsoft.com/office/drawing/2014/main" id="{3AC9CFF7-E4F9-0E4F-B9FB-3CB4715EFF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sv-SE"/>
              <a:t>Lecture 9  |Superconductivity, SRF and SC Magnets- J. G. Weisend II</a:t>
            </a:r>
            <a:endParaRPr lang="sv-SE" dirty="0"/>
          </a:p>
        </p:txBody>
      </p:sp>
      <p:sp>
        <p:nvSpPr>
          <p:cNvPr id="6" name="Slide Number Placeholder 5">
            <a:extLst>
              <a:ext uri="{FF2B5EF4-FFF2-40B4-BE49-F238E27FC236}">
                <a16:creationId xmlns:a16="http://schemas.microsoft.com/office/drawing/2014/main" id="{72D54D1B-4890-5645-9912-ADFEDBB3F9C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571929E-8152-3A46-B4FF-C5D2B0911C3E}" type="slidenum">
              <a:rPr lang="sv-SE" altLang="sv-SE"/>
              <a:pPr/>
              <a:t>‹#›</a:t>
            </a:fld>
            <a:endParaRPr lang="sv-SE" altLang="sv-SE"/>
          </a:p>
        </p:txBody>
      </p:sp>
    </p:spTree>
  </p:cSld>
  <p:clrMap bg1="lt1" tx1="dk1" bg2="lt2" tx2="dk2" accent1="accent1" accent2="accent2" accent3="accent3" accent4="accent4" accent5="accent5" accent6="accent6" hlink="hlink" folHlink="folHlink"/>
  <p:sldLayoutIdLst>
    <p:sldLayoutId id="2147486978" r:id="rId1"/>
    <p:sldLayoutId id="2147486979" r:id="rId2"/>
    <p:sldLayoutId id="2147486980" r:id="rId3"/>
    <p:sldLayoutId id="2147486981" r:id="rId4"/>
    <p:sldLayoutId id="2147486982" r:id="rId5"/>
  </p:sldLayoutIdLst>
  <p:hf hdr="0"/>
  <p:txStyles>
    <p:titleStyle>
      <a:lvl1pPr algn="l"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2pPr>
      <a:lvl3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3pPr>
      <a:lvl4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4pPr>
      <a:lvl5pPr algn="l" rtl="0" eaLnBrk="0" fontAlgn="base" hangingPunct="0">
        <a:spcBef>
          <a:spcPct val="0"/>
        </a:spcBef>
        <a:spcAft>
          <a:spcPct val="0"/>
        </a:spcAft>
        <a:defRPr sz="3200">
          <a:solidFill>
            <a:schemeClr val="bg1"/>
          </a:solidFill>
          <a:latin typeface="Calibri" charset="0"/>
          <a:ea typeface="ＭＳ Ｐゴシック" charset="0"/>
          <a:cs typeface="ＭＳ Ｐゴシック" charset="0"/>
        </a:defRPr>
      </a:lvl5pPr>
      <a:lvl6pPr marL="457200" algn="l" rtl="0" fontAlgn="base">
        <a:spcBef>
          <a:spcPct val="0"/>
        </a:spcBef>
        <a:spcAft>
          <a:spcPct val="0"/>
        </a:spcAft>
        <a:defRPr sz="3200">
          <a:solidFill>
            <a:schemeClr val="bg1"/>
          </a:solidFill>
          <a:latin typeface="Calibri" charset="0"/>
          <a:ea typeface="ＭＳ Ｐゴシック" charset="0"/>
          <a:cs typeface="ＭＳ Ｐゴシック" charset="0"/>
        </a:defRPr>
      </a:lvl6pPr>
      <a:lvl7pPr marL="914400" algn="l" rtl="0" fontAlgn="base">
        <a:spcBef>
          <a:spcPct val="0"/>
        </a:spcBef>
        <a:spcAft>
          <a:spcPct val="0"/>
        </a:spcAft>
        <a:defRPr sz="3200">
          <a:solidFill>
            <a:schemeClr val="bg1"/>
          </a:solidFill>
          <a:latin typeface="Calibri" charset="0"/>
          <a:ea typeface="ＭＳ Ｐゴシック" charset="0"/>
          <a:cs typeface="ＭＳ Ｐゴシック" charset="0"/>
        </a:defRPr>
      </a:lvl7pPr>
      <a:lvl8pPr marL="1371600" algn="l" rtl="0" fontAlgn="base">
        <a:spcBef>
          <a:spcPct val="0"/>
        </a:spcBef>
        <a:spcAft>
          <a:spcPct val="0"/>
        </a:spcAft>
        <a:defRPr sz="3200">
          <a:solidFill>
            <a:schemeClr val="bg1"/>
          </a:solidFill>
          <a:latin typeface="Calibri" charset="0"/>
          <a:ea typeface="ＭＳ Ｐゴシック" charset="0"/>
          <a:cs typeface="ＭＳ Ｐゴシック" charset="0"/>
        </a:defRPr>
      </a:lvl8pPr>
      <a:lvl9pPr marL="1828800" algn="l" rtl="0" fontAlgn="base">
        <a:spcBef>
          <a:spcPct val="0"/>
        </a:spcBef>
        <a:spcAft>
          <a:spcPct val="0"/>
        </a:spcAft>
        <a:defRPr sz="3200">
          <a:solidFill>
            <a:schemeClr val="bg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7F7F7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7F7F7F"/>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3.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9.jpeg"/><Relationship Id="rId3" Type="http://schemas.openxmlformats.org/officeDocument/2006/relationships/image" Target="../media/image21.jpeg"/><Relationship Id="rId7" Type="http://schemas.openxmlformats.org/officeDocument/2006/relationships/image" Target="../media/image24.jpeg"/><Relationship Id="rId12"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oleObject" Target="../embeddings/oleObject1.bin"/><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image" Target="../media/image25.png"/><Relationship Id="rId1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3.bin"/><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4.bin"/><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83.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88.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8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8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3.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8.xml"/></Relationships>
</file>

<file path=ppt/slides/_rels/slide6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3.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367ADA03-B25F-7F4F-A964-98B9237EB4DF}"/>
              </a:ext>
            </a:extLst>
          </p:cNvPr>
          <p:cNvSpPr>
            <a:spLocks noGrp="1"/>
          </p:cNvSpPr>
          <p:nvPr>
            <p:ph type="ctrTitle"/>
          </p:nvPr>
        </p:nvSpPr>
        <p:spPr/>
        <p:txBody>
          <a:bodyPr rtlCol="0">
            <a:normAutofit fontScale="90000"/>
          </a:bodyPr>
          <a:lstStyle/>
          <a:p>
            <a:pPr algn="ctr" eaLnBrk="1" fontAlgn="auto" hangingPunct="1">
              <a:spcAft>
                <a:spcPts val="0"/>
              </a:spcAft>
              <a:defRPr/>
            </a:pPr>
            <a:br>
              <a:rPr lang="en-US" dirty="0"/>
            </a:br>
            <a:r>
              <a:rPr lang="en-US" dirty="0"/>
              <a:t>Superconductivity, Superconducting RF &amp; Superconducting Magnets</a:t>
            </a:r>
          </a:p>
        </p:txBody>
      </p:sp>
      <p:sp>
        <p:nvSpPr>
          <p:cNvPr id="92161" name="Subtitle 2">
            <a:extLst>
              <a:ext uri="{FF2B5EF4-FFF2-40B4-BE49-F238E27FC236}">
                <a16:creationId xmlns:a16="http://schemas.microsoft.com/office/drawing/2014/main" id="{4A0F946B-5EC3-9C48-BEC9-14CBBE5F01CC}"/>
              </a:ext>
            </a:extLst>
          </p:cNvPr>
          <p:cNvSpPr>
            <a:spLocks noGrp="1"/>
          </p:cNvSpPr>
          <p:nvPr>
            <p:ph type="subTitle" idx="1"/>
          </p:nvPr>
        </p:nvSpPr>
        <p:spPr/>
        <p:txBody>
          <a:bodyPr rtlCol="0">
            <a:normAutofit/>
          </a:bodyPr>
          <a:lstStyle/>
          <a:p>
            <a:pPr eaLnBrk="1" fontAlgn="auto" hangingPunct="1">
              <a:spcAft>
                <a:spcPts val="0"/>
              </a:spcAft>
              <a:defRPr/>
            </a:pPr>
            <a:r>
              <a:rPr lang="en-US" dirty="0">
                <a:solidFill>
                  <a:srgbClr val="FFFFFF"/>
                </a:solidFill>
              </a:rPr>
              <a:t>J. G. Weisend II</a:t>
            </a:r>
          </a:p>
          <a:p>
            <a:pPr eaLnBrk="1" fontAlgn="auto" hangingPunct="1">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7">
            <a:extLst>
              <a:ext uri="{FF2B5EF4-FFF2-40B4-BE49-F238E27FC236}">
                <a16:creationId xmlns:a16="http://schemas.microsoft.com/office/drawing/2014/main" id="{A76C5CC4-49D5-FE43-5C26-6EEBE2A2F193}"/>
              </a:ext>
            </a:extLst>
          </p:cNvPr>
          <p:cNvSpPr>
            <a:spLocks noGrp="1"/>
          </p:cNvSpPr>
          <p:nvPr>
            <p:ph type="title"/>
          </p:nvPr>
        </p:nvSpPr>
        <p:spPr>
          <a:xfrm>
            <a:off x="1066800" y="152400"/>
            <a:ext cx="7138988" cy="1143000"/>
          </a:xfrm>
        </p:spPr>
        <p:txBody>
          <a:bodyPr/>
          <a:lstStyle/>
          <a:p>
            <a:r>
              <a:rPr lang="en-US" altLang="sv-SE" sz="2800">
                <a:ea typeface="ＭＳ Ｐゴシック" panose="020B0600070205080204" pitchFamily="34" charset="-128"/>
              </a:rPr>
              <a:t>Fluxons can be directly seen</a:t>
            </a:r>
            <a:br>
              <a:rPr lang="en-US" altLang="sv-SE" sz="2800">
                <a:ea typeface="ＭＳ Ｐゴシック" panose="020B0600070205080204" pitchFamily="34" charset="-128"/>
              </a:rPr>
            </a:br>
            <a:r>
              <a:rPr lang="en-US" altLang="sv-SE" sz="2800">
                <a:ea typeface="ＭＳ Ｐゴシック" panose="020B0600070205080204" pitchFamily="34" charset="-128"/>
              </a:rPr>
              <a:t>(note similarity to quantized vortices in He II)</a:t>
            </a:r>
          </a:p>
        </p:txBody>
      </p:sp>
      <p:sp>
        <p:nvSpPr>
          <p:cNvPr id="113666" name="Content Placeholder 8">
            <a:extLst>
              <a:ext uri="{FF2B5EF4-FFF2-40B4-BE49-F238E27FC236}">
                <a16:creationId xmlns:a16="http://schemas.microsoft.com/office/drawing/2014/main" id="{76991CBA-1578-C56F-FDF3-29D02D233343}"/>
              </a:ext>
            </a:extLst>
          </p:cNvPr>
          <p:cNvSpPr>
            <a:spLocks noGrp="1"/>
          </p:cNvSpPr>
          <p:nvPr>
            <p:ph idx="1"/>
          </p:nvPr>
        </p:nvSpPr>
        <p:spPr>
          <a:xfrm>
            <a:off x="0" y="1371600"/>
            <a:ext cx="8229600" cy="4525963"/>
          </a:xfrm>
        </p:spPr>
        <p:txBody>
          <a:bodyPr/>
          <a:lstStyle/>
          <a:p>
            <a:r>
              <a:rPr lang="en-US" altLang="sv-SE" sz="1800">
                <a:ea typeface="ＭＳ Ｐゴシック" panose="020B0600070205080204" pitchFamily="34" charset="-128"/>
              </a:rPr>
              <a:t>Courtesy L. Boturra of CERN</a:t>
            </a:r>
          </a:p>
        </p:txBody>
      </p:sp>
      <p:sp>
        <p:nvSpPr>
          <p:cNvPr id="113667" name="Date Placeholder 6">
            <a:extLst>
              <a:ext uri="{FF2B5EF4-FFF2-40B4-BE49-F238E27FC236}">
                <a16:creationId xmlns:a16="http://schemas.microsoft.com/office/drawing/2014/main" id="{E916B9C7-DDB0-86F2-663F-6C1ACBBDC08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3668" name="Footer Placeholder 4">
            <a:extLst>
              <a:ext uri="{FF2B5EF4-FFF2-40B4-BE49-F238E27FC236}">
                <a16:creationId xmlns:a16="http://schemas.microsoft.com/office/drawing/2014/main" id="{64A6A127-7F0A-ADA1-73BB-4B95EC9A592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3669" name="Slide Number Placeholder 5">
            <a:extLst>
              <a:ext uri="{FF2B5EF4-FFF2-40B4-BE49-F238E27FC236}">
                <a16:creationId xmlns:a16="http://schemas.microsoft.com/office/drawing/2014/main" id="{132D0BF5-36E7-E3E1-A644-B2587BC457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CA37A55E-8068-6646-91C5-A0E0AB392395}" type="slidenum">
              <a:rPr lang="en-US" altLang="sv-SE" sz="1000">
                <a:solidFill>
                  <a:srgbClr val="064308"/>
                </a:solidFill>
                <a:latin typeface="Arial" panose="020B0604020202020204" pitchFamily="34" charset="0"/>
              </a:rPr>
              <a:pPr eaLnBrk="0" hangingPunct="0">
                <a:spcBef>
                  <a:spcPct val="0"/>
                </a:spcBef>
                <a:buFontTx/>
                <a:buNone/>
              </a:pPr>
              <a:t>10</a:t>
            </a:fld>
            <a:endParaRPr lang="en-US" altLang="sv-SE" sz="1000">
              <a:solidFill>
                <a:srgbClr val="064308"/>
              </a:solidFill>
              <a:latin typeface="Arial" panose="020B0604020202020204" pitchFamily="34" charset="0"/>
            </a:endParaRPr>
          </a:p>
        </p:txBody>
      </p:sp>
      <p:pic>
        <p:nvPicPr>
          <p:cNvPr id="113670" name="Picture 1154" descr="Picture 1">
            <a:extLst>
              <a:ext uri="{FF2B5EF4-FFF2-40B4-BE49-F238E27FC236}">
                <a16:creationId xmlns:a16="http://schemas.microsoft.com/office/drawing/2014/main" id="{EE71648A-B5BB-CA03-ECF9-DBEED3869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95"/>
          <a:stretch>
            <a:fillRect/>
          </a:stretch>
        </p:blipFill>
        <p:spPr bwMode="auto">
          <a:xfrm>
            <a:off x="5181600" y="1447800"/>
            <a:ext cx="3836988"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Rectangle 1155">
            <a:extLst>
              <a:ext uri="{FF2B5EF4-FFF2-40B4-BE49-F238E27FC236}">
                <a16:creationId xmlns:a16="http://schemas.microsoft.com/office/drawing/2014/main" id="{AFA92E3F-DAD2-D6F6-8D50-860DCBCE04D0}"/>
              </a:ext>
            </a:extLst>
          </p:cNvPr>
          <p:cNvSpPr>
            <a:spLocks noChangeArrowheads="1"/>
          </p:cNvSpPr>
          <p:nvPr/>
        </p:nvSpPr>
        <p:spPr bwMode="auto">
          <a:xfrm>
            <a:off x="228600" y="4495800"/>
            <a:ext cx="4800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Observation on Pb-4at% In magnetised by a field of 3000 Oe and decorated by Co particles</a:t>
            </a:r>
          </a:p>
          <a:p>
            <a:pPr eaLnBrk="1" hangingPunct="1">
              <a:spcBef>
                <a:spcPct val="0"/>
              </a:spcBef>
              <a:buFontTx/>
              <a:buNone/>
            </a:pPr>
            <a:endParaRPr lang="en-US" altLang="sv-SE" sz="1800">
              <a:solidFill>
                <a:schemeClr val="tx1"/>
              </a:solidFill>
              <a:latin typeface="Arial" panose="020B0604020202020204" pitchFamily="34" charset="0"/>
            </a:endParaRPr>
          </a:p>
          <a:p>
            <a:pPr algn="r" eaLnBrk="1" hangingPunct="1">
              <a:spcBef>
                <a:spcPct val="0"/>
              </a:spcBef>
              <a:buFontTx/>
              <a:buNone/>
            </a:pPr>
            <a:r>
              <a:rPr lang="en-US" altLang="sv-SE" sz="1800">
                <a:solidFill>
                  <a:schemeClr val="tx1"/>
                </a:solidFill>
                <a:latin typeface="Arial" panose="020B0604020202020204" pitchFamily="34" charset="0"/>
              </a:rPr>
              <a:t>Essmann &amp; Träuble, 1967</a:t>
            </a:r>
          </a:p>
        </p:txBody>
      </p:sp>
      <p:sp>
        <p:nvSpPr>
          <p:cNvPr id="113672" name="Rectangle 1156">
            <a:extLst>
              <a:ext uri="{FF2B5EF4-FFF2-40B4-BE49-F238E27FC236}">
                <a16:creationId xmlns:a16="http://schemas.microsoft.com/office/drawing/2014/main" id="{4323657C-48E2-8063-33F3-F8DE4F60A5DE}"/>
              </a:ext>
            </a:extLst>
          </p:cNvPr>
          <p:cNvSpPr>
            <a:spLocks noChangeArrowheads="1"/>
          </p:cNvSpPr>
          <p:nvPr/>
        </p:nvSpPr>
        <p:spPr bwMode="auto">
          <a:xfrm>
            <a:off x="488950" y="3748088"/>
            <a:ext cx="4235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a:solidFill>
                  <a:schemeClr val="tx1"/>
                </a:solidFill>
                <a:latin typeface="Symbol" pitchFamily="2" charset="2"/>
                <a:sym typeface="Symbol" pitchFamily="2" charset="2"/>
              </a:rPr>
              <a:t></a:t>
            </a:r>
            <a:r>
              <a:rPr lang="en-US" altLang="sv-SE" baseline="-25000">
                <a:solidFill>
                  <a:schemeClr val="tx1"/>
                </a:solidFill>
                <a:latin typeface="Arial" panose="020B0604020202020204" pitchFamily="34" charset="0"/>
              </a:rPr>
              <a:t>0</a:t>
            </a:r>
            <a:r>
              <a:rPr lang="en-US" altLang="sv-SE">
                <a:solidFill>
                  <a:schemeClr val="tx1"/>
                </a:solidFill>
                <a:latin typeface="Arial" panose="020B0604020202020204" pitchFamily="34" charset="0"/>
              </a:rPr>
              <a:t> </a:t>
            </a:r>
            <a:r>
              <a:rPr lang="en-US" altLang="sv-SE">
                <a:solidFill>
                  <a:schemeClr val="tx1"/>
                </a:solidFill>
                <a:latin typeface="Times" pitchFamily="1" charset="0"/>
              </a:rPr>
              <a:t>= h/2e = 2.07 x 10</a:t>
            </a:r>
            <a:r>
              <a:rPr lang="en-US" altLang="sv-SE" baseline="30000">
                <a:solidFill>
                  <a:schemeClr val="tx1"/>
                </a:solidFill>
                <a:latin typeface="Times" pitchFamily="1" charset="0"/>
              </a:rPr>
              <a:t>-15</a:t>
            </a:r>
            <a:r>
              <a:rPr lang="en-US" altLang="sv-SE">
                <a:solidFill>
                  <a:schemeClr val="tx1"/>
                </a:solidFill>
                <a:latin typeface="Times" pitchFamily="1" charset="0"/>
              </a:rPr>
              <a:t> Wb</a:t>
            </a:r>
          </a:p>
        </p:txBody>
      </p:sp>
      <p:pic>
        <p:nvPicPr>
          <p:cNvPr id="113673" name="Picture 1162" descr="Picture 1">
            <a:extLst>
              <a:ext uri="{FF2B5EF4-FFF2-40B4-BE49-F238E27FC236}">
                <a16:creationId xmlns:a16="http://schemas.microsoft.com/office/drawing/2014/main" id="{603466B0-1EAF-195F-4796-B0A3F9AC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95450"/>
            <a:ext cx="1905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AutoShape 1158">
            <a:extLst>
              <a:ext uri="{FF2B5EF4-FFF2-40B4-BE49-F238E27FC236}">
                <a16:creationId xmlns:a16="http://schemas.microsoft.com/office/drawing/2014/main" id="{90DD3B79-703D-4991-D45F-31F575359A58}"/>
              </a:ext>
            </a:extLst>
          </p:cNvPr>
          <p:cNvSpPr>
            <a:spLocks/>
          </p:cNvSpPr>
          <p:nvPr/>
        </p:nvSpPr>
        <p:spPr bwMode="auto">
          <a:xfrm>
            <a:off x="228600" y="2743200"/>
            <a:ext cx="2509838" cy="528638"/>
          </a:xfrm>
          <a:prstGeom prst="accentCallout2">
            <a:avLst>
              <a:gd name="adj1" fmla="val 21620"/>
              <a:gd name="adj2" fmla="val 103037"/>
              <a:gd name="adj3" fmla="val 21620"/>
              <a:gd name="adj4" fmla="val 121440"/>
              <a:gd name="adj5" fmla="val -15014"/>
              <a:gd name="adj6" fmla="val 140731"/>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a:solidFill>
                  <a:srgbClr val="0000FF"/>
                </a:solidFill>
                <a:latin typeface="Arial" panose="020B0604020202020204" pitchFamily="34" charset="0"/>
              </a:rPr>
              <a:t>Flux quantum</a:t>
            </a:r>
          </a:p>
        </p:txBody>
      </p:sp>
      <p:sp>
        <p:nvSpPr>
          <p:cNvPr id="113675" name="AutoShape 1167">
            <a:extLst>
              <a:ext uri="{FF2B5EF4-FFF2-40B4-BE49-F238E27FC236}">
                <a16:creationId xmlns:a16="http://schemas.microsoft.com/office/drawing/2014/main" id="{E8EC48E3-2A7C-2CA1-3E82-4713B893725B}"/>
              </a:ext>
            </a:extLst>
          </p:cNvPr>
          <p:cNvSpPr>
            <a:spLocks/>
          </p:cNvSpPr>
          <p:nvPr/>
        </p:nvSpPr>
        <p:spPr bwMode="auto">
          <a:xfrm>
            <a:off x="228600" y="1817688"/>
            <a:ext cx="2509838" cy="528637"/>
          </a:xfrm>
          <a:prstGeom prst="accentCallout2">
            <a:avLst>
              <a:gd name="adj1" fmla="val 21620"/>
              <a:gd name="adj2" fmla="val 103037"/>
              <a:gd name="adj3" fmla="val 21620"/>
              <a:gd name="adj4" fmla="val 118657"/>
              <a:gd name="adj5" fmla="val 131231"/>
              <a:gd name="adj6" fmla="val 135042"/>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a:solidFill>
                  <a:schemeClr val="hlink"/>
                </a:solidFill>
                <a:latin typeface="Arial" panose="020B0604020202020204" pitchFamily="34" charset="0"/>
              </a:rPr>
              <a:t>Supercurrent</a:t>
            </a:r>
            <a:endParaRPr lang="en-US" altLang="sv-SE">
              <a:solidFill>
                <a:schemeClr val="tx1"/>
              </a:solidFill>
              <a:latin typeface="Arial" panose="020B0604020202020204" pitchFamily="34" charset="0"/>
            </a:endParaRPr>
          </a:p>
        </p:txBody>
      </p:sp>
      <p:sp>
        <p:nvSpPr>
          <p:cNvPr id="113676" name="Freeform 1169">
            <a:extLst>
              <a:ext uri="{FF2B5EF4-FFF2-40B4-BE49-F238E27FC236}">
                <a16:creationId xmlns:a16="http://schemas.microsoft.com/office/drawing/2014/main" id="{5EA07A10-5ADC-F313-71B9-38A810094536}"/>
              </a:ext>
            </a:extLst>
          </p:cNvPr>
          <p:cNvSpPr>
            <a:spLocks/>
          </p:cNvSpPr>
          <p:nvPr/>
        </p:nvSpPr>
        <p:spPr bwMode="auto">
          <a:xfrm>
            <a:off x="3703638" y="2540000"/>
            <a:ext cx="176212" cy="200025"/>
          </a:xfrm>
          <a:custGeom>
            <a:avLst/>
            <a:gdLst>
              <a:gd name="T0" fmla="*/ 2147483646 w 111"/>
              <a:gd name="T1" fmla="*/ 2147483646 h 126"/>
              <a:gd name="T2" fmla="*/ 0 w 111"/>
              <a:gd name="T3" fmla="*/ 2147483646 h 126"/>
              <a:gd name="T4" fmla="*/ 2147483646 w 111"/>
              <a:gd name="T5" fmla="*/ 2147483646 h 126"/>
              <a:gd name="T6" fmla="*/ 2147483646 w 111"/>
              <a:gd name="T7" fmla="*/ 2147483646 h 126"/>
              <a:gd name="T8" fmla="*/ 2147483646 w 111"/>
              <a:gd name="T9" fmla="*/ 2147483646 h 126"/>
              <a:gd name="T10" fmla="*/ 2147483646 w 111"/>
              <a:gd name="T11" fmla="*/ 0 h 126"/>
              <a:gd name="T12" fmla="*/ 2147483646 w 111"/>
              <a:gd name="T13" fmla="*/ 2147483646 h 126"/>
              <a:gd name="T14" fmla="*/ 0 60000 65536"/>
              <a:gd name="T15" fmla="*/ 0 60000 65536"/>
              <a:gd name="T16" fmla="*/ 0 60000 65536"/>
              <a:gd name="T17" fmla="*/ 0 60000 65536"/>
              <a:gd name="T18" fmla="*/ 0 60000 65536"/>
              <a:gd name="T19" fmla="*/ 0 60000 65536"/>
              <a:gd name="T20" fmla="*/ 0 60000 65536"/>
              <a:gd name="T21" fmla="*/ 0 w 111"/>
              <a:gd name="T22" fmla="*/ 0 h 126"/>
              <a:gd name="T23" fmla="*/ 111 w 111"/>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26">
                <a:moveTo>
                  <a:pt x="22" y="15"/>
                </a:moveTo>
                <a:lnTo>
                  <a:pt x="0" y="96"/>
                </a:lnTo>
                <a:lnTo>
                  <a:pt x="67" y="126"/>
                </a:lnTo>
                <a:lnTo>
                  <a:pt x="111" y="104"/>
                </a:lnTo>
                <a:lnTo>
                  <a:pt x="89" y="44"/>
                </a:lnTo>
                <a:lnTo>
                  <a:pt x="82" y="0"/>
                </a:lnTo>
                <a:lnTo>
                  <a:pt x="22" y="15"/>
                </a:lnTo>
                <a:close/>
              </a:path>
            </a:pathLst>
          </a:custGeom>
          <a:solidFill>
            <a:srgbClr val="0000FF"/>
          </a:solidFill>
          <a:ln w="9525" cap="flat" cmpd="sng">
            <a:solidFill>
              <a:srgbClr val="0000FF"/>
            </a:solidFill>
            <a:prstDash val="solid"/>
            <a:round/>
            <a:headEnd/>
            <a:tailEnd/>
          </a:ln>
        </p:spPr>
        <p:txBody>
          <a:bodyPr wrap="none" anchor="ctr"/>
          <a:lstStyle/>
          <a:p>
            <a:endParaRPr lang="en-SE"/>
          </a:p>
        </p:txBody>
      </p:sp>
      <p:sp>
        <p:nvSpPr>
          <p:cNvPr id="113677" name="Arc 1171">
            <a:extLst>
              <a:ext uri="{FF2B5EF4-FFF2-40B4-BE49-F238E27FC236}">
                <a16:creationId xmlns:a16="http://schemas.microsoft.com/office/drawing/2014/main" id="{2AA136A7-F33E-8BD1-7B81-4F4960FEE0EC}"/>
              </a:ext>
            </a:extLst>
          </p:cNvPr>
          <p:cNvSpPr>
            <a:spLocks/>
          </p:cNvSpPr>
          <p:nvPr/>
        </p:nvSpPr>
        <p:spPr bwMode="auto">
          <a:xfrm>
            <a:off x="3556000" y="2413000"/>
            <a:ext cx="465138" cy="461963"/>
          </a:xfrm>
          <a:custGeom>
            <a:avLst/>
            <a:gdLst>
              <a:gd name="T0" fmla="*/ 2147483646 w 43200"/>
              <a:gd name="T1" fmla="*/ 0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4726"/>
                  <a:pt x="3271" y="8263"/>
                  <a:pt x="8810" y="4193"/>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4726"/>
                  <a:pt x="3271" y="8263"/>
                  <a:pt x="8810" y="4193"/>
                </a:cubicBezTo>
                <a:lnTo>
                  <a:pt x="21600" y="21600"/>
                </a:lnTo>
                <a:lnTo>
                  <a:pt x="21599" y="0"/>
                </a:lnTo>
                <a:close/>
              </a:path>
            </a:pathLst>
          </a:custGeom>
          <a:noFill/>
          <a:ln w="19050">
            <a:solidFill>
              <a:schemeClr val="hlink"/>
            </a:solidFill>
            <a:round/>
            <a:headEn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2">
            <a:extLst>
              <a:ext uri="{FF2B5EF4-FFF2-40B4-BE49-F238E27FC236}">
                <a16:creationId xmlns:a16="http://schemas.microsoft.com/office/drawing/2014/main" id="{2E0A0F7E-CC01-998F-9730-3F3991E310A6}"/>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Critical Current</a:t>
            </a:r>
          </a:p>
        </p:txBody>
      </p:sp>
      <p:sp>
        <p:nvSpPr>
          <p:cNvPr id="114690" name="Content Placeholder 1">
            <a:extLst>
              <a:ext uri="{FF2B5EF4-FFF2-40B4-BE49-F238E27FC236}">
                <a16:creationId xmlns:a16="http://schemas.microsoft.com/office/drawing/2014/main" id="{709C41CD-FBB3-0CBD-9839-269A64657F6F}"/>
              </a:ext>
            </a:extLst>
          </p:cNvPr>
          <p:cNvSpPr>
            <a:spLocks noGrp="1"/>
          </p:cNvSpPr>
          <p:nvPr>
            <p:ph idx="1"/>
          </p:nvPr>
        </p:nvSpPr>
        <p:spPr>
          <a:xfrm>
            <a:off x="152400" y="1524000"/>
            <a:ext cx="8686800" cy="4525963"/>
          </a:xfrm>
        </p:spPr>
        <p:txBody>
          <a:bodyPr/>
          <a:lstStyle/>
          <a:p>
            <a:r>
              <a:rPr lang="en-US" altLang="sv-SE" sz="2400">
                <a:ea typeface="ＭＳ Ｐゴシック" panose="020B0600070205080204" pitchFamily="34" charset="-128"/>
              </a:rPr>
              <a:t>A third parameter in superconductivity is critical current. If the critical current is exceed superconductivity breaks down</a:t>
            </a:r>
          </a:p>
          <a:p>
            <a:r>
              <a:rPr lang="en-US" altLang="sv-SE" sz="2400">
                <a:ea typeface="ＭＳ Ｐゴシック" panose="020B0600070205080204" pitchFamily="34" charset="-128"/>
              </a:rPr>
              <a:t>The current in a superconductor stems from 2 causes. The transport current and the shielding currents required  for the Meisser or mixed states. Thus, the critical current and critical fields are related.</a:t>
            </a:r>
          </a:p>
          <a:p>
            <a:r>
              <a:rPr lang="en-US" altLang="sv-SE" sz="2400">
                <a:ea typeface="ＭＳ Ｐゴシック" panose="020B0600070205080204" pitchFamily="34" charset="-128"/>
              </a:rPr>
              <a:t>If we exceed the critical current ( frequently expressed as critical current density J</a:t>
            </a:r>
            <a:r>
              <a:rPr lang="en-US" altLang="sv-SE" sz="2400" baseline="-25000">
                <a:ea typeface="ＭＳ Ｐゴシック" panose="020B0600070205080204" pitchFamily="34" charset="-128"/>
              </a:rPr>
              <a:t>c</a:t>
            </a:r>
            <a:r>
              <a:rPr lang="en-US" altLang="sv-SE" sz="2400">
                <a:ea typeface="ＭＳ Ｐゴシック" panose="020B0600070205080204" pitchFamily="34" charset="-128"/>
              </a:rPr>
              <a:t> ) critical temperature or critical field the material stops being a superconductor</a:t>
            </a:r>
          </a:p>
          <a:p>
            <a:pPr lvl="1"/>
            <a:r>
              <a:rPr lang="en-US" altLang="sv-SE" sz="2000">
                <a:ea typeface="ＭＳ Ｐゴシック" panose="020B0600070205080204" pitchFamily="34" charset="-128"/>
              </a:rPr>
              <a:t>We call this </a:t>
            </a:r>
            <a:r>
              <a:rPr lang="ja-JP" altLang="en-US" sz="2000">
                <a:ea typeface="ＭＳ Ｐゴシック" panose="020B0600070205080204" pitchFamily="34" charset="-128"/>
              </a:rPr>
              <a:t>“</a:t>
            </a:r>
            <a:r>
              <a:rPr lang="en-US" altLang="ja-JP" sz="2000">
                <a:ea typeface="ＭＳ Ｐゴシック" panose="020B0600070205080204" pitchFamily="34" charset="-128"/>
              </a:rPr>
              <a:t>going normal</a:t>
            </a:r>
            <a:r>
              <a:rPr lang="ja-JP" altLang="en-US" sz="2000">
                <a:ea typeface="ＭＳ Ｐゴシック" panose="020B0600070205080204" pitchFamily="34" charset="-128"/>
              </a:rPr>
              <a:t>”</a:t>
            </a:r>
            <a:r>
              <a:rPr lang="en-US" altLang="ja-JP" sz="2000">
                <a:ea typeface="ＭＳ Ｐゴシック" panose="020B0600070205080204" pitchFamily="34" charset="-128"/>
              </a:rPr>
              <a:t> or </a:t>
            </a:r>
            <a:r>
              <a:rPr lang="en-US" altLang="ja-JP" sz="2000" u="sng">
                <a:ea typeface="ＭＳ Ｐゴシック" panose="020B0600070205080204" pitchFamily="34" charset="-128"/>
              </a:rPr>
              <a:t>Quenching</a:t>
            </a:r>
          </a:p>
          <a:p>
            <a:pPr lvl="1"/>
            <a:r>
              <a:rPr lang="en-US" altLang="sv-SE" sz="2000">
                <a:ea typeface="ＭＳ Ｐゴシック" panose="020B0600070205080204" pitchFamily="34" charset="-128"/>
              </a:rPr>
              <a:t>Thus the point at which a material is superconducting becomes a 3D space</a:t>
            </a:r>
          </a:p>
          <a:p>
            <a:endParaRPr lang="en-US" altLang="sv-SE">
              <a:ea typeface="ＭＳ Ｐゴシック" panose="020B0600070205080204" pitchFamily="34" charset="-128"/>
            </a:endParaRPr>
          </a:p>
        </p:txBody>
      </p:sp>
      <p:sp>
        <p:nvSpPr>
          <p:cNvPr id="114691" name="Date Placeholder 5">
            <a:extLst>
              <a:ext uri="{FF2B5EF4-FFF2-40B4-BE49-F238E27FC236}">
                <a16:creationId xmlns:a16="http://schemas.microsoft.com/office/drawing/2014/main" id="{EB75AE11-9BC2-A7CD-95A4-BE6795741C1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4692" name="Footer Placeholder 3">
            <a:extLst>
              <a:ext uri="{FF2B5EF4-FFF2-40B4-BE49-F238E27FC236}">
                <a16:creationId xmlns:a16="http://schemas.microsoft.com/office/drawing/2014/main" id="{C47002A9-D24B-FCCE-59C1-33136996749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4693" name="Slide Number Placeholder 4">
            <a:extLst>
              <a:ext uri="{FF2B5EF4-FFF2-40B4-BE49-F238E27FC236}">
                <a16:creationId xmlns:a16="http://schemas.microsoft.com/office/drawing/2014/main" id="{C5F6432E-F6D5-5623-3D1E-8A67158401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41D6B816-176B-CE42-95F2-5A6451B5EBD8}" type="slidenum">
              <a:rPr lang="en-US" altLang="sv-SE" sz="1000">
                <a:solidFill>
                  <a:srgbClr val="064308"/>
                </a:solidFill>
                <a:latin typeface="Arial" panose="020B0604020202020204" pitchFamily="34" charset="0"/>
              </a:rPr>
              <a:pPr eaLnBrk="0" hangingPunct="0">
                <a:spcBef>
                  <a:spcPct val="0"/>
                </a:spcBef>
                <a:buFontTx/>
                <a:buNone/>
              </a:pPr>
              <a:t>11</a:t>
            </a:fld>
            <a:endParaRPr lang="en-US" altLang="sv-SE" sz="1000">
              <a:solidFill>
                <a:srgbClr val="064308"/>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2">
            <a:extLst>
              <a:ext uri="{FF2B5EF4-FFF2-40B4-BE49-F238E27FC236}">
                <a16:creationId xmlns:a16="http://schemas.microsoft.com/office/drawing/2014/main" id="{6A18A0B8-B757-956A-F72F-7DC38530F96B}"/>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LHC NbTi Wire</a:t>
            </a:r>
          </a:p>
        </p:txBody>
      </p:sp>
      <p:sp>
        <p:nvSpPr>
          <p:cNvPr id="115714" name="Date Placeholder 5">
            <a:extLst>
              <a:ext uri="{FF2B5EF4-FFF2-40B4-BE49-F238E27FC236}">
                <a16:creationId xmlns:a16="http://schemas.microsoft.com/office/drawing/2014/main" id="{01DDE113-6478-5AA1-816C-69151E9CA97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5715" name="Footer Placeholder 3">
            <a:extLst>
              <a:ext uri="{FF2B5EF4-FFF2-40B4-BE49-F238E27FC236}">
                <a16:creationId xmlns:a16="http://schemas.microsoft.com/office/drawing/2014/main" id="{BD4514B8-2248-E58F-47D0-2156D19692F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5716" name="Slide Number Placeholder 4">
            <a:extLst>
              <a:ext uri="{FF2B5EF4-FFF2-40B4-BE49-F238E27FC236}">
                <a16:creationId xmlns:a16="http://schemas.microsoft.com/office/drawing/2014/main" id="{4BF83A4D-8264-ED43-86FD-6AE84919A5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67B07618-1BD2-BC4A-A211-9FF2D0CB394E}" type="slidenum">
              <a:rPr lang="en-US" altLang="sv-SE" sz="1000">
                <a:solidFill>
                  <a:srgbClr val="064308"/>
                </a:solidFill>
                <a:latin typeface="Arial" panose="020B0604020202020204" pitchFamily="34" charset="0"/>
              </a:rPr>
              <a:pPr eaLnBrk="0" hangingPunct="0">
                <a:spcBef>
                  <a:spcPct val="0"/>
                </a:spcBef>
                <a:buFontTx/>
                <a:buNone/>
              </a:pPr>
              <a:t>12</a:t>
            </a:fld>
            <a:endParaRPr lang="en-US" altLang="sv-SE" sz="1000">
              <a:solidFill>
                <a:srgbClr val="064308"/>
              </a:solidFill>
              <a:latin typeface="Arial" panose="020B0604020202020204" pitchFamily="34" charset="0"/>
            </a:endParaRPr>
          </a:p>
        </p:txBody>
      </p:sp>
      <p:grpSp>
        <p:nvGrpSpPr>
          <p:cNvPr id="115717" name="Content Placeholder 6">
            <a:extLst>
              <a:ext uri="{FF2B5EF4-FFF2-40B4-BE49-F238E27FC236}">
                <a16:creationId xmlns:a16="http://schemas.microsoft.com/office/drawing/2014/main" id="{7E4F49E4-85AC-5CE8-AB15-DF2CF3615D30}"/>
              </a:ext>
            </a:extLst>
          </p:cNvPr>
          <p:cNvGrpSpPr>
            <a:grpSpLocks noGrp="1"/>
          </p:cNvGrpSpPr>
          <p:nvPr/>
        </p:nvGrpSpPr>
        <p:grpSpPr bwMode="auto">
          <a:xfrm>
            <a:off x="1981200" y="1447800"/>
            <a:ext cx="7162800" cy="4800600"/>
            <a:chOff x="2018154" y="700086"/>
            <a:chExt cx="7049651" cy="6081710"/>
          </a:xfrm>
        </p:grpSpPr>
        <p:grpSp>
          <p:nvGrpSpPr>
            <p:cNvPr id="115720" name="Group 3">
              <a:extLst>
                <a:ext uri="{FF2B5EF4-FFF2-40B4-BE49-F238E27FC236}">
                  <a16:creationId xmlns:a16="http://schemas.microsoft.com/office/drawing/2014/main" id="{A7A26259-FE54-60C8-37FB-A9959A1B2F82}"/>
                </a:ext>
              </a:extLst>
            </p:cNvPr>
            <p:cNvGrpSpPr>
              <a:grpSpLocks/>
            </p:cNvGrpSpPr>
            <p:nvPr/>
          </p:nvGrpSpPr>
          <p:grpSpPr bwMode="auto">
            <a:xfrm>
              <a:off x="3760790" y="700086"/>
              <a:ext cx="5307015" cy="6081710"/>
              <a:chOff x="2208" y="70"/>
              <a:chExt cx="3343" cy="3831"/>
            </a:xfrm>
          </p:grpSpPr>
          <p:pic>
            <p:nvPicPr>
              <p:cNvPr id="115722" name="Picture 4" descr="Jcmatlab">
                <a:extLst>
                  <a:ext uri="{FF2B5EF4-FFF2-40B4-BE49-F238E27FC236}">
                    <a16:creationId xmlns:a16="http://schemas.microsoft.com/office/drawing/2014/main" id="{1BA84EEF-6746-63BA-F164-3FB8A39C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863"/>
              <a:stretch>
                <a:fillRect/>
              </a:stretch>
            </p:blipFill>
            <p:spPr bwMode="auto">
              <a:xfrm>
                <a:off x="2268" y="91"/>
                <a:ext cx="3184" cy="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3" name="Rectangle 5">
                <a:extLst>
                  <a:ext uri="{FF2B5EF4-FFF2-40B4-BE49-F238E27FC236}">
                    <a16:creationId xmlns:a16="http://schemas.microsoft.com/office/drawing/2014/main" id="{F369D811-02F4-2F91-80FC-8F64462FE2A7}"/>
                  </a:ext>
                </a:extLst>
              </p:cNvPr>
              <p:cNvSpPr>
                <a:spLocks noChangeArrowheads="1"/>
              </p:cNvSpPr>
              <p:nvPr/>
            </p:nvSpPr>
            <p:spPr bwMode="auto">
              <a:xfrm>
                <a:off x="2558" y="2785"/>
                <a:ext cx="19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24" name="Rectangle 6">
                <a:extLst>
                  <a:ext uri="{FF2B5EF4-FFF2-40B4-BE49-F238E27FC236}">
                    <a16:creationId xmlns:a16="http://schemas.microsoft.com/office/drawing/2014/main" id="{AA954997-E3DE-1FD8-9C12-72C2B64F9EAC}"/>
                  </a:ext>
                </a:extLst>
              </p:cNvPr>
              <p:cNvSpPr>
                <a:spLocks noChangeArrowheads="1"/>
              </p:cNvSpPr>
              <p:nvPr/>
            </p:nvSpPr>
            <p:spPr bwMode="auto">
              <a:xfrm>
                <a:off x="2415" y="1908"/>
                <a:ext cx="33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25" name="Rectangle 7">
                <a:extLst>
                  <a:ext uri="{FF2B5EF4-FFF2-40B4-BE49-F238E27FC236}">
                    <a16:creationId xmlns:a16="http://schemas.microsoft.com/office/drawing/2014/main" id="{35C144BA-DAD4-F0C3-C601-6FBFF8B6FCF4}"/>
                  </a:ext>
                </a:extLst>
              </p:cNvPr>
              <p:cNvSpPr>
                <a:spLocks noChangeArrowheads="1"/>
              </p:cNvSpPr>
              <p:nvPr/>
            </p:nvSpPr>
            <p:spPr bwMode="auto">
              <a:xfrm>
                <a:off x="2362" y="1460"/>
                <a:ext cx="385"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26" name="Rectangle 8">
                <a:extLst>
                  <a:ext uri="{FF2B5EF4-FFF2-40B4-BE49-F238E27FC236}">
                    <a16:creationId xmlns:a16="http://schemas.microsoft.com/office/drawing/2014/main" id="{34F48BAA-37BF-56C6-B3C4-44702A3348A4}"/>
                  </a:ext>
                </a:extLst>
              </p:cNvPr>
              <p:cNvSpPr>
                <a:spLocks noChangeArrowheads="1"/>
              </p:cNvSpPr>
              <p:nvPr/>
            </p:nvSpPr>
            <p:spPr bwMode="auto">
              <a:xfrm>
                <a:off x="2482" y="2341"/>
                <a:ext cx="272"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27" name="Rectangle 9">
                <a:extLst>
                  <a:ext uri="{FF2B5EF4-FFF2-40B4-BE49-F238E27FC236}">
                    <a16:creationId xmlns:a16="http://schemas.microsoft.com/office/drawing/2014/main" id="{FC04B2E9-2624-2279-A2DC-22C606D4EB21}"/>
                  </a:ext>
                </a:extLst>
              </p:cNvPr>
              <p:cNvSpPr>
                <a:spLocks noChangeArrowheads="1"/>
              </p:cNvSpPr>
              <p:nvPr/>
            </p:nvSpPr>
            <p:spPr bwMode="auto">
              <a:xfrm rot="1116376">
                <a:off x="3130" y="3451"/>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28" name="Rectangle 10">
                <a:extLst>
                  <a:ext uri="{FF2B5EF4-FFF2-40B4-BE49-F238E27FC236}">
                    <a16:creationId xmlns:a16="http://schemas.microsoft.com/office/drawing/2014/main" id="{5E72F9BF-206A-F5D3-FFB8-6A1E5B9F7502}"/>
                  </a:ext>
                </a:extLst>
              </p:cNvPr>
              <p:cNvSpPr>
                <a:spLocks noChangeArrowheads="1"/>
              </p:cNvSpPr>
              <p:nvPr/>
            </p:nvSpPr>
            <p:spPr bwMode="auto">
              <a:xfrm rot="-2736755">
                <a:off x="4647" y="3318"/>
                <a:ext cx="191"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9" name="Line 11">
                <a:extLst>
                  <a:ext uri="{FF2B5EF4-FFF2-40B4-BE49-F238E27FC236}">
                    <a16:creationId xmlns:a16="http://schemas.microsoft.com/office/drawing/2014/main" id="{F2682AE0-0AAF-2440-A63D-853E7D79AF31}"/>
                  </a:ext>
                </a:extLst>
              </p:cNvPr>
              <p:cNvSpPr>
                <a:spLocks noChangeShapeType="1"/>
              </p:cNvSpPr>
              <p:nvPr/>
            </p:nvSpPr>
            <p:spPr bwMode="auto">
              <a:xfrm>
                <a:off x="3523" y="2535"/>
                <a:ext cx="1756" cy="428"/>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extLst>
            </p:spPr>
            <p:txBody>
              <a:bodyPr wrap="none" anchor="ctr"/>
              <a:lstStyle/>
              <a:p>
                <a:pPr eaLnBrk="1" hangingPunct="1">
                  <a:defRPr/>
                </a:pPr>
                <a:endParaRPr lang="en-US">
                  <a:latin typeface="Arial" charset="0"/>
                  <a:ea typeface="ＭＳ Ｐゴシック" charset="0"/>
                  <a:cs typeface="Arial" charset="0"/>
                </a:endParaRPr>
              </a:p>
            </p:txBody>
          </p:sp>
          <p:sp>
            <p:nvSpPr>
              <p:cNvPr id="20" name="Line 12">
                <a:extLst>
                  <a:ext uri="{FF2B5EF4-FFF2-40B4-BE49-F238E27FC236}">
                    <a16:creationId xmlns:a16="http://schemas.microsoft.com/office/drawing/2014/main" id="{4DF487D4-691A-AC4A-BF6C-D29295714312}"/>
                  </a:ext>
                </a:extLst>
              </p:cNvPr>
              <p:cNvSpPr>
                <a:spLocks noChangeShapeType="1"/>
              </p:cNvSpPr>
              <p:nvPr/>
            </p:nvSpPr>
            <p:spPr bwMode="auto">
              <a:xfrm flipH="1">
                <a:off x="2586" y="2535"/>
                <a:ext cx="934" cy="95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extLst>
            </p:spPr>
            <p:txBody>
              <a:bodyPr wrap="none" anchor="ctr"/>
              <a:lstStyle/>
              <a:p>
                <a:pPr eaLnBrk="1" hangingPunct="1">
                  <a:defRPr/>
                </a:pPr>
                <a:endParaRPr lang="en-US">
                  <a:latin typeface="Arial" charset="0"/>
                  <a:ea typeface="ＭＳ Ｐゴシック" charset="0"/>
                  <a:cs typeface="Arial" charset="0"/>
                </a:endParaRPr>
              </a:p>
            </p:txBody>
          </p:sp>
          <p:sp>
            <p:nvSpPr>
              <p:cNvPr id="21" name="Line 13">
                <a:extLst>
                  <a:ext uri="{FF2B5EF4-FFF2-40B4-BE49-F238E27FC236}">
                    <a16:creationId xmlns:a16="http://schemas.microsoft.com/office/drawing/2014/main" id="{1AF942B0-F0FF-974E-8230-D94C733737CC}"/>
                  </a:ext>
                </a:extLst>
              </p:cNvPr>
              <p:cNvSpPr>
                <a:spLocks noChangeShapeType="1"/>
              </p:cNvSpPr>
              <p:nvPr/>
            </p:nvSpPr>
            <p:spPr bwMode="auto">
              <a:xfrm flipH="1" flipV="1">
                <a:off x="3521" y="100"/>
                <a:ext cx="0" cy="2430"/>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extLst>
            </p:spPr>
            <p:txBody>
              <a:bodyPr wrap="none" anchor="ctr"/>
              <a:lstStyle/>
              <a:p>
                <a:pPr eaLnBrk="1" hangingPunct="1">
                  <a:defRPr/>
                </a:pPr>
                <a:endParaRPr lang="en-US">
                  <a:latin typeface="Arial" charset="0"/>
                  <a:ea typeface="ＭＳ Ｐゴシック" charset="0"/>
                  <a:cs typeface="Arial" charset="0"/>
                </a:endParaRPr>
              </a:p>
            </p:txBody>
          </p:sp>
          <p:sp>
            <p:nvSpPr>
              <p:cNvPr id="22" name="Rectangle 14">
                <a:extLst>
                  <a:ext uri="{FF2B5EF4-FFF2-40B4-BE49-F238E27FC236}">
                    <a16:creationId xmlns:a16="http://schemas.microsoft.com/office/drawing/2014/main" id="{656C312B-3DC3-2849-B51B-19EDABF4576A}"/>
                  </a:ext>
                </a:extLst>
              </p:cNvPr>
              <p:cNvSpPr>
                <a:spLocks noChangeArrowheads="1"/>
              </p:cNvSpPr>
              <p:nvPr/>
            </p:nvSpPr>
            <p:spPr bwMode="auto">
              <a:xfrm>
                <a:off x="5097" y="2670"/>
                <a:ext cx="454" cy="251"/>
              </a:xfrm>
              <a:prstGeom prst="rect">
                <a:avLst/>
              </a:prstGeom>
              <a:noFill/>
              <a:ln>
                <a:noFill/>
              </a:ln>
              <a:effectLst>
                <a:outerShdw blurRad="63500" dist="25399" dir="2700000" algn="ctr" rotWithShape="0">
                  <a:srgbClr val="000000">
                    <a:alpha val="75000"/>
                  </a:srgbClr>
                </a:outerShdw>
              </a:effectLst>
              <a:extLst>
                <a:ext uri="{909E8E84-426E-40dd-AFC4-6F175D3DCCD1}"/>
                <a:ext uri="{91240B29-F687-4f45-9708-019B960494DF}"/>
              </a:extLst>
            </p:spPr>
            <p:txBody>
              <a:bodyPr wrap="none">
                <a:spAutoFit/>
              </a:bodyPr>
              <a:lstStyle/>
              <a:p>
                <a:pPr>
                  <a:defRPr/>
                </a:pPr>
                <a:r>
                  <a:rPr lang="en-US" sz="2000">
                    <a:latin typeface="Arial" charset="0"/>
                    <a:ea typeface="ＭＳ Ｐゴシック" charset="0"/>
                    <a:cs typeface="ＭＳ Ｐゴシック" charset="0"/>
                  </a:rPr>
                  <a:t>B [T]</a:t>
                </a:r>
              </a:p>
            </p:txBody>
          </p:sp>
          <p:sp>
            <p:nvSpPr>
              <p:cNvPr id="23" name="Rectangle 15">
                <a:extLst>
                  <a:ext uri="{FF2B5EF4-FFF2-40B4-BE49-F238E27FC236}">
                    <a16:creationId xmlns:a16="http://schemas.microsoft.com/office/drawing/2014/main" id="{106957E0-41A7-C24E-AB96-812AFD065838}"/>
                  </a:ext>
                </a:extLst>
              </p:cNvPr>
              <p:cNvSpPr>
                <a:spLocks noChangeArrowheads="1"/>
              </p:cNvSpPr>
              <p:nvPr/>
            </p:nvSpPr>
            <p:spPr bwMode="auto">
              <a:xfrm>
                <a:off x="2225" y="3141"/>
                <a:ext cx="458" cy="250"/>
              </a:xfrm>
              <a:prstGeom prst="rect">
                <a:avLst/>
              </a:prstGeom>
              <a:noFill/>
              <a:ln>
                <a:noFill/>
              </a:ln>
              <a:effectLst>
                <a:outerShdw blurRad="63500" dist="25399" dir="2700000" algn="ctr" rotWithShape="0">
                  <a:srgbClr val="000000">
                    <a:alpha val="85999"/>
                  </a:srgbClr>
                </a:outerShdw>
              </a:effectLst>
              <a:extLst>
                <a:ext uri="{909E8E84-426E-40dd-AFC4-6F175D3DCCD1}"/>
                <a:ext uri="{91240B29-F687-4f45-9708-019B960494DF}"/>
              </a:extLst>
            </p:spPr>
            <p:txBody>
              <a:bodyPr wrap="none">
                <a:spAutoFit/>
              </a:bodyPr>
              <a:lstStyle/>
              <a:p>
                <a:pPr>
                  <a:defRPr/>
                </a:pPr>
                <a:r>
                  <a:rPr lang="en-US" sz="2000">
                    <a:latin typeface="Arial" charset="0"/>
                    <a:ea typeface="ＭＳ Ｐゴシック" charset="0"/>
                    <a:cs typeface="ＭＳ Ｐゴシック" charset="0"/>
                  </a:rPr>
                  <a:t>T [K]</a:t>
                </a:r>
              </a:p>
            </p:txBody>
          </p:sp>
          <p:sp>
            <p:nvSpPr>
              <p:cNvPr id="24" name="Rectangle 16">
                <a:extLst>
                  <a:ext uri="{FF2B5EF4-FFF2-40B4-BE49-F238E27FC236}">
                    <a16:creationId xmlns:a16="http://schemas.microsoft.com/office/drawing/2014/main" id="{A7EE1A16-A34A-0043-9BAB-B0B3AE48EDFD}"/>
                  </a:ext>
                </a:extLst>
              </p:cNvPr>
              <p:cNvSpPr>
                <a:spLocks noChangeArrowheads="1"/>
              </p:cNvSpPr>
              <p:nvPr/>
            </p:nvSpPr>
            <p:spPr bwMode="auto">
              <a:xfrm>
                <a:off x="3503" y="70"/>
                <a:ext cx="857" cy="250"/>
              </a:xfrm>
              <a:prstGeom prst="rect">
                <a:avLst/>
              </a:prstGeom>
              <a:noFill/>
              <a:ln>
                <a:noFill/>
              </a:ln>
              <a:effectLst>
                <a:outerShdw blurRad="63500" dist="25399" dir="2700000" algn="ctr" rotWithShape="0">
                  <a:srgbClr val="000000">
                    <a:alpha val="75000"/>
                  </a:srgbClr>
                </a:outerShdw>
              </a:effectLst>
              <a:extLst>
                <a:ext uri="{909E8E84-426E-40dd-AFC4-6F175D3DCCD1}"/>
                <a:ext uri="{91240B29-F687-4f45-9708-019B960494DF}"/>
              </a:extLst>
            </p:spPr>
            <p:txBody>
              <a:bodyPr wrap="none">
                <a:spAutoFit/>
              </a:bodyPr>
              <a:lstStyle/>
              <a:p>
                <a:pPr>
                  <a:defRPr/>
                </a:pPr>
                <a:r>
                  <a:rPr lang="en-US" sz="2000">
                    <a:latin typeface="Arial" charset="0"/>
                    <a:ea typeface="ＭＳ Ｐゴシック" charset="0"/>
                    <a:cs typeface="ＭＳ Ｐゴシック" charset="0"/>
                  </a:rPr>
                  <a:t>J</a:t>
                </a:r>
                <a:r>
                  <a:rPr lang="en-US" sz="2000" baseline="-25000">
                    <a:latin typeface="Arial" charset="0"/>
                    <a:ea typeface="ＭＳ Ｐゴシック" charset="0"/>
                    <a:cs typeface="ＭＳ Ｐゴシック" charset="0"/>
                  </a:rPr>
                  <a:t>c</a:t>
                </a:r>
                <a:r>
                  <a:rPr lang="en-US" sz="2000">
                    <a:latin typeface="Arial" charset="0"/>
                    <a:ea typeface="ＭＳ Ｐゴシック" charset="0"/>
                    <a:cs typeface="ＭＳ Ｐゴシック" charset="0"/>
                  </a:rPr>
                  <a:t> [A/mm</a:t>
                </a:r>
                <a:r>
                  <a:rPr lang="en-US" sz="2000" baseline="30000">
                    <a:latin typeface="Arial" charset="0"/>
                    <a:ea typeface="ＭＳ Ｐゴシック" charset="0"/>
                    <a:cs typeface="ＭＳ Ｐゴシック" charset="0"/>
                  </a:rPr>
                  <a:t>2</a:t>
                </a:r>
                <a:r>
                  <a:rPr lang="en-US" sz="2000">
                    <a:latin typeface="Arial" charset="0"/>
                    <a:ea typeface="ＭＳ Ｐゴシック" charset="0"/>
                    <a:cs typeface="ＭＳ Ｐゴシック" charset="0"/>
                  </a:rPr>
                  <a:t>]</a:t>
                </a:r>
              </a:p>
            </p:txBody>
          </p:sp>
          <p:sp>
            <p:nvSpPr>
              <p:cNvPr id="115735" name="Rectangle 17">
                <a:extLst>
                  <a:ext uri="{FF2B5EF4-FFF2-40B4-BE49-F238E27FC236}">
                    <a16:creationId xmlns:a16="http://schemas.microsoft.com/office/drawing/2014/main" id="{D5021F4F-BD14-390F-6057-11365E860341}"/>
                  </a:ext>
                </a:extLst>
              </p:cNvPr>
              <p:cNvSpPr>
                <a:spLocks noChangeArrowheads="1"/>
              </p:cNvSpPr>
              <p:nvPr/>
            </p:nvSpPr>
            <p:spPr bwMode="auto">
              <a:xfrm>
                <a:off x="3130" y="341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5</a:t>
                </a:r>
              </a:p>
            </p:txBody>
          </p:sp>
          <p:sp>
            <p:nvSpPr>
              <p:cNvPr id="115736" name="Rectangle 18">
                <a:extLst>
                  <a:ext uri="{FF2B5EF4-FFF2-40B4-BE49-F238E27FC236}">
                    <a16:creationId xmlns:a16="http://schemas.microsoft.com/office/drawing/2014/main" id="{1A99D896-093D-2BAB-6EC5-CBFEB4F2F274}"/>
                  </a:ext>
                </a:extLst>
              </p:cNvPr>
              <p:cNvSpPr>
                <a:spLocks noChangeArrowheads="1"/>
              </p:cNvSpPr>
              <p:nvPr/>
            </p:nvSpPr>
            <p:spPr bwMode="auto">
              <a:xfrm>
                <a:off x="4714" y="325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5</a:t>
                </a:r>
              </a:p>
            </p:txBody>
          </p:sp>
          <p:sp>
            <p:nvSpPr>
              <p:cNvPr id="115737" name="Rectangle 19">
                <a:extLst>
                  <a:ext uri="{FF2B5EF4-FFF2-40B4-BE49-F238E27FC236}">
                    <a16:creationId xmlns:a16="http://schemas.microsoft.com/office/drawing/2014/main" id="{9E075910-C95F-4AE3-E594-B282D06E7BF1}"/>
                  </a:ext>
                </a:extLst>
              </p:cNvPr>
              <p:cNvSpPr>
                <a:spLocks noChangeArrowheads="1"/>
              </p:cNvSpPr>
              <p:nvPr/>
            </p:nvSpPr>
            <p:spPr bwMode="auto">
              <a:xfrm>
                <a:off x="2457" y="2757"/>
                <a:ext cx="3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100</a:t>
                </a:r>
              </a:p>
            </p:txBody>
          </p:sp>
          <p:sp>
            <p:nvSpPr>
              <p:cNvPr id="115738" name="Rectangle 20">
                <a:extLst>
                  <a:ext uri="{FF2B5EF4-FFF2-40B4-BE49-F238E27FC236}">
                    <a16:creationId xmlns:a16="http://schemas.microsoft.com/office/drawing/2014/main" id="{5B9D6881-E990-CE1F-1C14-2BF956769BC7}"/>
                  </a:ext>
                </a:extLst>
              </p:cNvPr>
              <p:cNvSpPr>
                <a:spLocks noChangeArrowheads="1"/>
              </p:cNvSpPr>
              <p:nvPr/>
            </p:nvSpPr>
            <p:spPr bwMode="auto">
              <a:xfrm>
                <a:off x="2351" y="2317"/>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1,000</a:t>
                </a:r>
              </a:p>
            </p:txBody>
          </p:sp>
          <p:sp>
            <p:nvSpPr>
              <p:cNvPr id="115739" name="Rectangle 21">
                <a:extLst>
                  <a:ext uri="{FF2B5EF4-FFF2-40B4-BE49-F238E27FC236}">
                    <a16:creationId xmlns:a16="http://schemas.microsoft.com/office/drawing/2014/main" id="{EA9CA982-3A25-C5D3-7C33-38C8005F07A5}"/>
                  </a:ext>
                </a:extLst>
              </p:cNvPr>
              <p:cNvSpPr>
                <a:spLocks noChangeArrowheads="1"/>
              </p:cNvSpPr>
              <p:nvPr/>
            </p:nvSpPr>
            <p:spPr bwMode="auto">
              <a:xfrm>
                <a:off x="2279" y="1872"/>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10,000</a:t>
                </a:r>
              </a:p>
            </p:txBody>
          </p:sp>
          <p:sp>
            <p:nvSpPr>
              <p:cNvPr id="115740" name="Rectangle 22">
                <a:extLst>
                  <a:ext uri="{FF2B5EF4-FFF2-40B4-BE49-F238E27FC236}">
                    <a16:creationId xmlns:a16="http://schemas.microsoft.com/office/drawing/2014/main" id="{7EDEABBD-36DB-77ED-D77E-C04A6FB18CBC}"/>
                  </a:ext>
                </a:extLst>
              </p:cNvPr>
              <p:cNvSpPr>
                <a:spLocks noChangeArrowheads="1"/>
              </p:cNvSpPr>
              <p:nvPr/>
            </p:nvSpPr>
            <p:spPr bwMode="auto">
              <a:xfrm>
                <a:off x="2208" y="1426"/>
                <a:ext cx="5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100,000</a:t>
                </a:r>
              </a:p>
            </p:txBody>
          </p:sp>
          <p:sp>
            <p:nvSpPr>
              <p:cNvPr id="115741" name="Oval 23">
                <a:extLst>
                  <a:ext uri="{FF2B5EF4-FFF2-40B4-BE49-F238E27FC236}">
                    <a16:creationId xmlns:a16="http://schemas.microsoft.com/office/drawing/2014/main" id="{32BAE1FB-0737-D346-7F48-C9EF0DA18216}"/>
                  </a:ext>
                </a:extLst>
              </p:cNvPr>
              <p:cNvSpPr>
                <a:spLocks noChangeArrowheads="1"/>
              </p:cNvSpPr>
              <p:nvPr/>
            </p:nvSpPr>
            <p:spPr bwMode="auto">
              <a:xfrm>
                <a:off x="3691" y="1862"/>
                <a:ext cx="58" cy="5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42" name="Rectangle 24">
                <a:extLst>
                  <a:ext uri="{FF2B5EF4-FFF2-40B4-BE49-F238E27FC236}">
                    <a16:creationId xmlns:a16="http://schemas.microsoft.com/office/drawing/2014/main" id="{98AC515F-8CA3-268B-772F-EBD6D1FDC3C4}"/>
                  </a:ext>
                </a:extLst>
              </p:cNvPr>
              <p:cNvSpPr>
                <a:spLocks noChangeArrowheads="1"/>
              </p:cNvSpPr>
              <p:nvPr/>
            </p:nvSpPr>
            <p:spPr bwMode="auto">
              <a:xfrm rot="-2736755">
                <a:off x="4298" y="3688"/>
                <a:ext cx="191"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43" name="Rectangle 25">
                <a:extLst>
                  <a:ext uri="{FF2B5EF4-FFF2-40B4-BE49-F238E27FC236}">
                    <a16:creationId xmlns:a16="http://schemas.microsoft.com/office/drawing/2014/main" id="{EA7CB958-6A2E-E84F-AEF9-D4A6BDE0F8C8}"/>
                  </a:ext>
                </a:extLst>
              </p:cNvPr>
              <p:cNvSpPr>
                <a:spLocks noChangeArrowheads="1"/>
              </p:cNvSpPr>
              <p:nvPr/>
            </p:nvSpPr>
            <p:spPr bwMode="auto">
              <a:xfrm rot="1116376">
                <a:off x="3644" y="3578"/>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44" name="Rectangle 26">
                <a:extLst>
                  <a:ext uri="{FF2B5EF4-FFF2-40B4-BE49-F238E27FC236}">
                    <a16:creationId xmlns:a16="http://schemas.microsoft.com/office/drawing/2014/main" id="{1610893F-B631-75B9-1622-A95F7165EAAC}"/>
                  </a:ext>
                </a:extLst>
              </p:cNvPr>
              <p:cNvSpPr>
                <a:spLocks noChangeArrowheads="1"/>
              </p:cNvSpPr>
              <p:nvPr/>
            </p:nvSpPr>
            <p:spPr bwMode="auto">
              <a:xfrm rot="1116376">
                <a:off x="4143" y="3709"/>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45" name="Rectangle 27">
                <a:extLst>
                  <a:ext uri="{FF2B5EF4-FFF2-40B4-BE49-F238E27FC236}">
                    <a16:creationId xmlns:a16="http://schemas.microsoft.com/office/drawing/2014/main" id="{A8BF9CE2-EA87-F48F-1098-BEA9497B3AAC}"/>
                  </a:ext>
                </a:extLst>
              </p:cNvPr>
              <p:cNvSpPr>
                <a:spLocks noChangeArrowheads="1"/>
              </p:cNvSpPr>
              <p:nvPr/>
            </p:nvSpPr>
            <p:spPr bwMode="auto">
              <a:xfrm>
                <a:off x="4336" y="363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10</a:t>
                </a:r>
              </a:p>
            </p:txBody>
          </p:sp>
          <p:sp>
            <p:nvSpPr>
              <p:cNvPr id="115746" name="Rectangle 28">
                <a:extLst>
                  <a:ext uri="{FF2B5EF4-FFF2-40B4-BE49-F238E27FC236}">
                    <a16:creationId xmlns:a16="http://schemas.microsoft.com/office/drawing/2014/main" id="{6CB5E2FD-35D4-6B21-5132-177AA2ED15D2}"/>
                  </a:ext>
                </a:extLst>
              </p:cNvPr>
              <p:cNvSpPr>
                <a:spLocks noChangeArrowheads="1"/>
              </p:cNvSpPr>
              <p:nvPr/>
            </p:nvSpPr>
            <p:spPr bwMode="auto">
              <a:xfrm>
                <a:off x="3583" y="355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10</a:t>
                </a:r>
              </a:p>
            </p:txBody>
          </p:sp>
          <p:sp>
            <p:nvSpPr>
              <p:cNvPr id="115747" name="Rectangle 29">
                <a:extLst>
                  <a:ext uri="{FF2B5EF4-FFF2-40B4-BE49-F238E27FC236}">
                    <a16:creationId xmlns:a16="http://schemas.microsoft.com/office/drawing/2014/main" id="{096C4953-D018-C8FC-C2EE-31D0F2217B1D}"/>
                  </a:ext>
                </a:extLst>
              </p:cNvPr>
              <p:cNvSpPr>
                <a:spLocks noChangeArrowheads="1"/>
              </p:cNvSpPr>
              <p:nvPr/>
            </p:nvSpPr>
            <p:spPr bwMode="auto">
              <a:xfrm>
                <a:off x="4107" y="368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chemeClr val="tx1"/>
                    </a:solidFill>
                    <a:latin typeface="Arial" panose="020B0604020202020204" pitchFamily="34" charset="0"/>
                  </a:rPr>
                  <a:t>15</a:t>
                </a:r>
              </a:p>
            </p:txBody>
          </p:sp>
          <p:grpSp>
            <p:nvGrpSpPr>
              <p:cNvPr id="115748" name="Group 35">
                <a:extLst>
                  <a:ext uri="{FF2B5EF4-FFF2-40B4-BE49-F238E27FC236}">
                    <a16:creationId xmlns:a16="http://schemas.microsoft.com/office/drawing/2014/main" id="{494143C6-C69D-2EC6-E1E3-53DDBCB74F01}"/>
                  </a:ext>
                </a:extLst>
              </p:cNvPr>
              <p:cNvGrpSpPr>
                <a:grpSpLocks/>
              </p:cNvGrpSpPr>
              <p:nvPr/>
            </p:nvGrpSpPr>
            <p:grpSpPr bwMode="auto">
              <a:xfrm>
                <a:off x="3945" y="1227"/>
                <a:ext cx="603" cy="212"/>
                <a:chOff x="4301" y="1342"/>
                <a:chExt cx="603" cy="212"/>
              </a:xfrm>
            </p:grpSpPr>
            <p:sp>
              <p:nvSpPr>
                <p:cNvPr id="115755" name="Rectangle 31">
                  <a:extLst>
                    <a:ext uri="{FF2B5EF4-FFF2-40B4-BE49-F238E27FC236}">
                      <a16:creationId xmlns:a16="http://schemas.microsoft.com/office/drawing/2014/main" id="{359B1A47-63EF-B7B6-52ED-B4523402FC93}"/>
                    </a:ext>
                  </a:extLst>
                </p:cNvPr>
                <p:cNvSpPr>
                  <a:spLocks noChangeArrowheads="1"/>
                </p:cNvSpPr>
                <p:nvPr/>
              </p:nvSpPr>
              <p:spPr bwMode="auto">
                <a:xfrm>
                  <a:off x="4348" y="1373"/>
                  <a:ext cx="508"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56" name="Rectangle 32">
                  <a:extLst>
                    <a:ext uri="{FF2B5EF4-FFF2-40B4-BE49-F238E27FC236}">
                      <a16:creationId xmlns:a16="http://schemas.microsoft.com/office/drawing/2014/main" id="{58D3DB61-F186-274F-4CF1-83EBCE5636F7}"/>
                    </a:ext>
                  </a:extLst>
                </p:cNvPr>
                <p:cNvSpPr>
                  <a:spLocks noChangeArrowheads="1"/>
                </p:cNvSpPr>
                <p:nvPr/>
              </p:nvSpPr>
              <p:spPr bwMode="auto">
                <a:xfrm rot="-17214">
                  <a:off x="4301" y="1342"/>
                  <a:ext cx="6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rgbClr val="FF0000"/>
                      </a:solidFill>
                      <a:latin typeface="Arial" panose="020B0604020202020204" pitchFamily="34" charset="0"/>
                    </a:rPr>
                    <a:t>B = 5 [T]</a:t>
                  </a:r>
                </a:p>
              </p:txBody>
            </p:sp>
          </p:grpSp>
          <p:grpSp>
            <p:nvGrpSpPr>
              <p:cNvPr id="115749" name="Group 33">
                <a:extLst>
                  <a:ext uri="{FF2B5EF4-FFF2-40B4-BE49-F238E27FC236}">
                    <a16:creationId xmlns:a16="http://schemas.microsoft.com/office/drawing/2014/main" id="{A0EB6DB5-E5E0-6D4E-8B66-B6B205E717F1}"/>
                  </a:ext>
                </a:extLst>
              </p:cNvPr>
              <p:cNvGrpSpPr>
                <a:grpSpLocks/>
              </p:cNvGrpSpPr>
              <p:nvPr/>
            </p:nvGrpSpPr>
            <p:grpSpPr bwMode="auto">
              <a:xfrm>
                <a:off x="2841" y="570"/>
                <a:ext cx="568" cy="212"/>
                <a:chOff x="1001" y="401"/>
                <a:chExt cx="568" cy="212"/>
              </a:xfrm>
            </p:grpSpPr>
            <p:sp>
              <p:nvSpPr>
                <p:cNvPr id="115753" name="Rectangle 34">
                  <a:extLst>
                    <a:ext uri="{FF2B5EF4-FFF2-40B4-BE49-F238E27FC236}">
                      <a16:creationId xmlns:a16="http://schemas.microsoft.com/office/drawing/2014/main" id="{CDC566E7-874A-1F74-A01A-70E4C2E1512B}"/>
                    </a:ext>
                  </a:extLst>
                </p:cNvPr>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54" name="Rectangle 35">
                  <a:extLst>
                    <a:ext uri="{FF2B5EF4-FFF2-40B4-BE49-F238E27FC236}">
                      <a16:creationId xmlns:a16="http://schemas.microsoft.com/office/drawing/2014/main" id="{2B6A77E2-30E3-CD06-34FC-4336043F9B18}"/>
                    </a:ext>
                  </a:extLst>
                </p:cNvPr>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rgbClr val="0000FF"/>
                      </a:solidFill>
                      <a:latin typeface="Arial" panose="020B0604020202020204" pitchFamily="34" charset="0"/>
                    </a:rPr>
                    <a:t>T=1.9 K</a:t>
                  </a:r>
                </a:p>
              </p:txBody>
            </p:sp>
          </p:grpSp>
          <p:grpSp>
            <p:nvGrpSpPr>
              <p:cNvPr id="115750" name="Group 36">
                <a:extLst>
                  <a:ext uri="{FF2B5EF4-FFF2-40B4-BE49-F238E27FC236}">
                    <a16:creationId xmlns:a16="http://schemas.microsoft.com/office/drawing/2014/main" id="{D6B7CD47-01E8-46F3-EAB1-DDD217A82088}"/>
                  </a:ext>
                </a:extLst>
              </p:cNvPr>
              <p:cNvGrpSpPr>
                <a:grpSpLocks/>
              </p:cNvGrpSpPr>
              <p:nvPr/>
            </p:nvGrpSpPr>
            <p:grpSpPr bwMode="auto">
              <a:xfrm>
                <a:off x="2663" y="805"/>
                <a:ext cx="568" cy="212"/>
                <a:chOff x="1001" y="401"/>
                <a:chExt cx="568" cy="212"/>
              </a:xfrm>
            </p:grpSpPr>
            <p:sp>
              <p:nvSpPr>
                <p:cNvPr id="115751" name="Rectangle 37">
                  <a:extLst>
                    <a:ext uri="{FF2B5EF4-FFF2-40B4-BE49-F238E27FC236}">
                      <a16:creationId xmlns:a16="http://schemas.microsoft.com/office/drawing/2014/main" id="{AA459DDF-1210-CF8A-57F5-DA08AFCCA03D}"/>
                    </a:ext>
                  </a:extLst>
                </p:cNvPr>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
              <p:nvSpPr>
                <p:cNvPr id="115752" name="Rectangle 38">
                  <a:extLst>
                    <a:ext uri="{FF2B5EF4-FFF2-40B4-BE49-F238E27FC236}">
                      <a16:creationId xmlns:a16="http://schemas.microsoft.com/office/drawing/2014/main" id="{B43D452D-ACC1-B47F-564A-8D051353874C}"/>
                    </a:ext>
                  </a:extLst>
                </p:cNvPr>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600">
                      <a:solidFill>
                        <a:srgbClr val="0000FF"/>
                      </a:solidFill>
                      <a:latin typeface="Arial" panose="020B0604020202020204" pitchFamily="34" charset="0"/>
                    </a:rPr>
                    <a:t>T=4.2 K</a:t>
                  </a:r>
                </a:p>
              </p:txBody>
            </p:sp>
          </p:grpSp>
        </p:grpSp>
        <p:sp>
          <p:nvSpPr>
            <p:cNvPr id="115721" name="AutoShape 42">
              <a:extLst>
                <a:ext uri="{FF2B5EF4-FFF2-40B4-BE49-F238E27FC236}">
                  <a16:creationId xmlns:a16="http://schemas.microsoft.com/office/drawing/2014/main" id="{D64873E4-CF3F-E363-7A07-C9251F88069B}"/>
                </a:ext>
              </a:extLst>
            </p:cNvPr>
            <p:cNvSpPr>
              <a:spLocks/>
            </p:cNvSpPr>
            <p:nvPr/>
          </p:nvSpPr>
          <p:spPr bwMode="auto">
            <a:xfrm>
              <a:off x="2018154" y="6202586"/>
              <a:ext cx="3063321" cy="467894"/>
            </a:xfrm>
            <a:prstGeom prst="accentCallout2">
              <a:avLst>
                <a:gd name="adj1" fmla="val 24491"/>
                <a:gd name="adj2" fmla="val 101810"/>
                <a:gd name="adj3" fmla="val 24491"/>
                <a:gd name="adj4" fmla="val 127931"/>
                <a:gd name="adj5" fmla="val -554083"/>
                <a:gd name="adj6" fmla="val 135468"/>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sz="1800">
                  <a:solidFill>
                    <a:schemeClr val="hlink"/>
                  </a:solidFill>
                  <a:latin typeface="Arial" panose="020B0604020202020204" pitchFamily="34" charset="0"/>
                </a:rPr>
                <a:t>Jc (5 T, 4.2 K) ≈ 3000 A/mm</a:t>
              </a:r>
              <a:r>
                <a:rPr lang="en-US" altLang="sv-SE" sz="1800" baseline="30000">
                  <a:solidFill>
                    <a:schemeClr val="hlink"/>
                  </a:solidFill>
                  <a:latin typeface="Arial" panose="020B0604020202020204" pitchFamily="34" charset="0"/>
                </a:rPr>
                <a:t>2</a:t>
              </a:r>
              <a:endParaRPr lang="en-US" altLang="sv-SE" sz="1800">
                <a:solidFill>
                  <a:schemeClr val="hlink"/>
                </a:solidFill>
                <a:latin typeface="Arial" panose="020B0604020202020204" pitchFamily="34" charset="0"/>
              </a:endParaRPr>
            </a:p>
          </p:txBody>
        </p:sp>
      </p:grpSp>
      <p:sp>
        <p:nvSpPr>
          <p:cNvPr id="115718" name="TextBox 44">
            <a:extLst>
              <a:ext uri="{FF2B5EF4-FFF2-40B4-BE49-F238E27FC236}">
                <a16:creationId xmlns:a16="http://schemas.microsoft.com/office/drawing/2014/main" id="{FDB34B8B-C372-F6EB-19C6-C9AA74D7B00A}"/>
              </a:ext>
            </a:extLst>
          </p:cNvPr>
          <p:cNvSpPr txBox="1">
            <a:spLocks noChangeArrowheads="1"/>
          </p:cNvSpPr>
          <p:nvPr/>
        </p:nvSpPr>
        <p:spPr bwMode="auto">
          <a:xfrm>
            <a:off x="228600" y="32004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2400">
                <a:solidFill>
                  <a:schemeClr val="tx1"/>
                </a:solidFill>
                <a:latin typeface="Arial" panose="020B0604020202020204" pitchFamily="34" charset="0"/>
              </a:rPr>
              <a:t>Note Improvement in B and Jc</a:t>
            </a:r>
          </a:p>
          <a:p>
            <a:pPr eaLnBrk="1" hangingPunct="1">
              <a:spcBef>
                <a:spcPct val="0"/>
              </a:spcBef>
              <a:buFontTx/>
              <a:buNone/>
            </a:pPr>
            <a:r>
              <a:rPr lang="en-US" altLang="sv-SE" sz="2400">
                <a:solidFill>
                  <a:schemeClr val="tx1"/>
                </a:solidFill>
                <a:latin typeface="Arial" panose="020B0604020202020204" pitchFamily="34" charset="0"/>
              </a:rPr>
              <a:t>@ T = 1.9 K</a:t>
            </a:r>
          </a:p>
        </p:txBody>
      </p:sp>
      <p:sp>
        <p:nvSpPr>
          <p:cNvPr id="115719" name="TextBox 46">
            <a:extLst>
              <a:ext uri="{FF2B5EF4-FFF2-40B4-BE49-F238E27FC236}">
                <a16:creationId xmlns:a16="http://schemas.microsoft.com/office/drawing/2014/main" id="{08CF3C00-161B-248D-5EF2-D9FDD8A4A3F3}"/>
              </a:ext>
            </a:extLst>
          </p:cNvPr>
          <p:cNvSpPr txBox="1">
            <a:spLocks noChangeArrowheads="1"/>
          </p:cNvSpPr>
          <p:nvPr/>
        </p:nvSpPr>
        <p:spPr bwMode="auto">
          <a:xfrm>
            <a:off x="1676400" y="1600200"/>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Courtesy L. Boturra of CERN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2">
            <a:extLst>
              <a:ext uri="{FF2B5EF4-FFF2-40B4-BE49-F238E27FC236}">
                <a16:creationId xmlns:a16="http://schemas.microsoft.com/office/drawing/2014/main" id="{9F4ED81D-5CC6-743A-E466-C99B5B6E4EFA}"/>
              </a:ext>
            </a:extLst>
          </p:cNvPr>
          <p:cNvSpPr>
            <a:spLocks noGrp="1"/>
          </p:cNvSpPr>
          <p:nvPr>
            <p:ph type="title"/>
          </p:nvPr>
        </p:nvSpPr>
        <p:spPr>
          <a:xfrm>
            <a:off x="1143000" y="228600"/>
            <a:ext cx="7138988" cy="1143000"/>
          </a:xfrm>
        </p:spPr>
        <p:txBody>
          <a:bodyPr/>
          <a:lstStyle/>
          <a:p>
            <a:r>
              <a:rPr lang="en-US" altLang="sv-SE">
                <a:ea typeface="ＭＳ Ｐゴシック" panose="020B0600070205080204" pitchFamily="34" charset="-128"/>
              </a:rPr>
              <a:t>Flux Pining</a:t>
            </a:r>
          </a:p>
        </p:txBody>
      </p:sp>
      <p:sp>
        <p:nvSpPr>
          <p:cNvPr id="116738" name="Content Placeholder 1">
            <a:extLst>
              <a:ext uri="{FF2B5EF4-FFF2-40B4-BE49-F238E27FC236}">
                <a16:creationId xmlns:a16="http://schemas.microsoft.com/office/drawing/2014/main" id="{8ACEE70A-5086-13CE-DBBC-35AC4EA099C2}"/>
              </a:ext>
            </a:extLst>
          </p:cNvPr>
          <p:cNvSpPr>
            <a:spLocks noGrp="1"/>
          </p:cNvSpPr>
          <p:nvPr>
            <p:ph idx="1"/>
          </p:nvPr>
        </p:nvSpPr>
        <p:spPr/>
        <p:txBody>
          <a:bodyPr/>
          <a:lstStyle/>
          <a:p>
            <a:r>
              <a:rPr lang="en-US" altLang="sv-SE" sz="2400">
                <a:ea typeface="ＭＳ Ｐゴシック" panose="020B0600070205080204" pitchFamily="34" charset="-128"/>
              </a:rPr>
              <a:t>In Type II superconductors the Lorentz force caused by the interaction between the current and the magnetic field will cause the fluxons to move.</a:t>
            </a:r>
          </a:p>
          <a:p>
            <a:r>
              <a:rPr lang="en-US" altLang="sv-SE" sz="2400">
                <a:ea typeface="ＭＳ Ｐゴシック" panose="020B0600070205080204" pitchFamily="34" charset="-128"/>
              </a:rPr>
              <a:t>Movement of the fluxons will cause heating and thus quenching of the superconductor</a:t>
            </a:r>
          </a:p>
          <a:p>
            <a:endParaRPr lang="en-US" altLang="sv-SE">
              <a:ea typeface="ＭＳ Ｐゴシック" panose="020B0600070205080204" pitchFamily="34" charset="-128"/>
            </a:endParaRPr>
          </a:p>
        </p:txBody>
      </p:sp>
      <p:sp>
        <p:nvSpPr>
          <p:cNvPr id="116739" name="Date Placeholder 5">
            <a:extLst>
              <a:ext uri="{FF2B5EF4-FFF2-40B4-BE49-F238E27FC236}">
                <a16:creationId xmlns:a16="http://schemas.microsoft.com/office/drawing/2014/main" id="{63EAB487-74F9-DAF6-E3E5-4780ACAC399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6740" name="Footer Placeholder 3">
            <a:extLst>
              <a:ext uri="{FF2B5EF4-FFF2-40B4-BE49-F238E27FC236}">
                <a16:creationId xmlns:a16="http://schemas.microsoft.com/office/drawing/2014/main" id="{86439BBB-6DC9-0893-228E-1DC8AF3E914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6741" name="Slide Number Placeholder 4">
            <a:extLst>
              <a:ext uri="{FF2B5EF4-FFF2-40B4-BE49-F238E27FC236}">
                <a16:creationId xmlns:a16="http://schemas.microsoft.com/office/drawing/2014/main" id="{DC6593AF-E709-A429-B80D-C7244D6C12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F7549396-B639-DF45-8BEC-ADA8D6F266BB}" type="slidenum">
              <a:rPr lang="en-US" altLang="sv-SE" sz="1000">
                <a:solidFill>
                  <a:srgbClr val="064308"/>
                </a:solidFill>
                <a:latin typeface="Arial" panose="020B0604020202020204" pitchFamily="34" charset="0"/>
              </a:rPr>
              <a:pPr eaLnBrk="0" hangingPunct="0">
                <a:spcBef>
                  <a:spcPct val="0"/>
                </a:spcBef>
                <a:buFontTx/>
                <a:buNone/>
              </a:pPr>
              <a:t>13</a:t>
            </a:fld>
            <a:endParaRPr lang="en-US" altLang="sv-SE" sz="1000">
              <a:solidFill>
                <a:srgbClr val="064308"/>
              </a:solidFill>
              <a:latin typeface="Arial" panose="020B0604020202020204" pitchFamily="34" charset="0"/>
            </a:endParaRPr>
          </a:p>
        </p:txBody>
      </p:sp>
      <p:pic>
        <p:nvPicPr>
          <p:cNvPr id="116742" name="Picture 2">
            <a:extLst>
              <a:ext uri="{FF2B5EF4-FFF2-40B4-BE49-F238E27FC236}">
                <a16:creationId xmlns:a16="http://schemas.microsoft.com/office/drawing/2014/main" id="{7A65CF7E-0866-7710-98A3-63924EBBED8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3733800"/>
            <a:ext cx="4191000" cy="2579688"/>
          </a:xfrm>
        </p:spPr>
      </p:pic>
      <p:sp>
        <p:nvSpPr>
          <p:cNvPr id="116743" name="TextBox 9">
            <a:extLst>
              <a:ext uri="{FF2B5EF4-FFF2-40B4-BE49-F238E27FC236}">
                <a16:creationId xmlns:a16="http://schemas.microsoft.com/office/drawing/2014/main" id="{7CC1E072-EC0F-A011-31DC-F51BFA22847A}"/>
              </a:ext>
            </a:extLst>
          </p:cNvPr>
          <p:cNvSpPr txBox="1">
            <a:spLocks noChangeArrowheads="1"/>
          </p:cNvSpPr>
          <p:nvPr/>
        </p:nvSpPr>
        <p:spPr bwMode="auto">
          <a:xfrm>
            <a:off x="4648200" y="5334000"/>
            <a:ext cx="396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From </a:t>
            </a:r>
            <a:r>
              <a:rPr lang="en-US" altLang="sv-SE" sz="1800" u="sng">
                <a:solidFill>
                  <a:schemeClr val="tx1"/>
                </a:solidFill>
                <a:latin typeface="Arial" panose="020B0604020202020204" pitchFamily="34" charset="0"/>
              </a:rPr>
              <a:t>Engineering Superconductivity </a:t>
            </a:r>
          </a:p>
          <a:p>
            <a:pPr eaLnBrk="1" hangingPunct="1">
              <a:spcBef>
                <a:spcPct val="0"/>
              </a:spcBef>
              <a:buFontTx/>
              <a:buNone/>
            </a:pPr>
            <a:r>
              <a:rPr lang="en-US" altLang="sv-SE" sz="1400">
                <a:solidFill>
                  <a:schemeClr val="tx1"/>
                </a:solidFill>
                <a:latin typeface="Arial" panose="020B0604020202020204" pitchFamily="34" charset="0"/>
              </a:rPr>
              <a:t>P. Lee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2">
            <a:extLst>
              <a:ext uri="{FF2B5EF4-FFF2-40B4-BE49-F238E27FC236}">
                <a16:creationId xmlns:a16="http://schemas.microsoft.com/office/drawing/2014/main" id="{E0EF5298-B4E9-0921-B752-035712E956D5}"/>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Flux Pining</a:t>
            </a:r>
          </a:p>
        </p:txBody>
      </p:sp>
      <p:sp>
        <p:nvSpPr>
          <p:cNvPr id="117762" name="Content Placeholder 1">
            <a:extLst>
              <a:ext uri="{FF2B5EF4-FFF2-40B4-BE49-F238E27FC236}">
                <a16:creationId xmlns:a16="http://schemas.microsoft.com/office/drawing/2014/main" id="{07FFB0E8-1E5F-2BF7-C08A-E268AAEB4AC9}"/>
              </a:ext>
            </a:extLst>
          </p:cNvPr>
          <p:cNvSpPr>
            <a:spLocks noGrp="1"/>
          </p:cNvSpPr>
          <p:nvPr>
            <p:ph idx="1"/>
          </p:nvPr>
        </p:nvSpPr>
        <p:spPr/>
        <p:txBody>
          <a:bodyPr/>
          <a:lstStyle/>
          <a:p>
            <a:r>
              <a:rPr lang="en-US" altLang="sv-SE">
                <a:ea typeface="ＭＳ Ｐゴシック" panose="020B0600070205080204" pitchFamily="34" charset="-128"/>
              </a:rPr>
              <a:t>In practical superconductors the fluxons are pined to prevent movement – this allows higher current densities.</a:t>
            </a:r>
          </a:p>
          <a:p>
            <a:r>
              <a:rPr lang="en-US" altLang="sv-SE">
                <a:ea typeface="ＭＳ Ｐゴシック" panose="020B0600070205080204" pitchFamily="34" charset="-128"/>
              </a:rPr>
              <a:t>Pinning sites are created by complicated metallurgical processes (heat treatments, cold work and alloying)</a:t>
            </a:r>
          </a:p>
          <a:p>
            <a:r>
              <a:rPr lang="en-US" altLang="sv-SE">
                <a:ea typeface="ＭＳ Ｐゴシック" panose="020B0600070205080204" pitchFamily="34" charset="-128"/>
              </a:rPr>
              <a:t>This development over the last 30 years has been a major victory in developing practical superconductors for applications</a:t>
            </a:r>
          </a:p>
          <a:p>
            <a:endParaRPr lang="en-US" altLang="sv-SE">
              <a:ea typeface="ＭＳ Ｐゴシック" panose="020B0600070205080204" pitchFamily="34" charset="-128"/>
            </a:endParaRPr>
          </a:p>
        </p:txBody>
      </p:sp>
      <p:sp>
        <p:nvSpPr>
          <p:cNvPr id="117763" name="Date Placeholder 5">
            <a:extLst>
              <a:ext uri="{FF2B5EF4-FFF2-40B4-BE49-F238E27FC236}">
                <a16:creationId xmlns:a16="http://schemas.microsoft.com/office/drawing/2014/main" id="{8BE26EA3-4A4B-5020-B571-7FD0EC61529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7764" name="Footer Placeholder 3">
            <a:extLst>
              <a:ext uri="{FF2B5EF4-FFF2-40B4-BE49-F238E27FC236}">
                <a16:creationId xmlns:a16="http://schemas.microsoft.com/office/drawing/2014/main" id="{3759F692-8F8E-998F-BBE5-71F66C046AA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7765" name="Slide Number Placeholder 4">
            <a:extLst>
              <a:ext uri="{FF2B5EF4-FFF2-40B4-BE49-F238E27FC236}">
                <a16:creationId xmlns:a16="http://schemas.microsoft.com/office/drawing/2014/main" id="{30DBA0A1-EF9A-6E18-F05F-6E71C12612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95AEC68C-D12F-9147-992C-062DCFB9AD00}" type="slidenum">
              <a:rPr lang="en-US" altLang="sv-SE" sz="1000">
                <a:solidFill>
                  <a:srgbClr val="064308"/>
                </a:solidFill>
                <a:latin typeface="Arial" panose="020B0604020202020204" pitchFamily="34" charset="0"/>
              </a:rPr>
              <a:pPr eaLnBrk="0" hangingPunct="0">
                <a:spcBef>
                  <a:spcPct val="0"/>
                </a:spcBef>
                <a:buFontTx/>
                <a:buNone/>
              </a:pPr>
              <a:t>14</a:t>
            </a:fld>
            <a:endParaRPr lang="en-US" altLang="sv-SE" sz="1000">
              <a:solidFill>
                <a:srgbClr val="064308"/>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2">
            <a:extLst>
              <a:ext uri="{FF2B5EF4-FFF2-40B4-BE49-F238E27FC236}">
                <a16:creationId xmlns:a16="http://schemas.microsoft.com/office/drawing/2014/main" id="{E654AF9B-DF3F-5045-5757-E6CA0C65457E}"/>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Flux Pining Sites</a:t>
            </a:r>
          </a:p>
        </p:txBody>
      </p:sp>
      <p:sp>
        <p:nvSpPr>
          <p:cNvPr id="118786" name="Date Placeholder 5">
            <a:extLst>
              <a:ext uri="{FF2B5EF4-FFF2-40B4-BE49-F238E27FC236}">
                <a16:creationId xmlns:a16="http://schemas.microsoft.com/office/drawing/2014/main" id="{87F72A83-9FF7-3D08-EF51-9D1C1212CE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8787" name="Footer Placeholder 3">
            <a:extLst>
              <a:ext uri="{FF2B5EF4-FFF2-40B4-BE49-F238E27FC236}">
                <a16:creationId xmlns:a16="http://schemas.microsoft.com/office/drawing/2014/main" id="{6FAA2C84-0FF5-4D9E-2DBB-D6E05B88256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8788" name="Slide Number Placeholder 4">
            <a:extLst>
              <a:ext uri="{FF2B5EF4-FFF2-40B4-BE49-F238E27FC236}">
                <a16:creationId xmlns:a16="http://schemas.microsoft.com/office/drawing/2014/main" id="{4CCA3833-0685-1309-007C-AFC3E42D8E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AA20D849-6807-A146-BC60-830D8AD793E8}" type="slidenum">
              <a:rPr lang="en-US" altLang="sv-SE" sz="1000">
                <a:solidFill>
                  <a:srgbClr val="064308"/>
                </a:solidFill>
                <a:latin typeface="Arial" panose="020B0604020202020204" pitchFamily="34" charset="0"/>
              </a:rPr>
              <a:pPr eaLnBrk="0" hangingPunct="0">
                <a:spcBef>
                  <a:spcPct val="0"/>
                </a:spcBef>
                <a:buFontTx/>
                <a:buNone/>
              </a:pPr>
              <a:t>15</a:t>
            </a:fld>
            <a:endParaRPr lang="en-US" altLang="sv-SE" sz="1000">
              <a:solidFill>
                <a:srgbClr val="064308"/>
              </a:solidFill>
              <a:latin typeface="Arial" panose="020B0604020202020204" pitchFamily="34" charset="0"/>
            </a:endParaRPr>
          </a:p>
        </p:txBody>
      </p:sp>
      <p:grpSp>
        <p:nvGrpSpPr>
          <p:cNvPr id="118789" name="Group 2">
            <a:extLst>
              <a:ext uri="{FF2B5EF4-FFF2-40B4-BE49-F238E27FC236}">
                <a16:creationId xmlns:a16="http://schemas.microsoft.com/office/drawing/2014/main" id="{42C21D8C-4BA6-BBC6-51FB-34EC5207353B}"/>
              </a:ext>
            </a:extLst>
          </p:cNvPr>
          <p:cNvGrpSpPr>
            <a:grpSpLocks/>
          </p:cNvGrpSpPr>
          <p:nvPr/>
        </p:nvGrpSpPr>
        <p:grpSpPr bwMode="auto">
          <a:xfrm>
            <a:off x="23813" y="1447800"/>
            <a:ext cx="8991600" cy="5027613"/>
            <a:chOff x="76200" y="1066800"/>
            <a:chExt cx="8991600" cy="5027613"/>
          </a:xfrm>
        </p:grpSpPr>
        <p:sp>
          <p:nvSpPr>
            <p:cNvPr id="118791" name="Rectangle 6">
              <a:extLst>
                <a:ext uri="{FF2B5EF4-FFF2-40B4-BE49-F238E27FC236}">
                  <a16:creationId xmlns:a16="http://schemas.microsoft.com/office/drawing/2014/main" id="{12CAEBD9-67CE-92A7-A946-FB24CBF7F3DB}"/>
                </a:ext>
              </a:extLst>
            </p:cNvPr>
            <p:cNvSpPr>
              <a:spLocks noChangeArrowheads="1"/>
            </p:cNvSpPr>
            <p:nvPr/>
          </p:nvSpPr>
          <p:spPr bwMode="auto">
            <a:xfrm>
              <a:off x="76200" y="5565191"/>
              <a:ext cx="3412822" cy="52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Microstructure of Nb-Ti</a:t>
              </a:r>
            </a:p>
          </p:txBody>
        </p:sp>
        <p:sp>
          <p:nvSpPr>
            <p:cNvPr id="118792" name="Rectangle 8">
              <a:extLst>
                <a:ext uri="{FF2B5EF4-FFF2-40B4-BE49-F238E27FC236}">
                  <a16:creationId xmlns:a16="http://schemas.microsoft.com/office/drawing/2014/main" id="{109EBEC5-468A-7BB3-4C13-42BE847DAAFE}"/>
                </a:ext>
              </a:extLst>
            </p:cNvPr>
            <p:cNvSpPr>
              <a:spLocks noChangeArrowheads="1"/>
            </p:cNvSpPr>
            <p:nvPr/>
          </p:nvSpPr>
          <p:spPr bwMode="auto">
            <a:xfrm>
              <a:off x="155262" y="1507819"/>
              <a:ext cx="3024103" cy="52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Precipitates in alloys</a:t>
              </a:r>
            </a:p>
          </p:txBody>
        </p:sp>
        <p:pic>
          <p:nvPicPr>
            <p:cNvPr id="118793" name="Picture 9" descr="TPE01-F2">
              <a:extLst>
                <a:ext uri="{FF2B5EF4-FFF2-40B4-BE49-F238E27FC236}">
                  <a16:creationId xmlns:a16="http://schemas.microsoft.com/office/drawing/2014/main" id="{F035D2DD-D5A6-1FEE-A578-FCB5972CB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62" y="2016828"/>
              <a:ext cx="4506506" cy="345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4" name="Picture 10" descr="igcasiternb3snfilament-fc-fesem">
              <a:extLst>
                <a:ext uri="{FF2B5EF4-FFF2-40B4-BE49-F238E27FC236}">
                  <a16:creationId xmlns:a16="http://schemas.microsoft.com/office/drawing/2014/main" id="{8434F16F-1036-740C-12A2-E2640944B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21" y="2016828"/>
              <a:ext cx="3979429" cy="346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5" name="Rectangle 11">
              <a:extLst>
                <a:ext uri="{FF2B5EF4-FFF2-40B4-BE49-F238E27FC236}">
                  <a16:creationId xmlns:a16="http://schemas.microsoft.com/office/drawing/2014/main" id="{1166375B-8999-E2A8-965A-3BE0F5E7240F}"/>
                </a:ext>
              </a:extLst>
            </p:cNvPr>
            <p:cNvSpPr>
              <a:spLocks noChangeArrowheads="1"/>
            </p:cNvSpPr>
            <p:nvPr/>
          </p:nvSpPr>
          <p:spPr bwMode="auto">
            <a:xfrm>
              <a:off x="5136137" y="1066800"/>
              <a:ext cx="3931663" cy="9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sz="1800">
                  <a:solidFill>
                    <a:schemeClr val="tx1"/>
                  </a:solidFill>
                  <a:latin typeface="Arial" panose="020B0604020202020204" pitchFamily="34" charset="0"/>
                </a:rPr>
                <a:t>Grain boundaries in </a:t>
              </a:r>
            </a:p>
            <a:p>
              <a:pPr algn="r" eaLnBrk="1" hangingPunct="1">
                <a:spcBef>
                  <a:spcPct val="0"/>
                </a:spcBef>
                <a:buFontTx/>
                <a:buNone/>
              </a:pPr>
              <a:r>
                <a:rPr lang="en-US" altLang="sv-SE" sz="1800">
                  <a:solidFill>
                    <a:schemeClr val="tx1"/>
                  </a:solidFill>
                  <a:latin typeface="Arial" panose="020B0604020202020204" pitchFamily="34" charset="0"/>
                </a:rPr>
                <a:t>inter-metallic compounds</a:t>
              </a:r>
            </a:p>
          </p:txBody>
        </p:sp>
        <p:sp>
          <p:nvSpPr>
            <p:cNvPr id="118796" name="Rectangle 12">
              <a:extLst>
                <a:ext uri="{FF2B5EF4-FFF2-40B4-BE49-F238E27FC236}">
                  <a16:creationId xmlns:a16="http://schemas.microsoft.com/office/drawing/2014/main" id="{4C97B167-B66C-442E-969D-DECE2C761EDB}"/>
                </a:ext>
              </a:extLst>
            </p:cNvPr>
            <p:cNvSpPr>
              <a:spLocks noChangeArrowheads="1"/>
            </p:cNvSpPr>
            <p:nvPr/>
          </p:nvSpPr>
          <p:spPr bwMode="auto">
            <a:xfrm>
              <a:off x="5452383" y="5565191"/>
              <a:ext cx="3508354" cy="52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Microstructure of Nb</a:t>
              </a:r>
              <a:r>
                <a:rPr lang="en-US" altLang="sv-SE" sz="1800" baseline="-25000">
                  <a:solidFill>
                    <a:schemeClr val="tx1"/>
                  </a:solidFill>
                  <a:latin typeface="Arial" panose="020B0604020202020204" pitchFamily="34" charset="0"/>
                </a:rPr>
                <a:t>3</a:t>
              </a:r>
              <a:r>
                <a:rPr lang="en-US" altLang="sv-SE" sz="1800">
                  <a:solidFill>
                    <a:schemeClr val="tx1"/>
                  </a:solidFill>
                  <a:latin typeface="Arial" panose="020B0604020202020204" pitchFamily="34" charset="0"/>
                </a:rPr>
                <a:t>Sn</a:t>
              </a:r>
            </a:p>
          </p:txBody>
        </p:sp>
      </p:grpSp>
      <p:sp>
        <p:nvSpPr>
          <p:cNvPr id="118790" name="TextBox 46">
            <a:extLst>
              <a:ext uri="{FF2B5EF4-FFF2-40B4-BE49-F238E27FC236}">
                <a16:creationId xmlns:a16="http://schemas.microsoft.com/office/drawing/2014/main" id="{20A78F0E-442D-3329-6415-1AD9BCE42413}"/>
              </a:ext>
            </a:extLst>
          </p:cNvPr>
          <p:cNvSpPr txBox="1">
            <a:spLocks noChangeArrowheads="1"/>
          </p:cNvSpPr>
          <p:nvPr/>
        </p:nvSpPr>
        <p:spPr bwMode="auto">
          <a:xfrm>
            <a:off x="1676400" y="1524000"/>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Courtesy L. Boturra of CERN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2">
            <a:extLst>
              <a:ext uri="{FF2B5EF4-FFF2-40B4-BE49-F238E27FC236}">
                <a16:creationId xmlns:a16="http://schemas.microsoft.com/office/drawing/2014/main" id="{F935A5FB-E326-D24C-EDF5-DE0F8F560236}"/>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But Wait!</a:t>
            </a:r>
            <a:br>
              <a:rPr lang="en-US" altLang="sv-SE">
                <a:ea typeface="ＭＳ Ｐゴシック" panose="020B0600070205080204" pitchFamily="34" charset="-128"/>
              </a:rPr>
            </a:br>
            <a:r>
              <a:rPr lang="en-US" altLang="sv-SE">
                <a:ea typeface="ＭＳ Ｐゴシック" panose="020B0600070205080204" pitchFamily="34" charset="-128"/>
              </a:rPr>
              <a:t>What Causes Superconductivity?</a:t>
            </a:r>
          </a:p>
        </p:txBody>
      </p:sp>
      <p:sp>
        <p:nvSpPr>
          <p:cNvPr id="119810" name="Content Placeholder 1">
            <a:extLst>
              <a:ext uri="{FF2B5EF4-FFF2-40B4-BE49-F238E27FC236}">
                <a16:creationId xmlns:a16="http://schemas.microsoft.com/office/drawing/2014/main" id="{52231CF7-E904-2FBB-AA79-BA6FAB5C4945}"/>
              </a:ext>
            </a:extLst>
          </p:cNvPr>
          <p:cNvSpPr>
            <a:spLocks noGrp="1"/>
          </p:cNvSpPr>
          <p:nvPr>
            <p:ph idx="1"/>
          </p:nvPr>
        </p:nvSpPr>
        <p:spPr>
          <a:xfrm>
            <a:off x="457200" y="1600200"/>
            <a:ext cx="8534400" cy="4525963"/>
          </a:xfrm>
        </p:spPr>
        <p:txBody>
          <a:bodyPr/>
          <a:lstStyle/>
          <a:p>
            <a:pPr>
              <a:lnSpc>
                <a:spcPct val="80000"/>
              </a:lnSpc>
            </a:pPr>
            <a:r>
              <a:rPr lang="en-US" altLang="sv-SE" sz="2000">
                <a:ea typeface="ＭＳ Ｐゴシック" panose="020B0600070205080204" pitchFamily="34" charset="-128"/>
              </a:rPr>
              <a:t>The following is a </a:t>
            </a:r>
            <a:r>
              <a:rPr lang="en-US" altLang="sv-SE" sz="2000" u="sng">
                <a:ea typeface="ＭＳ Ｐゴシック" panose="020B0600070205080204" pitchFamily="34" charset="-128"/>
              </a:rPr>
              <a:t>very</a:t>
            </a:r>
            <a:r>
              <a:rPr lang="en-US" altLang="sv-SE" sz="2000">
                <a:ea typeface="ＭＳ Ｐゴシック" panose="020B0600070205080204" pitchFamily="34" charset="-128"/>
              </a:rPr>
              <a:t> hand waving explanation of the origin of low temperature superconductivity</a:t>
            </a:r>
          </a:p>
          <a:p>
            <a:pPr>
              <a:lnSpc>
                <a:spcPct val="80000"/>
              </a:lnSpc>
            </a:pPr>
            <a:r>
              <a:rPr lang="en-US" altLang="sv-SE" sz="2000">
                <a:ea typeface="ＭＳ Ｐゴシック" panose="020B0600070205080204" pitchFamily="34" charset="-128"/>
              </a:rPr>
              <a:t>There is a very elegant, accurate  and complicated description of low temperature superconductivity:</a:t>
            </a:r>
          </a:p>
          <a:p>
            <a:pPr lvl="1">
              <a:lnSpc>
                <a:spcPct val="80000"/>
              </a:lnSpc>
            </a:pPr>
            <a:r>
              <a:rPr lang="en-US" altLang="sv-SE" sz="1800">
                <a:ea typeface="ＭＳ Ｐゴシック" panose="020B0600070205080204" pitchFamily="34" charset="-128"/>
              </a:rPr>
              <a:t>This is the Bardeen-Cooper- Schrieffer  theory or BCS theory</a:t>
            </a:r>
          </a:p>
          <a:p>
            <a:pPr>
              <a:lnSpc>
                <a:spcPct val="80000"/>
              </a:lnSpc>
            </a:pPr>
            <a:r>
              <a:rPr lang="en-US" altLang="sv-SE" sz="2000">
                <a:ea typeface="ＭＳ Ｐゴシック" panose="020B0600070205080204" pitchFamily="34" charset="-128"/>
              </a:rPr>
              <a:t>Simply put</a:t>
            </a:r>
          </a:p>
          <a:p>
            <a:pPr lvl="1">
              <a:lnSpc>
                <a:spcPct val="80000"/>
              </a:lnSpc>
            </a:pPr>
            <a:r>
              <a:rPr lang="en-US" altLang="sv-SE" sz="1800">
                <a:ea typeface="ＭＳ Ｐゴシック" panose="020B0600070205080204" pitchFamily="34" charset="-128"/>
              </a:rPr>
              <a:t>Electrons in the material are linked together into Cooper pairs via an attractive force that comes from the oscillations of the (positively charged) lattice</a:t>
            </a:r>
          </a:p>
          <a:p>
            <a:pPr lvl="1">
              <a:lnSpc>
                <a:spcPct val="80000"/>
              </a:lnSpc>
            </a:pPr>
            <a:r>
              <a:rPr lang="en-US" altLang="sv-SE" sz="1800">
                <a:ea typeface="ＭＳ Ｐゴシック" panose="020B0600070205080204" pitchFamily="34" charset="-128"/>
              </a:rPr>
              <a:t>These Cooper pairs now act more like bosons and in a sense undergo a Bose-Einstein condensation similar to that seen in He II</a:t>
            </a:r>
          </a:p>
          <a:p>
            <a:pPr lvl="1">
              <a:lnSpc>
                <a:spcPct val="80000"/>
              </a:lnSpc>
            </a:pPr>
            <a:r>
              <a:rPr lang="en-US" altLang="sv-SE" sz="1800">
                <a:ea typeface="ＭＳ Ｐゴシック" panose="020B0600070205080204" pitchFamily="34" charset="-128"/>
              </a:rPr>
              <a:t>This </a:t>
            </a:r>
            <a:r>
              <a:rPr lang="ja-JP" altLang="en-US" sz="1800">
                <a:ea typeface="ＭＳ Ｐゴシック" panose="020B0600070205080204" pitchFamily="34" charset="-128"/>
              </a:rPr>
              <a:t>“</a:t>
            </a:r>
            <a:r>
              <a:rPr lang="en-US" altLang="ja-JP" sz="1800">
                <a:ea typeface="ＭＳ Ｐゴシック" panose="020B0600070205080204" pitchFamily="34" charset="-128"/>
              </a:rPr>
              <a:t>condensate</a:t>
            </a:r>
            <a:r>
              <a:rPr lang="ja-JP" altLang="en-US" sz="1800">
                <a:ea typeface="ＭＳ Ｐゴシック" panose="020B0600070205080204" pitchFamily="34" charset="-128"/>
              </a:rPr>
              <a:t>”</a:t>
            </a:r>
            <a:r>
              <a:rPr lang="en-US" altLang="ja-JP" sz="1800">
                <a:ea typeface="ＭＳ Ｐゴシック" panose="020B0600070205080204" pitchFamily="34" charset="-128"/>
              </a:rPr>
              <a:t> in effect acts as one </a:t>
            </a:r>
            <a:r>
              <a:rPr lang="ja-JP" altLang="en-US" sz="1800">
                <a:ea typeface="ＭＳ Ｐゴシック" panose="020B0600070205080204" pitchFamily="34" charset="-128"/>
              </a:rPr>
              <a:t>“</a:t>
            </a:r>
            <a:r>
              <a:rPr lang="en-US" altLang="ja-JP" sz="1800">
                <a:ea typeface="ＭＳ Ｐゴシック" panose="020B0600070205080204" pitchFamily="34" charset="-128"/>
              </a:rPr>
              <a:t>unit</a:t>
            </a:r>
            <a:r>
              <a:rPr lang="ja-JP" altLang="en-US" sz="1800">
                <a:ea typeface="ＭＳ Ｐゴシック" panose="020B0600070205080204" pitchFamily="34" charset="-128"/>
              </a:rPr>
              <a:t>”</a:t>
            </a:r>
            <a:r>
              <a:rPr lang="en-US" altLang="ja-JP" sz="1800">
                <a:ea typeface="ＭＳ Ｐゴシック" panose="020B0600070205080204" pitchFamily="34" charset="-128"/>
              </a:rPr>
              <a:t> you can not scatter or change the energy of a single electron without changing the energy of all of </a:t>
            </a:r>
            <a:r>
              <a:rPr lang="en-US" altLang="ja-JP">
                <a:ea typeface="ＭＳ Ｐゴシック" panose="020B0600070205080204" pitchFamily="34" charset="-128"/>
              </a:rPr>
              <a:t>them</a:t>
            </a:r>
          </a:p>
          <a:p>
            <a:pPr lvl="2">
              <a:lnSpc>
                <a:spcPct val="80000"/>
              </a:lnSpc>
            </a:pPr>
            <a:r>
              <a:rPr lang="en-US" altLang="sv-SE">
                <a:ea typeface="ヒラギノ角ゴ Pro W3" pitchFamily="1" charset="-128"/>
              </a:rPr>
              <a:t>There is thus an energy gap and unless the energy of interactions exceeds this value there is no scattering and thus no resistance</a:t>
            </a:r>
          </a:p>
          <a:p>
            <a:pPr>
              <a:lnSpc>
                <a:spcPct val="80000"/>
              </a:lnSpc>
            </a:pPr>
            <a:r>
              <a:rPr lang="en-US" altLang="sv-SE" sz="2000">
                <a:ea typeface="ＭＳ Ｐゴシック" panose="020B0600070205080204" pitchFamily="34" charset="-128"/>
              </a:rPr>
              <a:t>BCS theory explains and predicts observable behavior in low Tc superconductors</a:t>
            </a:r>
          </a:p>
        </p:txBody>
      </p:sp>
      <p:sp>
        <p:nvSpPr>
          <p:cNvPr id="119811" name="Date Placeholder 5">
            <a:extLst>
              <a:ext uri="{FF2B5EF4-FFF2-40B4-BE49-F238E27FC236}">
                <a16:creationId xmlns:a16="http://schemas.microsoft.com/office/drawing/2014/main" id="{5648A5DE-8CF5-7D38-D8F7-D40B8603BA2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9812" name="Footer Placeholder 3">
            <a:extLst>
              <a:ext uri="{FF2B5EF4-FFF2-40B4-BE49-F238E27FC236}">
                <a16:creationId xmlns:a16="http://schemas.microsoft.com/office/drawing/2014/main" id="{3C2C80D1-8A9A-FDC9-B36E-CC22FA6980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9813" name="Slide Number Placeholder 4">
            <a:extLst>
              <a:ext uri="{FF2B5EF4-FFF2-40B4-BE49-F238E27FC236}">
                <a16:creationId xmlns:a16="http://schemas.microsoft.com/office/drawing/2014/main" id="{52BCA378-7703-D99C-4968-A932EC2747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1A47DBD5-D5A6-6245-887B-19104598B013}" type="slidenum">
              <a:rPr lang="en-US" altLang="sv-SE" sz="1000">
                <a:solidFill>
                  <a:srgbClr val="064308"/>
                </a:solidFill>
                <a:latin typeface="Arial" panose="020B0604020202020204" pitchFamily="34" charset="0"/>
              </a:rPr>
              <a:pPr eaLnBrk="0" hangingPunct="0">
                <a:spcBef>
                  <a:spcPct val="0"/>
                </a:spcBef>
                <a:buFontTx/>
                <a:buNone/>
              </a:pPr>
              <a:t>16</a:t>
            </a:fld>
            <a:endParaRPr lang="en-US" altLang="sv-SE" sz="1000">
              <a:solidFill>
                <a:srgbClr val="064308"/>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82818895-52C7-4554-EC0D-8F84D979B175}"/>
              </a:ext>
            </a:extLst>
          </p:cNvPr>
          <p:cNvSpPr>
            <a:spLocks noGrp="1"/>
          </p:cNvSpPr>
          <p:nvPr>
            <p:ph type="title"/>
          </p:nvPr>
        </p:nvSpPr>
        <p:spPr/>
        <p:txBody>
          <a:bodyPr/>
          <a:lstStyle/>
          <a:p>
            <a:pPr algn="ctr" eaLnBrk="1" hangingPunct="1"/>
            <a:r>
              <a:rPr lang="en-US" altLang="sv-SE" sz="2400">
                <a:ea typeface="ＭＳ Ｐゴシック" panose="020B0600070205080204" pitchFamily="34" charset="-128"/>
              </a:rPr>
              <a:t>Another Way to Model Superconductivity </a:t>
            </a:r>
            <a:br>
              <a:rPr lang="en-US" altLang="sv-SE" sz="2400">
                <a:ea typeface="ＭＳ Ｐゴシック" panose="020B0600070205080204" pitchFamily="34" charset="-128"/>
              </a:rPr>
            </a:br>
            <a:r>
              <a:rPr lang="en-US" altLang="sv-SE" sz="2400">
                <a:ea typeface="ＭＳ Ｐゴシック" panose="020B0600070205080204" pitchFamily="34" charset="-128"/>
              </a:rPr>
              <a:t>is via the </a:t>
            </a:r>
            <a:r>
              <a:rPr lang="en-US" altLang="en-US" sz="2400">
                <a:ea typeface="ＭＳ Ｐゴシック" panose="020B0600070205080204" pitchFamily="34" charset="-128"/>
              </a:rPr>
              <a:t>“</a:t>
            </a:r>
            <a:r>
              <a:rPr lang="en-US" altLang="sv-SE" sz="2400">
                <a:ea typeface="ＭＳ Ｐゴシック" panose="020B0600070205080204" pitchFamily="34" charset="-128"/>
              </a:rPr>
              <a:t>Two Fluid Model</a:t>
            </a:r>
            <a:r>
              <a:rPr lang="en-US" altLang="en-US" sz="2400">
                <a:ea typeface="ＭＳ Ｐゴシック" panose="020B0600070205080204" pitchFamily="34" charset="-128"/>
              </a:rPr>
              <a:t>”</a:t>
            </a:r>
            <a:endParaRPr lang="en-US" altLang="sv-SE" sz="240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8502EB37-89FA-2946-97FC-AA5DE8322034}"/>
              </a:ext>
            </a:extLst>
          </p:cNvPr>
          <p:cNvSpPr>
            <a:spLocks noGrp="1"/>
          </p:cNvSpPr>
          <p:nvPr>
            <p:ph idx="1"/>
          </p:nvPr>
        </p:nvSpPr>
        <p:spPr>
          <a:xfrm>
            <a:off x="301625" y="1527175"/>
            <a:ext cx="8643938" cy="4603750"/>
          </a:xfrm>
        </p:spPr>
        <p:txBody>
          <a:bodyPr rtlCol="0">
            <a:normAutofit fontScale="92500" lnSpcReduction="20000"/>
          </a:bodyPr>
          <a:lstStyle/>
          <a:p>
            <a:pPr eaLnBrk="1" fontAlgn="auto" hangingPunct="1">
              <a:spcAft>
                <a:spcPts val="0"/>
              </a:spcAft>
              <a:defRPr/>
            </a:pPr>
            <a:r>
              <a:rPr lang="en-US" dirty="0">
                <a:ea typeface="+mn-ea"/>
                <a:cs typeface="+mn-cs"/>
              </a:rPr>
              <a:t>This imagines superconducting materials as being composed of two kinds of electrons : Those in Cooper pairs and those not in Cooper pairs</a:t>
            </a:r>
          </a:p>
          <a:p>
            <a:pPr lvl="1" eaLnBrk="1" fontAlgn="auto" hangingPunct="1">
              <a:spcAft>
                <a:spcPts val="0"/>
              </a:spcAft>
              <a:defRPr/>
            </a:pPr>
            <a:r>
              <a:rPr lang="en-US" dirty="0">
                <a:ea typeface="+mn-ea"/>
              </a:rPr>
              <a:t>Above T</a:t>
            </a:r>
            <a:r>
              <a:rPr lang="en-US" baseline="-25000" dirty="0">
                <a:ea typeface="+mn-ea"/>
              </a:rPr>
              <a:t>C</a:t>
            </a:r>
            <a:r>
              <a:rPr lang="en-US" dirty="0">
                <a:ea typeface="+mn-ea"/>
              </a:rPr>
              <a:t> there are no Cooper pairs </a:t>
            </a:r>
          </a:p>
          <a:p>
            <a:pPr lvl="1" eaLnBrk="1" fontAlgn="auto" hangingPunct="1">
              <a:spcAft>
                <a:spcPts val="0"/>
              </a:spcAft>
              <a:defRPr/>
            </a:pPr>
            <a:r>
              <a:rPr lang="en-US" dirty="0">
                <a:ea typeface="+mn-ea"/>
              </a:rPr>
              <a:t>At absolute zero all electrons are in Cooper pairs</a:t>
            </a:r>
          </a:p>
          <a:p>
            <a:pPr eaLnBrk="1" fontAlgn="auto" hangingPunct="1">
              <a:spcAft>
                <a:spcPts val="0"/>
              </a:spcAft>
              <a:defRPr/>
            </a:pPr>
            <a:r>
              <a:rPr lang="en-US" dirty="0">
                <a:ea typeface="+mn-ea"/>
                <a:cs typeface="+mn-cs"/>
              </a:rPr>
              <a:t>In DC applications the Cooper pairs carry all the electric current and thus there is zero resistance</a:t>
            </a:r>
          </a:p>
          <a:p>
            <a:pPr eaLnBrk="1" fontAlgn="auto" hangingPunct="1">
              <a:spcAft>
                <a:spcPts val="0"/>
              </a:spcAft>
              <a:defRPr/>
            </a:pPr>
            <a:r>
              <a:rPr lang="en-US" dirty="0">
                <a:ea typeface="+mn-ea"/>
                <a:cs typeface="+mn-cs"/>
              </a:rPr>
              <a:t>But in AC (i.e. RF) applications the oscillating electric field affects both the Cooper pairs &amp; the non paired electrons &amp; the movement of the non paired electrons result in resistance</a:t>
            </a:r>
            <a:r>
              <a:rPr lang="en-US">
                <a:ea typeface="+mn-ea"/>
                <a:cs typeface="+mn-cs"/>
              </a:rPr>
              <a:t>. </a:t>
            </a:r>
          </a:p>
          <a:p>
            <a:pPr lvl="1" eaLnBrk="1" fontAlgn="auto" hangingPunct="1">
              <a:spcAft>
                <a:spcPts val="0"/>
              </a:spcAft>
              <a:defRPr/>
            </a:pPr>
            <a:r>
              <a:rPr lang="en-US">
                <a:ea typeface="+mn-ea"/>
              </a:rPr>
              <a:t>Thus </a:t>
            </a:r>
            <a:r>
              <a:rPr lang="en-US" dirty="0">
                <a:ea typeface="+mn-ea"/>
              </a:rPr>
              <a:t>there is always electrical loss in AC superconductivity</a:t>
            </a:r>
          </a:p>
          <a:p>
            <a:pPr eaLnBrk="1" fontAlgn="auto" hangingPunct="1">
              <a:spcAft>
                <a:spcPts val="0"/>
              </a:spcAft>
              <a:defRPr/>
            </a:pPr>
            <a:r>
              <a:rPr lang="en-US" dirty="0">
                <a:ea typeface="+mn-ea"/>
                <a:cs typeface="+mn-cs"/>
              </a:rPr>
              <a:t>A similar model is also used to describe He II</a:t>
            </a:r>
          </a:p>
        </p:txBody>
      </p:sp>
      <p:sp>
        <p:nvSpPr>
          <p:cNvPr id="120835" name="Date Placeholder 3">
            <a:extLst>
              <a:ext uri="{FF2B5EF4-FFF2-40B4-BE49-F238E27FC236}">
                <a16:creationId xmlns:a16="http://schemas.microsoft.com/office/drawing/2014/main" id="{F90D7947-C166-B7FC-7D8C-F260C18BB08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20836" name="Footer Placeholder 4">
            <a:extLst>
              <a:ext uri="{FF2B5EF4-FFF2-40B4-BE49-F238E27FC236}">
                <a16:creationId xmlns:a16="http://schemas.microsoft.com/office/drawing/2014/main" id="{F412D1FC-33FC-22DE-DAAD-B7203A64CDF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20837" name="Slide Number Placeholder 5">
            <a:extLst>
              <a:ext uri="{FF2B5EF4-FFF2-40B4-BE49-F238E27FC236}">
                <a16:creationId xmlns:a16="http://schemas.microsoft.com/office/drawing/2014/main" id="{AF87449A-5172-4CA8-86A3-B3BCF67E7C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3E40851-3EB8-4E47-BD64-D4AAE37F30A8}" type="slidenum">
              <a:rPr lang="sv-SE" altLang="sv-SE" sz="1200">
                <a:solidFill>
                  <a:srgbClr val="898989"/>
                </a:solidFill>
              </a:rPr>
              <a:pPr>
                <a:spcBef>
                  <a:spcPct val="0"/>
                </a:spcBef>
                <a:buFontTx/>
                <a:buNone/>
              </a:pPr>
              <a:t>17</a:t>
            </a:fld>
            <a:endParaRPr lang="sv-SE" altLang="sv-SE"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2">
            <a:extLst>
              <a:ext uri="{FF2B5EF4-FFF2-40B4-BE49-F238E27FC236}">
                <a16:creationId xmlns:a16="http://schemas.microsoft.com/office/drawing/2014/main" id="{2F9F4263-E842-E7A1-8529-184F0CB104E2}"/>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Impact of Changing Currents</a:t>
            </a:r>
          </a:p>
        </p:txBody>
      </p:sp>
      <p:sp>
        <p:nvSpPr>
          <p:cNvPr id="121858" name="Content Placeholder 1">
            <a:extLst>
              <a:ext uri="{FF2B5EF4-FFF2-40B4-BE49-F238E27FC236}">
                <a16:creationId xmlns:a16="http://schemas.microsoft.com/office/drawing/2014/main" id="{8D86A651-7AEF-A1DC-BAC6-CD32AB89DCAE}"/>
              </a:ext>
            </a:extLst>
          </p:cNvPr>
          <p:cNvSpPr>
            <a:spLocks noGrp="1"/>
          </p:cNvSpPr>
          <p:nvPr>
            <p:ph idx="1"/>
          </p:nvPr>
        </p:nvSpPr>
        <p:spPr/>
        <p:txBody>
          <a:bodyPr/>
          <a:lstStyle/>
          <a:p>
            <a:r>
              <a:rPr lang="en-US" altLang="sv-SE">
                <a:ea typeface="ＭＳ Ｐゴシック" panose="020B0600070205080204" pitchFamily="34" charset="-128"/>
              </a:rPr>
              <a:t>In addition to the intrinsic losses caused by AC currents in superconductors. There are additional AC losses that can be reduced via superconductor design</a:t>
            </a:r>
          </a:p>
          <a:p>
            <a:r>
              <a:rPr lang="en-US" altLang="sv-SE">
                <a:ea typeface="ＭＳ Ｐゴシック" panose="020B0600070205080204" pitchFamily="34" charset="-128"/>
              </a:rPr>
              <a:t>They are broadly speaking 2 major sources  of additional AC losses in superconductors: hysteresis (caused by flux jumping) and losses caused by AC coupling between adjacent filaments.</a:t>
            </a:r>
          </a:p>
          <a:p>
            <a:r>
              <a:rPr lang="en-US" altLang="sv-SE">
                <a:ea typeface="ＭＳ Ｐゴシック" panose="020B0600070205080204" pitchFamily="34" charset="-128"/>
              </a:rPr>
              <a:t>See Backup slides for additional details</a:t>
            </a:r>
          </a:p>
        </p:txBody>
      </p:sp>
      <p:sp>
        <p:nvSpPr>
          <p:cNvPr id="121859" name="Date Placeholder 5">
            <a:extLst>
              <a:ext uri="{FF2B5EF4-FFF2-40B4-BE49-F238E27FC236}">
                <a16:creationId xmlns:a16="http://schemas.microsoft.com/office/drawing/2014/main" id="{055F7EBD-73DC-335C-4646-36C6A5DB984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21860" name="Footer Placeholder 3">
            <a:extLst>
              <a:ext uri="{FF2B5EF4-FFF2-40B4-BE49-F238E27FC236}">
                <a16:creationId xmlns:a16="http://schemas.microsoft.com/office/drawing/2014/main" id="{4CE08CFB-D7AA-C82D-1D53-5CB5512380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21861" name="Slide Number Placeholder 4">
            <a:extLst>
              <a:ext uri="{FF2B5EF4-FFF2-40B4-BE49-F238E27FC236}">
                <a16:creationId xmlns:a16="http://schemas.microsoft.com/office/drawing/2014/main" id="{E7576B51-E0E8-7C7D-B0A6-462105146F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5DE36932-FD65-8149-B96E-B78311C67966}" type="slidenum">
              <a:rPr lang="en-US" altLang="sv-SE" sz="1000">
                <a:solidFill>
                  <a:srgbClr val="064308"/>
                </a:solidFill>
                <a:latin typeface="Arial" panose="020B0604020202020204" pitchFamily="34" charset="0"/>
              </a:rPr>
              <a:pPr eaLnBrk="0" hangingPunct="0">
                <a:spcBef>
                  <a:spcPct val="0"/>
                </a:spcBef>
                <a:buFontTx/>
                <a:buNone/>
              </a:pPr>
              <a:t>18</a:t>
            </a:fld>
            <a:endParaRPr lang="en-US" altLang="sv-SE" sz="1000">
              <a:solidFill>
                <a:srgbClr val="064308"/>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2">
            <a:extLst>
              <a:ext uri="{FF2B5EF4-FFF2-40B4-BE49-F238E27FC236}">
                <a16:creationId xmlns:a16="http://schemas.microsoft.com/office/drawing/2014/main" id="{DA7DC61C-4654-7F9A-CF0C-9D6D505A70F3}"/>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Practical Superconductors</a:t>
            </a:r>
          </a:p>
        </p:txBody>
      </p:sp>
      <p:sp>
        <p:nvSpPr>
          <p:cNvPr id="122882" name="Content Placeholder 1">
            <a:extLst>
              <a:ext uri="{FF2B5EF4-FFF2-40B4-BE49-F238E27FC236}">
                <a16:creationId xmlns:a16="http://schemas.microsoft.com/office/drawing/2014/main" id="{7DED199B-5E71-3731-211B-9D0C23C70C2D}"/>
              </a:ext>
            </a:extLst>
          </p:cNvPr>
          <p:cNvSpPr>
            <a:spLocks noGrp="1"/>
          </p:cNvSpPr>
          <p:nvPr>
            <p:ph idx="1"/>
          </p:nvPr>
        </p:nvSpPr>
        <p:spPr>
          <a:xfrm>
            <a:off x="381000" y="1524000"/>
            <a:ext cx="8610600" cy="4525963"/>
          </a:xfrm>
        </p:spPr>
        <p:txBody>
          <a:bodyPr/>
          <a:lstStyle/>
          <a:p>
            <a:pPr>
              <a:lnSpc>
                <a:spcPct val="80000"/>
              </a:lnSpc>
            </a:pPr>
            <a:r>
              <a:rPr lang="en-US" altLang="sv-SE" sz="2400">
                <a:ea typeface="ＭＳ Ｐゴシック" panose="020B0600070205080204" pitchFamily="34" charset="-128"/>
              </a:rPr>
              <a:t>Superconductors are relatively poor conductors when normal</a:t>
            </a:r>
          </a:p>
          <a:p>
            <a:pPr>
              <a:lnSpc>
                <a:spcPct val="80000"/>
              </a:lnSpc>
            </a:pPr>
            <a:r>
              <a:rPr lang="en-US" altLang="sv-SE" sz="2400">
                <a:ea typeface="ＭＳ Ｐゴシック" panose="020B0600070205080204" pitchFamily="34" charset="-128"/>
              </a:rPr>
              <a:t>Superconductors do have resistive losses when the current is varied</a:t>
            </a:r>
          </a:p>
          <a:p>
            <a:pPr>
              <a:lnSpc>
                <a:spcPct val="80000"/>
              </a:lnSpc>
            </a:pPr>
            <a:r>
              <a:rPr lang="en-US" altLang="sv-SE" sz="2400">
                <a:ea typeface="ＭＳ Ｐゴシック" panose="020B0600070205080204" pitchFamily="34" charset="-128"/>
              </a:rPr>
              <a:t>Superconductors can</a:t>
            </a:r>
            <a:r>
              <a:rPr lang="ja-JP" altLang="en-US" sz="2400">
                <a:ea typeface="ＭＳ Ｐゴシック" panose="020B0600070205080204" pitchFamily="34" charset="-128"/>
              </a:rPr>
              <a:t>’</a:t>
            </a:r>
            <a:r>
              <a:rPr lang="en-US" altLang="ja-JP" sz="2400">
                <a:ea typeface="ＭＳ Ｐゴシック" panose="020B0600070205080204" pitchFamily="34" charset="-128"/>
              </a:rPr>
              <a:t>t generally be used as a bulk material. They are divided into filaments (tens of </a:t>
            </a:r>
            <a:r>
              <a:rPr lang="en-US" altLang="ja-JP" sz="2400">
                <a:latin typeface="Symbol" pitchFamily="2" charset="2"/>
                <a:ea typeface="ＭＳ Ｐゴシック" panose="020B0600070205080204" pitchFamily="34" charset="-128"/>
              </a:rPr>
              <a:t>m</a:t>
            </a:r>
            <a:r>
              <a:rPr lang="en-US" altLang="ja-JP" sz="2400">
                <a:ea typeface="ＭＳ Ｐゴシック" panose="020B0600070205080204" pitchFamily="34" charset="-128"/>
              </a:rPr>
              <a:t>m in DIA) housed in a good conductor  (known as a stabilizer) matrix. This:</a:t>
            </a:r>
          </a:p>
          <a:p>
            <a:pPr lvl="1">
              <a:lnSpc>
                <a:spcPct val="80000"/>
              </a:lnSpc>
            </a:pPr>
            <a:r>
              <a:rPr lang="en-US" altLang="sv-SE" sz="2000">
                <a:ea typeface="ＭＳ Ｐゴシック" panose="020B0600070205080204" pitchFamily="34" charset="-128"/>
              </a:rPr>
              <a:t>Prevents flux jumping and resultant heating</a:t>
            </a:r>
          </a:p>
          <a:p>
            <a:pPr lvl="1">
              <a:lnSpc>
                <a:spcPct val="80000"/>
              </a:lnSpc>
            </a:pPr>
            <a:r>
              <a:rPr lang="en-US" altLang="sv-SE" sz="2000">
                <a:ea typeface="ＭＳ Ｐゴシック" panose="020B0600070205080204" pitchFamily="34" charset="-128"/>
              </a:rPr>
              <a:t>Increases stability</a:t>
            </a:r>
          </a:p>
          <a:p>
            <a:pPr>
              <a:lnSpc>
                <a:spcPct val="80000"/>
              </a:lnSpc>
            </a:pPr>
            <a:r>
              <a:rPr lang="en-US" altLang="sv-SE" sz="2400">
                <a:ea typeface="ＭＳ Ｐゴシック" panose="020B0600070205080204" pitchFamily="34" charset="-128"/>
              </a:rPr>
              <a:t>Groups of filaments themselves are also twisted into a cable to reduce coupling and resulting AC losses in the cables</a:t>
            </a:r>
          </a:p>
          <a:p>
            <a:pPr>
              <a:lnSpc>
                <a:spcPct val="80000"/>
              </a:lnSpc>
            </a:pPr>
            <a:r>
              <a:rPr lang="en-US" altLang="sv-SE" sz="2400">
                <a:ea typeface="ＭＳ Ｐゴシック" panose="020B0600070205080204" pitchFamily="34" charset="-128"/>
              </a:rPr>
              <a:t>AC fields also induce eddy current losses in the good conductor within which the superconducting filaments are housed</a:t>
            </a:r>
          </a:p>
          <a:p>
            <a:pPr>
              <a:lnSpc>
                <a:spcPct val="80000"/>
              </a:lnSpc>
            </a:pPr>
            <a:r>
              <a:rPr lang="en-US" altLang="sv-SE" sz="2400">
                <a:ea typeface="ＭＳ Ｐゴシック" panose="020B0600070205080204" pitchFamily="34" charset="-128"/>
              </a:rPr>
              <a:t>The two workhorse practical low Tc superconductors are:</a:t>
            </a:r>
          </a:p>
          <a:p>
            <a:pPr lvl="1">
              <a:lnSpc>
                <a:spcPct val="80000"/>
              </a:lnSpc>
            </a:pPr>
            <a:r>
              <a:rPr lang="en-US" altLang="sv-SE" sz="2000">
                <a:ea typeface="ＭＳ Ｐゴシック" panose="020B0600070205080204" pitchFamily="34" charset="-128"/>
              </a:rPr>
              <a:t>Nb Ti (ductile)</a:t>
            </a:r>
          </a:p>
          <a:p>
            <a:pPr lvl="1">
              <a:lnSpc>
                <a:spcPct val="80000"/>
              </a:lnSpc>
            </a:pPr>
            <a:r>
              <a:rPr lang="en-US" altLang="sv-SE" sz="2000">
                <a:ea typeface="ＭＳ Ｐゴシック" panose="020B0600070205080204" pitchFamily="34" charset="-128"/>
              </a:rPr>
              <a:t>Nb</a:t>
            </a:r>
            <a:r>
              <a:rPr lang="en-US" altLang="sv-SE" sz="2000" baseline="-25000">
                <a:ea typeface="ＭＳ Ｐゴシック" panose="020B0600070205080204" pitchFamily="34" charset="-128"/>
              </a:rPr>
              <a:t>3</a:t>
            </a:r>
            <a:r>
              <a:rPr lang="en-US" altLang="sv-SE" sz="2000">
                <a:ea typeface="ＭＳ Ｐゴシック" panose="020B0600070205080204" pitchFamily="34" charset="-128"/>
              </a:rPr>
              <a:t>Sn ( higher Jc and Hc but a brittle inter metallic compound)</a:t>
            </a:r>
          </a:p>
        </p:txBody>
      </p:sp>
      <p:sp>
        <p:nvSpPr>
          <p:cNvPr id="122883" name="Date Placeholder 5">
            <a:extLst>
              <a:ext uri="{FF2B5EF4-FFF2-40B4-BE49-F238E27FC236}">
                <a16:creationId xmlns:a16="http://schemas.microsoft.com/office/drawing/2014/main" id="{023F1909-04EC-3F61-E4A0-48D51C30769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22884" name="Footer Placeholder 3">
            <a:extLst>
              <a:ext uri="{FF2B5EF4-FFF2-40B4-BE49-F238E27FC236}">
                <a16:creationId xmlns:a16="http://schemas.microsoft.com/office/drawing/2014/main" id="{783A3933-BEA5-8A24-D5AE-F5096E8BEC2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22885" name="Slide Number Placeholder 4">
            <a:extLst>
              <a:ext uri="{FF2B5EF4-FFF2-40B4-BE49-F238E27FC236}">
                <a16:creationId xmlns:a16="http://schemas.microsoft.com/office/drawing/2014/main" id="{E0DF0611-99E9-48EF-B127-677FC594A2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6F0150CD-9E6B-284D-B5F4-C5C2436473F3}" type="slidenum">
              <a:rPr lang="en-US" altLang="sv-SE" sz="1000">
                <a:solidFill>
                  <a:srgbClr val="064308"/>
                </a:solidFill>
                <a:latin typeface="Arial" panose="020B0604020202020204" pitchFamily="34" charset="0"/>
              </a:rPr>
              <a:pPr eaLnBrk="0" hangingPunct="0">
                <a:spcBef>
                  <a:spcPct val="0"/>
                </a:spcBef>
                <a:buFontTx/>
                <a:buNone/>
              </a:pPr>
              <a:t>19</a:t>
            </a:fld>
            <a:endParaRPr lang="en-US" altLang="sv-SE" sz="1000">
              <a:solidFill>
                <a:srgbClr val="064308"/>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2">
            <a:extLst>
              <a:ext uri="{FF2B5EF4-FFF2-40B4-BE49-F238E27FC236}">
                <a16:creationId xmlns:a16="http://schemas.microsoft.com/office/drawing/2014/main" id="{A4073D3C-ADC5-A493-6C9B-5287697C119E}"/>
              </a:ext>
            </a:extLst>
          </p:cNvPr>
          <p:cNvSpPr>
            <a:spLocks noGrp="1"/>
          </p:cNvSpPr>
          <p:nvPr>
            <p:ph type="title"/>
          </p:nvPr>
        </p:nvSpPr>
        <p:spPr>
          <a:xfrm>
            <a:off x="1143000" y="152400"/>
            <a:ext cx="7138988" cy="1143000"/>
          </a:xfrm>
        </p:spPr>
        <p:txBody>
          <a:bodyPr/>
          <a:lstStyle/>
          <a:p>
            <a:pPr eaLnBrk="1" hangingPunct="1"/>
            <a:r>
              <a:rPr lang="en-US" altLang="sv-SE">
                <a:ea typeface="ＭＳ Ｐゴシック" panose="020B0600070205080204" pitchFamily="34" charset="-128"/>
              </a:rPr>
              <a:t>Goals</a:t>
            </a:r>
          </a:p>
        </p:txBody>
      </p:sp>
      <p:sp>
        <p:nvSpPr>
          <p:cNvPr id="2" name="Content Placeholder 1">
            <a:extLst>
              <a:ext uri="{FF2B5EF4-FFF2-40B4-BE49-F238E27FC236}">
                <a16:creationId xmlns:a16="http://schemas.microsoft.com/office/drawing/2014/main" id="{7F2D5192-8B22-9544-AD01-7D7033C6ED2F}"/>
              </a:ext>
            </a:extLst>
          </p:cNvPr>
          <p:cNvSpPr>
            <a:spLocks noGrp="1"/>
          </p:cNvSpPr>
          <p:nvPr>
            <p:ph idx="1"/>
          </p:nvPr>
        </p:nvSpPr>
        <p:spPr/>
        <p:txBody>
          <a:bodyPr rtlCol="0">
            <a:normAutofit fontScale="92500"/>
          </a:bodyPr>
          <a:lstStyle/>
          <a:p>
            <a:pPr eaLnBrk="1" fontAlgn="auto" hangingPunct="1">
              <a:spcAft>
                <a:spcPts val="0"/>
              </a:spcAft>
              <a:defRPr/>
            </a:pPr>
            <a:r>
              <a:rPr lang="en-US" dirty="0"/>
              <a:t>Describe the basic physics behind superconductivity (mainly low T</a:t>
            </a:r>
            <a:r>
              <a:rPr lang="en-US" baseline="-25000" dirty="0"/>
              <a:t>C</a:t>
            </a:r>
            <a:r>
              <a:rPr lang="en-US" dirty="0"/>
              <a:t> )</a:t>
            </a:r>
          </a:p>
          <a:p>
            <a:pPr eaLnBrk="1" fontAlgn="auto" hangingPunct="1">
              <a:spcAft>
                <a:spcPts val="0"/>
              </a:spcAft>
              <a:defRPr/>
            </a:pPr>
            <a:r>
              <a:rPr lang="en-US" dirty="0"/>
              <a:t>Describe the requirements of practical superconducting materials</a:t>
            </a:r>
          </a:p>
          <a:p>
            <a:pPr eaLnBrk="1" fontAlgn="auto" hangingPunct="1">
              <a:spcAft>
                <a:spcPts val="0"/>
              </a:spcAft>
              <a:defRPr/>
            </a:pPr>
            <a:r>
              <a:rPr lang="en-US" dirty="0"/>
              <a:t>Describe how superconducting materials are turned into practical conductors for applications</a:t>
            </a:r>
          </a:p>
          <a:p>
            <a:pPr eaLnBrk="1" fontAlgn="auto" hangingPunct="1">
              <a:spcAft>
                <a:spcPts val="0"/>
              </a:spcAft>
              <a:defRPr/>
            </a:pPr>
            <a:r>
              <a:rPr lang="en-US" dirty="0"/>
              <a:t>Discuss superconducting magnets including stability, protection and show an example</a:t>
            </a:r>
          </a:p>
          <a:p>
            <a:pPr eaLnBrk="1" fontAlgn="auto" hangingPunct="1">
              <a:spcAft>
                <a:spcPts val="0"/>
              </a:spcAft>
              <a:defRPr/>
            </a:pPr>
            <a:r>
              <a:rPr lang="en-US" dirty="0"/>
              <a:t>Discuss superconducting radiofrequency systems (SCRF)</a:t>
            </a:r>
          </a:p>
          <a:p>
            <a:pPr eaLnBrk="1" fontAlgn="auto" hangingPunct="1">
              <a:spcAft>
                <a:spcPts val="0"/>
              </a:spcAft>
              <a:defRPr/>
            </a:pPr>
            <a:r>
              <a:rPr lang="en-US" dirty="0"/>
              <a:t>Touch briefly on </a:t>
            </a:r>
            <a:r>
              <a:rPr lang="en-US" dirty="0" err="1"/>
              <a:t>HiT</a:t>
            </a:r>
            <a:r>
              <a:rPr lang="en-US" baseline="-25000" dirty="0" err="1"/>
              <a:t>C</a:t>
            </a:r>
            <a:r>
              <a:rPr lang="en-US" dirty="0"/>
              <a:t> superconductivity</a:t>
            </a:r>
          </a:p>
          <a:p>
            <a:pPr eaLnBrk="1" fontAlgn="auto" hangingPunct="1">
              <a:spcAft>
                <a:spcPts val="0"/>
              </a:spcAft>
              <a:defRPr/>
            </a:pPr>
            <a:endParaRPr lang="en-US" dirty="0"/>
          </a:p>
        </p:txBody>
      </p:sp>
      <p:sp>
        <p:nvSpPr>
          <p:cNvPr id="105475" name="Date Placeholder 5">
            <a:extLst>
              <a:ext uri="{FF2B5EF4-FFF2-40B4-BE49-F238E27FC236}">
                <a16:creationId xmlns:a16="http://schemas.microsoft.com/office/drawing/2014/main" id="{35F829A6-1AC9-ED60-6BA1-645A501F7BB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05476" name="Footer Placeholder 3">
            <a:extLst>
              <a:ext uri="{FF2B5EF4-FFF2-40B4-BE49-F238E27FC236}">
                <a16:creationId xmlns:a16="http://schemas.microsoft.com/office/drawing/2014/main" id="{D2CF4BD7-1C08-363C-6A2D-867219420B8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05477" name="Slide Number Placeholder 4">
            <a:extLst>
              <a:ext uri="{FF2B5EF4-FFF2-40B4-BE49-F238E27FC236}">
                <a16:creationId xmlns:a16="http://schemas.microsoft.com/office/drawing/2014/main" id="{15AC5F17-2663-3A4D-DA74-45316D3B2A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2DBD4768-B100-8D40-8D40-A26BE188D740}" type="slidenum">
              <a:rPr lang="en-US" altLang="sv-SE" sz="1000">
                <a:solidFill>
                  <a:srgbClr val="064308"/>
                </a:solidFill>
                <a:latin typeface="Arial" panose="020B0604020202020204" pitchFamily="34" charset="0"/>
              </a:rPr>
              <a:pPr eaLnBrk="0" hangingPunct="0">
                <a:spcBef>
                  <a:spcPct val="0"/>
                </a:spcBef>
                <a:buFontTx/>
                <a:buNone/>
              </a:pPr>
              <a:t>2</a:t>
            </a:fld>
            <a:endParaRPr lang="en-US" altLang="sv-SE" sz="1000">
              <a:solidFill>
                <a:srgbClr val="064308"/>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2">
            <a:extLst>
              <a:ext uri="{FF2B5EF4-FFF2-40B4-BE49-F238E27FC236}">
                <a16:creationId xmlns:a16="http://schemas.microsoft.com/office/drawing/2014/main" id="{39BB8DD5-7F15-B95E-5191-28694A9D104D}"/>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Practical Superconductors</a:t>
            </a:r>
          </a:p>
        </p:txBody>
      </p:sp>
      <p:sp>
        <p:nvSpPr>
          <p:cNvPr id="123906" name="Content Placeholder 1">
            <a:extLst>
              <a:ext uri="{FF2B5EF4-FFF2-40B4-BE49-F238E27FC236}">
                <a16:creationId xmlns:a16="http://schemas.microsoft.com/office/drawing/2014/main" id="{FECBD25A-2AA9-631C-B666-E4D38D28C110}"/>
              </a:ext>
            </a:extLst>
          </p:cNvPr>
          <p:cNvSpPr>
            <a:spLocks noGrp="1"/>
          </p:cNvSpPr>
          <p:nvPr>
            <p:ph idx="1"/>
          </p:nvPr>
        </p:nvSpPr>
        <p:spPr/>
        <p:txBody>
          <a:bodyPr/>
          <a:lstStyle/>
          <a:p>
            <a:r>
              <a:rPr lang="en-US" altLang="sv-SE">
                <a:ea typeface="ＭＳ Ｐゴシック" panose="020B0600070205080204" pitchFamily="34" charset="-128"/>
              </a:rPr>
              <a:t>It</a:t>
            </a:r>
            <a:r>
              <a:rPr lang="ja-JP" altLang="en-US">
                <a:ea typeface="ＭＳ Ｐゴシック" panose="020B0600070205080204" pitchFamily="34" charset="-128"/>
              </a:rPr>
              <a:t>’</a:t>
            </a:r>
            <a:r>
              <a:rPr lang="en-US" altLang="ja-JP">
                <a:ea typeface="ＭＳ Ｐゴシック" panose="020B0600070205080204" pitchFamily="34" charset="-128"/>
              </a:rPr>
              <a:t>s important to note that while superconductivity was discovered in 1911, practical high current density superconducting materials were developed until the 1960s and weren</a:t>
            </a:r>
            <a:r>
              <a:rPr lang="ja-JP" altLang="en-US">
                <a:ea typeface="ＭＳ Ｐゴシック" panose="020B0600070205080204" pitchFamily="34" charset="-128"/>
              </a:rPr>
              <a:t>’</a:t>
            </a:r>
            <a:r>
              <a:rPr lang="en-US" altLang="ja-JP">
                <a:ea typeface="ＭＳ Ｐゴシック" panose="020B0600070205080204" pitchFamily="34" charset="-128"/>
              </a:rPr>
              <a:t>t suitable for wide spread technological applications (understanding flux pining, manufacturing techniques ) until the 1980</a:t>
            </a:r>
            <a:r>
              <a:rPr lang="ja-JP" altLang="en-US">
                <a:ea typeface="ＭＳ Ｐゴシック" panose="020B0600070205080204" pitchFamily="34" charset="-128"/>
              </a:rPr>
              <a:t>’</a:t>
            </a:r>
            <a:r>
              <a:rPr lang="en-US" altLang="ja-JP">
                <a:ea typeface="ＭＳ Ｐゴシック" panose="020B0600070205080204" pitchFamily="34" charset="-128"/>
              </a:rPr>
              <a:t>s</a:t>
            </a:r>
          </a:p>
          <a:p>
            <a:r>
              <a:rPr lang="en-US" altLang="sv-SE">
                <a:ea typeface="ＭＳ Ｐゴシック" panose="020B0600070205080204" pitchFamily="34" charset="-128"/>
              </a:rPr>
              <a:t>This has implications for applications using the much more complicated HiTc superconductors</a:t>
            </a:r>
          </a:p>
          <a:p>
            <a:r>
              <a:rPr lang="en-US" altLang="sv-SE">
                <a:ea typeface="ＭＳ Ｐゴシック" panose="020B0600070205080204" pitchFamily="34" charset="-128"/>
              </a:rPr>
              <a:t>How do we create superconducting wire?</a:t>
            </a:r>
          </a:p>
        </p:txBody>
      </p:sp>
      <p:sp>
        <p:nvSpPr>
          <p:cNvPr id="123907" name="Date Placeholder 5">
            <a:extLst>
              <a:ext uri="{FF2B5EF4-FFF2-40B4-BE49-F238E27FC236}">
                <a16:creationId xmlns:a16="http://schemas.microsoft.com/office/drawing/2014/main" id="{56D9709B-1F21-65DD-97AA-5A83682BC29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23908" name="Footer Placeholder 3">
            <a:extLst>
              <a:ext uri="{FF2B5EF4-FFF2-40B4-BE49-F238E27FC236}">
                <a16:creationId xmlns:a16="http://schemas.microsoft.com/office/drawing/2014/main" id="{D75B9176-1DE2-3EB6-8835-EDD1F7DE20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23909" name="Slide Number Placeholder 4">
            <a:extLst>
              <a:ext uri="{FF2B5EF4-FFF2-40B4-BE49-F238E27FC236}">
                <a16:creationId xmlns:a16="http://schemas.microsoft.com/office/drawing/2014/main" id="{007C7879-3434-CE3D-7AA7-06645701BC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EA96CF15-58DC-314E-A92B-D3F2C056429F}" type="slidenum">
              <a:rPr lang="en-US" altLang="sv-SE" sz="1000">
                <a:solidFill>
                  <a:srgbClr val="064308"/>
                </a:solidFill>
                <a:latin typeface="Arial" panose="020B0604020202020204" pitchFamily="34" charset="0"/>
              </a:rPr>
              <a:pPr eaLnBrk="0" hangingPunct="0">
                <a:spcBef>
                  <a:spcPct val="0"/>
                </a:spcBef>
                <a:buFontTx/>
                <a:buNone/>
              </a:pPr>
              <a:t>20</a:t>
            </a:fld>
            <a:endParaRPr lang="en-US" altLang="sv-SE" sz="1000">
              <a:solidFill>
                <a:srgbClr val="064308"/>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5CABCBC5-231C-858B-CBCA-102B24D6CDA8}"/>
              </a:ext>
            </a:extLst>
          </p:cNvPr>
          <p:cNvSpPr>
            <a:spLocks noGrp="1"/>
          </p:cNvSpPr>
          <p:nvPr>
            <p:ph type="title"/>
          </p:nvPr>
        </p:nvSpPr>
        <p:spPr>
          <a:xfrm>
            <a:off x="1143000" y="762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Nb-Ti manufacturing route</a:t>
            </a:r>
          </a:p>
        </p:txBody>
      </p:sp>
      <p:sp>
        <p:nvSpPr>
          <p:cNvPr id="124930" name="Date Placeholder 1">
            <a:extLst>
              <a:ext uri="{FF2B5EF4-FFF2-40B4-BE49-F238E27FC236}">
                <a16:creationId xmlns:a16="http://schemas.microsoft.com/office/drawing/2014/main" id="{892DCF59-B59A-AC89-C0CA-3D8DAEA99AC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24931" name="Footer Placeholder 2">
            <a:extLst>
              <a:ext uri="{FF2B5EF4-FFF2-40B4-BE49-F238E27FC236}">
                <a16:creationId xmlns:a16="http://schemas.microsoft.com/office/drawing/2014/main" id="{B6081702-DDCA-8724-B03D-1AF6282F4D1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24932" name="Slide Number Placeholder 3">
            <a:extLst>
              <a:ext uri="{FF2B5EF4-FFF2-40B4-BE49-F238E27FC236}">
                <a16:creationId xmlns:a16="http://schemas.microsoft.com/office/drawing/2014/main" id="{3E126E8A-76A7-D095-FFF4-E9DD131865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E9C6850-D713-214C-A13B-D539AB6F0809}" type="slidenum">
              <a:rPr lang="en-US" altLang="sv-SE" sz="1400">
                <a:solidFill>
                  <a:srgbClr val="000000"/>
                </a:solidFill>
                <a:latin typeface="Tahoma" panose="020B0604030504040204" pitchFamily="34" charset="0"/>
              </a:rPr>
              <a:pPr>
                <a:spcBef>
                  <a:spcPct val="0"/>
                </a:spcBef>
                <a:buFontTx/>
                <a:buNone/>
              </a:pPr>
              <a:t>21</a:t>
            </a:fld>
            <a:endParaRPr lang="en-US" altLang="sv-SE" sz="1400">
              <a:solidFill>
                <a:srgbClr val="000000"/>
              </a:solidFill>
              <a:latin typeface="Tahoma" panose="020B0604030504040204" pitchFamily="34" charset="0"/>
            </a:endParaRPr>
          </a:p>
        </p:txBody>
      </p:sp>
      <p:grpSp>
        <p:nvGrpSpPr>
          <p:cNvPr id="124933" name="Group 4">
            <a:extLst>
              <a:ext uri="{FF2B5EF4-FFF2-40B4-BE49-F238E27FC236}">
                <a16:creationId xmlns:a16="http://schemas.microsoft.com/office/drawing/2014/main" id="{B1B88EDC-AE9A-B3A4-D29F-5D11F22358E9}"/>
              </a:ext>
            </a:extLst>
          </p:cNvPr>
          <p:cNvGrpSpPr>
            <a:grpSpLocks/>
          </p:cNvGrpSpPr>
          <p:nvPr/>
        </p:nvGrpSpPr>
        <p:grpSpPr bwMode="auto">
          <a:xfrm>
            <a:off x="457200" y="1524000"/>
            <a:ext cx="8153400" cy="5029200"/>
            <a:chOff x="228600" y="1143000"/>
            <a:chExt cx="8626475" cy="5530850"/>
          </a:xfrm>
        </p:grpSpPr>
        <p:pic>
          <p:nvPicPr>
            <p:cNvPr id="124934" name="Picture 3" descr="compfabcol">
              <a:extLst>
                <a:ext uri="{FF2B5EF4-FFF2-40B4-BE49-F238E27FC236}">
                  <a16:creationId xmlns:a16="http://schemas.microsoft.com/office/drawing/2014/main" id="{6B669EE1-FDD9-1114-49E5-335659A5E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3276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5" name="Group 24">
              <a:extLst>
                <a:ext uri="{FF2B5EF4-FFF2-40B4-BE49-F238E27FC236}">
                  <a16:creationId xmlns:a16="http://schemas.microsoft.com/office/drawing/2014/main" id="{D05253A7-E3AD-AEC0-E64D-A86022A97109}"/>
                </a:ext>
              </a:extLst>
            </p:cNvPr>
            <p:cNvGrpSpPr>
              <a:grpSpLocks/>
            </p:cNvGrpSpPr>
            <p:nvPr/>
          </p:nvGrpSpPr>
          <p:grpSpPr bwMode="auto">
            <a:xfrm>
              <a:off x="4572000" y="2362200"/>
              <a:ext cx="1905000" cy="2193925"/>
              <a:chOff x="2880" y="1488"/>
              <a:chExt cx="1200" cy="1382"/>
            </a:xfrm>
          </p:grpSpPr>
          <p:grpSp>
            <p:nvGrpSpPr>
              <p:cNvPr id="124951" name="Group 10">
                <a:extLst>
                  <a:ext uri="{FF2B5EF4-FFF2-40B4-BE49-F238E27FC236}">
                    <a16:creationId xmlns:a16="http://schemas.microsoft.com/office/drawing/2014/main" id="{DFEA0DE6-DEB4-CA63-17E6-C43003694539}"/>
                  </a:ext>
                </a:extLst>
              </p:cNvPr>
              <p:cNvGrpSpPr>
                <a:grpSpLocks/>
              </p:cNvGrpSpPr>
              <p:nvPr/>
            </p:nvGrpSpPr>
            <p:grpSpPr bwMode="auto">
              <a:xfrm>
                <a:off x="3256" y="2064"/>
                <a:ext cx="392" cy="208"/>
                <a:chOff x="3392" y="2048"/>
                <a:chExt cx="352" cy="208"/>
              </a:xfrm>
            </p:grpSpPr>
            <p:sp>
              <p:nvSpPr>
                <p:cNvPr id="124954" name="AutoShape 11">
                  <a:extLst>
                    <a:ext uri="{FF2B5EF4-FFF2-40B4-BE49-F238E27FC236}">
                      <a16:creationId xmlns:a16="http://schemas.microsoft.com/office/drawing/2014/main" id="{1AD1F19C-4A56-6325-841F-884383F4B2BD}"/>
                    </a:ext>
                  </a:extLst>
                </p:cNvPr>
                <p:cNvSpPr>
                  <a:spLocks noChangeArrowheads="1"/>
                </p:cNvSpPr>
                <p:nvPr/>
              </p:nvSpPr>
              <p:spPr bwMode="auto">
                <a:xfrm>
                  <a:off x="3408" y="2064"/>
                  <a:ext cx="336" cy="192"/>
                </a:xfrm>
                <a:prstGeom prst="rightArrow">
                  <a:avLst>
                    <a:gd name="adj1" fmla="val 50000"/>
                    <a:gd name="adj2" fmla="val 43750"/>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24955" name="AutoShape 12">
                  <a:extLst>
                    <a:ext uri="{FF2B5EF4-FFF2-40B4-BE49-F238E27FC236}">
                      <a16:creationId xmlns:a16="http://schemas.microsoft.com/office/drawing/2014/main" id="{41005F29-F210-ADC6-BBB7-9C419BA95D57}"/>
                    </a:ext>
                  </a:extLst>
                </p:cNvPr>
                <p:cNvSpPr>
                  <a:spLocks noChangeArrowheads="1"/>
                </p:cNvSpPr>
                <p:nvPr/>
              </p:nvSpPr>
              <p:spPr bwMode="auto">
                <a:xfrm>
                  <a:off x="3392" y="2048"/>
                  <a:ext cx="336" cy="192"/>
                </a:xfrm>
                <a:prstGeom prst="rightArrow">
                  <a:avLst>
                    <a:gd name="adj1" fmla="val 50000"/>
                    <a:gd name="adj2" fmla="val 4375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sp>
            <p:nvSpPr>
              <p:cNvPr id="124952" name="Text Box 13">
                <a:extLst>
                  <a:ext uri="{FF2B5EF4-FFF2-40B4-BE49-F238E27FC236}">
                    <a16:creationId xmlns:a16="http://schemas.microsoft.com/office/drawing/2014/main" id="{D6BC3085-CCE8-B422-181C-10C97ABF5FB4}"/>
                  </a:ext>
                </a:extLst>
              </p:cNvPr>
              <p:cNvSpPr txBox="1">
                <a:spLocks noChangeArrowheads="1"/>
              </p:cNvSpPr>
              <p:nvPr/>
            </p:nvSpPr>
            <p:spPr bwMode="auto">
              <a:xfrm>
                <a:off x="2880" y="1488"/>
                <a:ext cx="120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extrusion</a:t>
                </a:r>
              </a:p>
              <a:p>
                <a:pPr>
                  <a:spcBef>
                    <a:spcPct val="0"/>
                  </a:spcBef>
                  <a:buFontTx/>
                  <a:buNone/>
                </a:pPr>
                <a:r>
                  <a:rPr lang="en-US" altLang="sv-SE" sz="1800">
                    <a:solidFill>
                      <a:srgbClr val="000000"/>
                    </a:solidFill>
                    <a:latin typeface="Arial" panose="020B0604020202020204" pitchFamily="34" charset="0"/>
                  </a:rPr>
                  <a:t>cold drawing</a:t>
                </a:r>
              </a:p>
            </p:txBody>
          </p:sp>
          <p:sp>
            <p:nvSpPr>
              <p:cNvPr id="124953" name="Text Box 14">
                <a:extLst>
                  <a:ext uri="{FF2B5EF4-FFF2-40B4-BE49-F238E27FC236}">
                    <a16:creationId xmlns:a16="http://schemas.microsoft.com/office/drawing/2014/main" id="{688F484E-AFF0-D677-360D-519A8316C51B}"/>
                  </a:ext>
                </a:extLst>
              </p:cNvPr>
              <p:cNvSpPr txBox="1">
                <a:spLocks noChangeArrowheads="1"/>
              </p:cNvSpPr>
              <p:nvPr/>
            </p:nvSpPr>
            <p:spPr bwMode="auto">
              <a:xfrm>
                <a:off x="2933" y="2352"/>
                <a:ext cx="10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heat </a:t>
                </a:r>
              </a:p>
              <a:p>
                <a:pPr>
                  <a:spcBef>
                    <a:spcPct val="0"/>
                  </a:spcBef>
                  <a:buFontTx/>
                  <a:buNone/>
                </a:pPr>
                <a:r>
                  <a:rPr lang="en-US" altLang="sv-SE" sz="1800">
                    <a:solidFill>
                      <a:srgbClr val="000000"/>
                    </a:solidFill>
                    <a:latin typeface="Arial" panose="020B0604020202020204" pitchFamily="34" charset="0"/>
                  </a:rPr>
                  <a:t>treatments</a:t>
                </a:r>
              </a:p>
            </p:txBody>
          </p:sp>
        </p:grpSp>
        <p:sp>
          <p:nvSpPr>
            <p:cNvPr id="124936" name="Rectangle 15">
              <a:extLst>
                <a:ext uri="{FF2B5EF4-FFF2-40B4-BE49-F238E27FC236}">
                  <a16:creationId xmlns:a16="http://schemas.microsoft.com/office/drawing/2014/main" id="{6BCBDEE6-AA3B-949E-A442-E3702317EDCE}"/>
                </a:ext>
              </a:extLst>
            </p:cNvPr>
            <p:cNvSpPr>
              <a:spLocks noChangeArrowheads="1"/>
            </p:cNvSpPr>
            <p:nvPr/>
          </p:nvSpPr>
          <p:spPr bwMode="auto">
            <a:xfrm>
              <a:off x="1066800" y="5486400"/>
              <a:ext cx="3276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NbTi is a ductile alloy that can sustain large deformations</a:t>
              </a:r>
            </a:p>
          </p:txBody>
        </p:sp>
        <p:sp>
          <p:nvSpPr>
            <p:cNvPr id="124937" name="Rectangle 16">
              <a:extLst>
                <a:ext uri="{FF2B5EF4-FFF2-40B4-BE49-F238E27FC236}">
                  <a16:creationId xmlns:a16="http://schemas.microsoft.com/office/drawing/2014/main" id="{F3DD484C-390E-BC93-82EF-3FABCE3A3E78}"/>
                </a:ext>
              </a:extLst>
            </p:cNvPr>
            <p:cNvSpPr>
              <a:spLocks noChangeArrowheads="1"/>
            </p:cNvSpPr>
            <p:nvPr/>
          </p:nvSpPr>
          <p:spPr bwMode="auto">
            <a:xfrm>
              <a:off x="5867400" y="1828800"/>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I</a:t>
              </a:r>
              <a:r>
                <a:rPr lang="en-US" altLang="sv-SE" sz="1800" baseline="-25000">
                  <a:solidFill>
                    <a:srgbClr val="000000"/>
                  </a:solidFill>
                  <a:latin typeface="Arial" panose="020B0604020202020204" pitchFamily="34" charset="0"/>
                </a:rPr>
                <a:t>C</a:t>
              </a:r>
              <a:r>
                <a:rPr lang="en-US" altLang="sv-SE" sz="1800">
                  <a:solidFill>
                    <a:srgbClr val="000000"/>
                  </a:solidFill>
                  <a:latin typeface="Arial" panose="020B0604020202020204" pitchFamily="34" charset="0"/>
                </a:rPr>
                <a:t>(5 T, 4.2 K) ≈ 1 kA</a:t>
              </a:r>
            </a:p>
          </p:txBody>
        </p:sp>
        <p:sp>
          <p:nvSpPr>
            <p:cNvPr id="124938" name="Rectangle 17">
              <a:extLst>
                <a:ext uri="{FF2B5EF4-FFF2-40B4-BE49-F238E27FC236}">
                  <a16:creationId xmlns:a16="http://schemas.microsoft.com/office/drawing/2014/main" id="{0FBCE5D9-022D-E0FE-8FC7-05C89790F430}"/>
                </a:ext>
              </a:extLst>
            </p:cNvPr>
            <p:cNvSpPr>
              <a:spLocks noChangeArrowheads="1"/>
            </p:cNvSpPr>
            <p:nvPr/>
          </p:nvSpPr>
          <p:spPr bwMode="auto">
            <a:xfrm>
              <a:off x="1447800" y="1676400"/>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NbTi billet</a:t>
              </a:r>
            </a:p>
          </p:txBody>
        </p:sp>
        <p:sp>
          <p:nvSpPr>
            <p:cNvPr id="124939" name="Rectangle 18">
              <a:extLst>
                <a:ext uri="{FF2B5EF4-FFF2-40B4-BE49-F238E27FC236}">
                  <a16:creationId xmlns:a16="http://schemas.microsoft.com/office/drawing/2014/main" id="{B38896B0-A4FC-6163-AE27-AC13AA768598}"/>
                </a:ext>
              </a:extLst>
            </p:cNvPr>
            <p:cNvSpPr>
              <a:spLocks noChangeArrowheads="1"/>
            </p:cNvSpPr>
            <p:nvPr/>
          </p:nvSpPr>
          <p:spPr bwMode="auto">
            <a:xfrm>
              <a:off x="228600" y="1143000"/>
              <a:ext cx="701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sz="1800" i="1">
                  <a:solidFill>
                    <a:srgbClr val="000000"/>
                  </a:solidFill>
                  <a:latin typeface="Arial" panose="020B0604020202020204" pitchFamily="34" charset="0"/>
                </a:rPr>
                <a:t>Graphics by courtesy of Applied Superconductivity Center at NHMFL</a:t>
              </a:r>
            </a:p>
          </p:txBody>
        </p:sp>
        <p:grpSp>
          <p:nvGrpSpPr>
            <p:cNvPr id="124940" name="Group 25">
              <a:extLst>
                <a:ext uri="{FF2B5EF4-FFF2-40B4-BE49-F238E27FC236}">
                  <a16:creationId xmlns:a16="http://schemas.microsoft.com/office/drawing/2014/main" id="{42D7E5AA-CB22-D8D8-0C78-A62C1952D749}"/>
                </a:ext>
              </a:extLst>
            </p:cNvPr>
            <p:cNvGrpSpPr>
              <a:grpSpLocks/>
            </p:cNvGrpSpPr>
            <p:nvPr/>
          </p:nvGrpSpPr>
          <p:grpSpPr bwMode="auto">
            <a:xfrm>
              <a:off x="6215063" y="2424113"/>
              <a:ext cx="2243137" cy="3367087"/>
              <a:chOff x="3915" y="1527"/>
              <a:chExt cx="1672" cy="2612"/>
            </a:xfrm>
          </p:grpSpPr>
          <p:pic>
            <p:nvPicPr>
              <p:cNvPr id="124943" name="Picture 5" descr="inner strand">
                <a:extLst>
                  <a:ext uri="{FF2B5EF4-FFF2-40B4-BE49-F238E27FC236}">
                    <a16:creationId xmlns:a16="http://schemas.microsoft.com/office/drawing/2014/main" id="{BB917FBA-050D-7EC6-D55C-F3E4646A2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1527"/>
                <a:ext cx="1042"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44" name="Group 6">
                <a:extLst>
                  <a:ext uri="{FF2B5EF4-FFF2-40B4-BE49-F238E27FC236}">
                    <a16:creationId xmlns:a16="http://schemas.microsoft.com/office/drawing/2014/main" id="{291151E1-4A60-9691-77E1-948E2C3FA723}"/>
                  </a:ext>
                </a:extLst>
              </p:cNvPr>
              <p:cNvGrpSpPr>
                <a:grpSpLocks/>
              </p:cNvGrpSpPr>
              <p:nvPr/>
            </p:nvGrpSpPr>
            <p:grpSpPr bwMode="auto">
              <a:xfrm rot="-5400000">
                <a:off x="5011" y="1871"/>
                <a:ext cx="864" cy="289"/>
                <a:chOff x="4564" y="2880"/>
                <a:chExt cx="864" cy="289"/>
              </a:xfrm>
            </p:grpSpPr>
            <p:sp>
              <p:nvSpPr>
                <p:cNvPr id="124949" name="Line 7">
                  <a:extLst>
                    <a:ext uri="{FF2B5EF4-FFF2-40B4-BE49-F238E27FC236}">
                      <a16:creationId xmlns:a16="http://schemas.microsoft.com/office/drawing/2014/main" id="{31692068-041E-B4C7-CB33-4B9B79D8D1EE}"/>
                    </a:ext>
                  </a:extLst>
                </p:cNvPr>
                <p:cNvSpPr>
                  <a:spLocks noChangeShapeType="1"/>
                </p:cNvSpPr>
                <p:nvPr/>
              </p:nvSpPr>
              <p:spPr bwMode="auto">
                <a:xfrm flipV="1">
                  <a:off x="4564" y="2880"/>
                  <a:ext cx="864" cy="0"/>
                </a:xfrm>
                <a:prstGeom prst="line">
                  <a:avLst/>
                </a:prstGeom>
                <a:noFill/>
                <a:ln w="12700">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24950" name="Text Box 8">
                  <a:extLst>
                    <a:ext uri="{FF2B5EF4-FFF2-40B4-BE49-F238E27FC236}">
                      <a16:creationId xmlns:a16="http://schemas.microsoft.com/office/drawing/2014/main" id="{781B90AB-10BA-3A87-F198-57AA4BC5ACF4}"/>
                    </a:ext>
                  </a:extLst>
                </p:cNvPr>
                <p:cNvSpPr txBox="1">
                  <a:spLocks noChangeArrowheads="1"/>
                </p:cNvSpPr>
                <p:nvPr/>
              </p:nvSpPr>
              <p:spPr bwMode="auto">
                <a:xfrm>
                  <a:off x="4643" y="2881"/>
                  <a:ext cx="7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sym typeface="Symbol" pitchFamily="2" charset="2"/>
                    </a:rPr>
                    <a:t></a:t>
                  </a:r>
                  <a:r>
                    <a:rPr lang="en-US" altLang="sv-SE" sz="1800">
                      <a:solidFill>
                        <a:srgbClr val="000000"/>
                      </a:solidFill>
                      <a:latin typeface="Arial" panose="020B0604020202020204" pitchFamily="34" charset="0"/>
                    </a:rPr>
                    <a:t>1 mm</a:t>
                  </a:r>
                </a:p>
              </p:txBody>
            </p:sp>
          </p:grpSp>
          <p:pic>
            <p:nvPicPr>
              <p:cNvPr id="124945" name="Picture 4" descr="NbTi filaments inside copper">
                <a:extLst>
                  <a:ext uri="{FF2B5EF4-FFF2-40B4-BE49-F238E27FC236}">
                    <a16:creationId xmlns:a16="http://schemas.microsoft.com/office/drawing/2014/main" id="{E898B948-E28B-3785-B109-D6FC53AEC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 y="2944"/>
                <a:ext cx="1597" cy="119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24946" name="Rectangle 20">
                <a:extLst>
                  <a:ext uri="{FF2B5EF4-FFF2-40B4-BE49-F238E27FC236}">
                    <a16:creationId xmlns:a16="http://schemas.microsoft.com/office/drawing/2014/main" id="{2AA56EA4-238B-CA65-C137-2ED5E60D0D1A}"/>
                  </a:ext>
                </a:extLst>
              </p:cNvPr>
              <p:cNvSpPr>
                <a:spLocks noChangeArrowheads="1"/>
              </p:cNvSpPr>
              <p:nvPr/>
            </p:nvSpPr>
            <p:spPr bwMode="auto">
              <a:xfrm>
                <a:off x="4602" y="2068"/>
                <a:ext cx="150" cy="92"/>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24947" name="Line 21">
                <a:extLst>
                  <a:ext uri="{FF2B5EF4-FFF2-40B4-BE49-F238E27FC236}">
                    <a16:creationId xmlns:a16="http://schemas.microsoft.com/office/drawing/2014/main" id="{258A661B-5CBE-691D-729B-9969A66ED74F}"/>
                  </a:ext>
                </a:extLst>
              </p:cNvPr>
              <p:cNvSpPr>
                <a:spLocks noChangeShapeType="1"/>
              </p:cNvSpPr>
              <p:nvPr/>
            </p:nvSpPr>
            <p:spPr bwMode="auto">
              <a:xfrm flipH="1">
                <a:off x="3915" y="2067"/>
                <a:ext cx="686" cy="873"/>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24948" name="Line 22">
                <a:extLst>
                  <a:ext uri="{FF2B5EF4-FFF2-40B4-BE49-F238E27FC236}">
                    <a16:creationId xmlns:a16="http://schemas.microsoft.com/office/drawing/2014/main" id="{B647E978-81FE-E898-DFED-B2E21739183D}"/>
                  </a:ext>
                </a:extLst>
              </p:cNvPr>
              <p:cNvSpPr>
                <a:spLocks noChangeShapeType="1"/>
              </p:cNvSpPr>
              <p:nvPr/>
            </p:nvSpPr>
            <p:spPr bwMode="auto">
              <a:xfrm>
                <a:off x="4748" y="2065"/>
                <a:ext cx="770" cy="881"/>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grpSp>
        <p:sp>
          <p:nvSpPr>
            <p:cNvPr id="124941" name="Rectangle 26">
              <a:extLst>
                <a:ext uri="{FF2B5EF4-FFF2-40B4-BE49-F238E27FC236}">
                  <a16:creationId xmlns:a16="http://schemas.microsoft.com/office/drawing/2014/main" id="{4B40B289-A5F1-349D-3881-2FBC43C92F2E}"/>
                </a:ext>
              </a:extLst>
            </p:cNvPr>
            <p:cNvSpPr>
              <a:spLocks noChangeArrowheads="1"/>
            </p:cNvSpPr>
            <p:nvPr/>
          </p:nvSpPr>
          <p:spPr bwMode="auto">
            <a:xfrm>
              <a:off x="4648200" y="5181600"/>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LHC wire</a:t>
              </a:r>
            </a:p>
          </p:txBody>
        </p:sp>
        <p:sp>
          <p:nvSpPr>
            <p:cNvPr id="124942" name="TextBox 23">
              <a:extLst>
                <a:ext uri="{FF2B5EF4-FFF2-40B4-BE49-F238E27FC236}">
                  <a16:creationId xmlns:a16="http://schemas.microsoft.com/office/drawing/2014/main" id="{0D43478E-4D54-6E28-47B1-6AABEF1B13E7}"/>
                </a:ext>
              </a:extLst>
            </p:cNvPr>
            <p:cNvSpPr txBox="1">
              <a:spLocks noChangeArrowheads="1"/>
            </p:cNvSpPr>
            <p:nvPr/>
          </p:nvSpPr>
          <p:spPr bwMode="auto">
            <a:xfrm>
              <a:off x="3657600" y="14478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7">
            <a:extLst>
              <a:ext uri="{FF2B5EF4-FFF2-40B4-BE49-F238E27FC236}">
                <a16:creationId xmlns:a16="http://schemas.microsoft.com/office/drawing/2014/main" id="{C32C23AC-BBBD-94E4-459F-D4B8881A91D1}"/>
              </a:ext>
            </a:extLst>
          </p:cNvPr>
          <p:cNvSpPr>
            <a:spLocks noGrp="1"/>
          </p:cNvSpPr>
          <p:nvPr>
            <p:ph type="title"/>
          </p:nvPr>
        </p:nvSpPr>
        <p:spPr>
          <a:xfrm>
            <a:off x="1143000" y="152400"/>
            <a:ext cx="7138988" cy="1143000"/>
          </a:xfrm>
        </p:spPr>
        <p:txBody>
          <a:bodyPr/>
          <a:lstStyle/>
          <a:p>
            <a:pPr eaLnBrk="1" hangingPunct="1"/>
            <a:r>
              <a:rPr lang="en-GB" altLang="sv-SE">
                <a:latin typeface="Tahoma" panose="020B0604030504040204" pitchFamily="34" charset="0"/>
                <a:ea typeface="ＭＳ Ｐゴシック" panose="020B0600070205080204" pitchFamily="34" charset="-128"/>
              </a:rPr>
              <a:t>Nb</a:t>
            </a:r>
            <a:r>
              <a:rPr lang="en-GB" altLang="sv-SE" baseline="-25000">
                <a:latin typeface="Tahoma" panose="020B0604030504040204" pitchFamily="34" charset="0"/>
                <a:ea typeface="ＭＳ Ｐゴシック" panose="020B0600070205080204" pitchFamily="34" charset="-128"/>
              </a:rPr>
              <a:t>3</a:t>
            </a:r>
            <a:r>
              <a:rPr lang="en-GB" altLang="sv-SE">
                <a:latin typeface="Tahoma" panose="020B0604030504040204" pitchFamily="34" charset="0"/>
                <a:ea typeface="ＭＳ Ｐゴシック" panose="020B0600070205080204" pitchFamily="34" charset="-128"/>
              </a:rPr>
              <a:t>Sn manufacturing routes </a:t>
            </a:r>
            <a:endParaRPr lang="en-US" altLang="sv-SE">
              <a:latin typeface="Tahoma" panose="020B0604030504040204" pitchFamily="34" charset="0"/>
              <a:ea typeface="ＭＳ Ｐゴシック" panose="020B0600070205080204" pitchFamily="34" charset="-128"/>
            </a:endParaRPr>
          </a:p>
        </p:txBody>
      </p:sp>
      <p:sp>
        <p:nvSpPr>
          <p:cNvPr id="126978" name="Date Placeholder 1">
            <a:extLst>
              <a:ext uri="{FF2B5EF4-FFF2-40B4-BE49-F238E27FC236}">
                <a16:creationId xmlns:a16="http://schemas.microsoft.com/office/drawing/2014/main" id="{52414E9C-EFD8-ADF3-88B9-56A2FF2719C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26979" name="Footer Placeholder 2">
            <a:extLst>
              <a:ext uri="{FF2B5EF4-FFF2-40B4-BE49-F238E27FC236}">
                <a16:creationId xmlns:a16="http://schemas.microsoft.com/office/drawing/2014/main" id="{55536950-5907-3645-17EE-8871969CC60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26980" name="Slide Number Placeholder 3">
            <a:extLst>
              <a:ext uri="{FF2B5EF4-FFF2-40B4-BE49-F238E27FC236}">
                <a16:creationId xmlns:a16="http://schemas.microsoft.com/office/drawing/2014/main" id="{14B159FA-8393-C546-920F-E76F1A88C2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8F7BBA6-FC6E-F24A-AC5A-4DA69A51D8B9}" type="slidenum">
              <a:rPr lang="en-US" altLang="sv-SE" sz="1400">
                <a:solidFill>
                  <a:srgbClr val="000000"/>
                </a:solidFill>
                <a:latin typeface="Tahoma" panose="020B0604030504040204" pitchFamily="34" charset="0"/>
              </a:rPr>
              <a:pPr>
                <a:spcBef>
                  <a:spcPct val="0"/>
                </a:spcBef>
                <a:buFontTx/>
                <a:buNone/>
              </a:pPr>
              <a:t>22</a:t>
            </a:fld>
            <a:endParaRPr lang="en-US" altLang="sv-SE" sz="1400">
              <a:solidFill>
                <a:srgbClr val="000000"/>
              </a:solidFill>
              <a:latin typeface="Tahoma" panose="020B0604030504040204" pitchFamily="34" charset="0"/>
            </a:endParaRPr>
          </a:p>
        </p:txBody>
      </p:sp>
      <p:sp>
        <p:nvSpPr>
          <p:cNvPr id="126981" name="Rectangle 59">
            <a:extLst>
              <a:ext uri="{FF2B5EF4-FFF2-40B4-BE49-F238E27FC236}">
                <a16:creationId xmlns:a16="http://schemas.microsoft.com/office/drawing/2014/main" id="{AFB3B412-B312-9079-0AFE-C451DE06B4ED}"/>
              </a:ext>
            </a:extLst>
          </p:cNvPr>
          <p:cNvSpPr>
            <a:spLocks noChangeArrowheads="1"/>
          </p:cNvSpPr>
          <p:nvPr/>
        </p:nvSpPr>
        <p:spPr bwMode="auto">
          <a:xfrm>
            <a:off x="152400" y="1905000"/>
            <a:ext cx="426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Nb</a:t>
            </a:r>
            <a:r>
              <a:rPr lang="en-US" altLang="sv-SE" sz="1800" baseline="-25000">
                <a:solidFill>
                  <a:srgbClr val="000000"/>
                </a:solidFill>
                <a:latin typeface="Arial" panose="020B0604020202020204" pitchFamily="34" charset="0"/>
              </a:rPr>
              <a:t>3</a:t>
            </a:r>
            <a:r>
              <a:rPr lang="en-US" altLang="sv-SE" sz="1800">
                <a:solidFill>
                  <a:srgbClr val="000000"/>
                </a:solidFill>
                <a:latin typeface="Arial" panose="020B0604020202020204" pitchFamily="34" charset="0"/>
              </a:rPr>
              <a:t>Sn is brittle and cannot be drawn in final form. The precursors are drawn and only later the wire is heat-treated to ≈650 C, to form the Nb</a:t>
            </a:r>
            <a:r>
              <a:rPr lang="en-US" altLang="sv-SE" sz="1800" baseline="-25000">
                <a:solidFill>
                  <a:srgbClr val="000000"/>
                </a:solidFill>
                <a:latin typeface="Arial" panose="020B0604020202020204" pitchFamily="34" charset="0"/>
              </a:rPr>
              <a:t>3</a:t>
            </a:r>
            <a:r>
              <a:rPr lang="en-US" altLang="sv-SE" sz="1800">
                <a:solidFill>
                  <a:srgbClr val="000000"/>
                </a:solidFill>
                <a:latin typeface="Arial" panose="020B0604020202020204" pitchFamily="34" charset="0"/>
              </a:rPr>
              <a:t>Sn phase</a:t>
            </a:r>
          </a:p>
        </p:txBody>
      </p:sp>
      <p:pic>
        <p:nvPicPr>
          <p:cNvPr id="126982" name="Picture 60" descr="Nb3SnITBronzeandPITCompositeSchematic-VGA">
            <a:extLst>
              <a:ext uri="{FF2B5EF4-FFF2-40B4-BE49-F238E27FC236}">
                <a16:creationId xmlns:a16="http://schemas.microsoft.com/office/drawing/2014/main" id="{A018CB57-35B0-F66C-AFDF-3BF3054C5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933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Rectangle 61">
            <a:extLst>
              <a:ext uri="{FF2B5EF4-FFF2-40B4-BE49-F238E27FC236}">
                <a16:creationId xmlns:a16="http://schemas.microsoft.com/office/drawing/2014/main" id="{FE28D4F3-89D7-27FE-B017-3CE522C08CBD}"/>
              </a:ext>
            </a:extLst>
          </p:cNvPr>
          <p:cNvSpPr>
            <a:spLocks noChangeArrowheads="1"/>
          </p:cNvSpPr>
          <p:nvPr/>
        </p:nvSpPr>
        <p:spPr bwMode="auto">
          <a:xfrm>
            <a:off x="304800" y="1447800"/>
            <a:ext cx="701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sz="1800" i="1">
                <a:solidFill>
                  <a:srgbClr val="000000"/>
                </a:solidFill>
                <a:latin typeface="Arial" panose="020B0604020202020204" pitchFamily="34" charset="0"/>
              </a:rPr>
              <a:t>Graphics by courtesy of Applied Superconductivity Center at NHMFL</a:t>
            </a:r>
          </a:p>
        </p:txBody>
      </p:sp>
      <p:sp>
        <p:nvSpPr>
          <p:cNvPr id="126984" name="Rectangle 63">
            <a:extLst>
              <a:ext uri="{FF2B5EF4-FFF2-40B4-BE49-F238E27FC236}">
                <a16:creationId xmlns:a16="http://schemas.microsoft.com/office/drawing/2014/main" id="{BB458D79-31C8-0D97-A336-1246B5437605}"/>
              </a:ext>
            </a:extLst>
          </p:cNvPr>
          <p:cNvSpPr>
            <a:spLocks noChangeArrowheads="1"/>
          </p:cNvSpPr>
          <p:nvPr/>
        </p:nvSpPr>
        <p:spPr bwMode="auto">
          <a:xfrm>
            <a:off x="381000" y="548640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I</a:t>
            </a:r>
            <a:r>
              <a:rPr lang="en-US" altLang="sv-SE" sz="1800" baseline="-25000">
                <a:solidFill>
                  <a:srgbClr val="000000"/>
                </a:solidFill>
                <a:latin typeface="Arial" panose="020B0604020202020204" pitchFamily="34" charset="0"/>
              </a:rPr>
              <a:t>C</a:t>
            </a:r>
            <a:r>
              <a:rPr lang="en-US" altLang="sv-SE" sz="1800">
                <a:solidFill>
                  <a:srgbClr val="000000"/>
                </a:solidFill>
                <a:latin typeface="Arial" panose="020B0604020202020204" pitchFamily="34" charset="0"/>
              </a:rPr>
              <a:t>(12 T, 4.2 K) ≈ 1.5 kA</a:t>
            </a:r>
          </a:p>
        </p:txBody>
      </p:sp>
      <p:pic>
        <p:nvPicPr>
          <p:cNvPr id="126985" name="Picture 64" descr="Picture 1">
            <a:extLst>
              <a:ext uri="{FF2B5EF4-FFF2-40B4-BE49-F238E27FC236}">
                <a16:creationId xmlns:a16="http://schemas.microsoft.com/office/drawing/2014/main" id="{DD83210E-79B7-0C09-31D0-57F71AAA4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0"/>
            <a:ext cx="24511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6" name="Group 66">
            <a:extLst>
              <a:ext uri="{FF2B5EF4-FFF2-40B4-BE49-F238E27FC236}">
                <a16:creationId xmlns:a16="http://schemas.microsoft.com/office/drawing/2014/main" id="{55DD3869-96C3-5347-2089-4447B7BCAEB1}"/>
              </a:ext>
            </a:extLst>
          </p:cNvPr>
          <p:cNvGrpSpPr>
            <a:grpSpLocks/>
          </p:cNvGrpSpPr>
          <p:nvPr/>
        </p:nvGrpSpPr>
        <p:grpSpPr bwMode="auto">
          <a:xfrm flipH="1">
            <a:off x="3581400" y="4267200"/>
            <a:ext cx="622300" cy="330200"/>
            <a:chOff x="3392" y="2048"/>
            <a:chExt cx="352" cy="208"/>
          </a:xfrm>
        </p:grpSpPr>
        <p:sp>
          <p:nvSpPr>
            <p:cNvPr id="126988" name="AutoShape 67">
              <a:extLst>
                <a:ext uri="{FF2B5EF4-FFF2-40B4-BE49-F238E27FC236}">
                  <a16:creationId xmlns:a16="http://schemas.microsoft.com/office/drawing/2014/main" id="{C85C8320-E598-6F4D-3759-5B4B374B294A}"/>
                </a:ext>
              </a:extLst>
            </p:cNvPr>
            <p:cNvSpPr>
              <a:spLocks noChangeArrowheads="1"/>
            </p:cNvSpPr>
            <p:nvPr/>
          </p:nvSpPr>
          <p:spPr bwMode="auto">
            <a:xfrm>
              <a:off x="3408" y="2064"/>
              <a:ext cx="336" cy="192"/>
            </a:xfrm>
            <a:prstGeom prst="rightArrow">
              <a:avLst>
                <a:gd name="adj1" fmla="val 50000"/>
                <a:gd name="adj2" fmla="val 43750"/>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26989" name="AutoShape 68">
              <a:extLst>
                <a:ext uri="{FF2B5EF4-FFF2-40B4-BE49-F238E27FC236}">
                  <a16:creationId xmlns:a16="http://schemas.microsoft.com/office/drawing/2014/main" id="{46CC3021-7655-50CE-7B30-F2B6DFA9E793}"/>
                </a:ext>
              </a:extLst>
            </p:cNvPr>
            <p:cNvSpPr>
              <a:spLocks noChangeArrowheads="1"/>
            </p:cNvSpPr>
            <p:nvPr/>
          </p:nvSpPr>
          <p:spPr bwMode="auto">
            <a:xfrm>
              <a:off x="3392" y="2048"/>
              <a:ext cx="336" cy="192"/>
            </a:xfrm>
            <a:prstGeom prst="rightArrow">
              <a:avLst>
                <a:gd name="adj1" fmla="val 50000"/>
                <a:gd name="adj2" fmla="val 43750"/>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sp>
        <p:nvSpPr>
          <p:cNvPr id="126987" name="TextBox 10">
            <a:extLst>
              <a:ext uri="{FF2B5EF4-FFF2-40B4-BE49-F238E27FC236}">
                <a16:creationId xmlns:a16="http://schemas.microsoft.com/office/drawing/2014/main" id="{53EB4A5A-003A-5FB2-8D75-EA3085F686EE}"/>
              </a:ext>
            </a:extLst>
          </p:cNvPr>
          <p:cNvSpPr txBox="1">
            <a:spLocks noChangeArrowheads="1"/>
          </p:cNvSpPr>
          <p:nvPr/>
        </p:nvSpPr>
        <p:spPr bwMode="auto">
          <a:xfrm>
            <a:off x="533400" y="59436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4">
            <a:extLst>
              <a:ext uri="{FF2B5EF4-FFF2-40B4-BE49-F238E27FC236}">
                <a16:creationId xmlns:a16="http://schemas.microsoft.com/office/drawing/2014/main" id="{A9C2B156-3AEA-820E-1BB3-A2BD07E2FC84}"/>
              </a:ext>
            </a:extLst>
          </p:cNvPr>
          <p:cNvSpPr>
            <a:spLocks noGrp="1" noChangeArrowheads="1"/>
          </p:cNvSpPr>
          <p:nvPr>
            <p:ph type="title"/>
          </p:nvPr>
        </p:nvSpPr>
        <p:spPr/>
        <p:txBody>
          <a:bodyPr/>
          <a:lstStyle/>
          <a:p>
            <a:pPr eaLnBrk="1" hangingPunct="1"/>
            <a:r>
              <a:rPr lang="en-US" altLang="sv-SE">
                <a:latin typeface="Tahoma" panose="020B0604030504040204" pitchFamily="34" charset="0"/>
                <a:ea typeface="ＭＳ Ｐゴシック" panose="020B0600070205080204" pitchFamily="34" charset="-128"/>
              </a:rPr>
              <a:t>Superconducting cables</a:t>
            </a:r>
          </a:p>
        </p:txBody>
      </p:sp>
      <p:sp>
        <p:nvSpPr>
          <p:cNvPr id="3" name="Footer Placeholder 2">
            <a:extLst>
              <a:ext uri="{FF2B5EF4-FFF2-40B4-BE49-F238E27FC236}">
                <a16:creationId xmlns:a16="http://schemas.microsoft.com/office/drawing/2014/main" id="{D5B87014-402B-9041-9D0A-4027ADA49A08}"/>
              </a:ext>
            </a:extLst>
          </p:cNvPr>
          <p:cNvSpPr>
            <a:spLocks noGrp="1"/>
          </p:cNvSpPr>
          <p:nvPr>
            <p:ph type="ftr" sz="quarter" idx="10"/>
          </p:nvPr>
        </p:nvSpPr>
        <p:spPr/>
        <p:txBody>
          <a:bodyPr/>
          <a:lstStyle/>
          <a:p>
            <a:pPr>
              <a:defRPr/>
            </a:pPr>
            <a:r>
              <a:rPr lang="en-US"/>
              <a:t>Lecture 9  |Superconductivity, SRF and SC Magnets- J. G. Weisend II</a:t>
            </a:r>
          </a:p>
        </p:txBody>
      </p:sp>
      <p:sp>
        <p:nvSpPr>
          <p:cNvPr id="129027" name="Slide Number Placeholder 3">
            <a:extLst>
              <a:ext uri="{FF2B5EF4-FFF2-40B4-BE49-F238E27FC236}">
                <a16:creationId xmlns:a16="http://schemas.microsoft.com/office/drawing/2014/main" id="{1009B383-1AFD-0DF7-6975-2D483142764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spcBef>
                <a:spcPct val="0"/>
              </a:spcBef>
              <a:buSzTx/>
              <a:buFontTx/>
              <a:buNone/>
            </a:pPr>
            <a:fld id="{96FB401F-596E-9A41-8C28-0FACE2F29329}" type="slidenum">
              <a:rPr lang="en-US" altLang="sv-SE" sz="1400">
                <a:solidFill>
                  <a:srgbClr val="000000"/>
                </a:solidFill>
                <a:latin typeface="Tahoma" panose="020B0604030504040204" pitchFamily="34" charset="0"/>
              </a:rPr>
              <a:pPr eaLnBrk="1" hangingPunct="1">
                <a:spcBef>
                  <a:spcPct val="0"/>
                </a:spcBef>
                <a:buSzTx/>
                <a:buFontTx/>
                <a:buNone/>
              </a:pPr>
              <a:t>23</a:t>
            </a:fld>
            <a:endParaRPr lang="en-US" altLang="sv-SE" sz="1400">
              <a:solidFill>
                <a:srgbClr val="000000"/>
              </a:solidFill>
              <a:latin typeface="Tahoma" panose="020B0604030504040204" pitchFamily="34" charset="0"/>
            </a:endParaRPr>
          </a:p>
        </p:txBody>
      </p:sp>
      <p:sp>
        <p:nvSpPr>
          <p:cNvPr id="2" name="Date Placeholder 1">
            <a:extLst>
              <a:ext uri="{FF2B5EF4-FFF2-40B4-BE49-F238E27FC236}">
                <a16:creationId xmlns:a16="http://schemas.microsoft.com/office/drawing/2014/main" id="{8B737241-B607-A740-8705-F4A7575EDED4}"/>
              </a:ext>
            </a:extLst>
          </p:cNvPr>
          <p:cNvSpPr>
            <a:spLocks noGrp="1"/>
          </p:cNvSpPr>
          <p:nvPr>
            <p:ph type="dt" sz="quarter" idx="12"/>
          </p:nvPr>
        </p:nvSpPr>
        <p:spPr/>
        <p:txBody>
          <a:bodyPr/>
          <a:lstStyle/>
          <a:p>
            <a:pPr>
              <a:defRPr/>
            </a:pPr>
            <a:r>
              <a:rPr lang="sv-SE"/>
              <a:t>Winter 2025</a:t>
            </a:r>
            <a:endParaRPr/>
          </a:p>
        </p:txBody>
      </p:sp>
      <p:grpSp>
        <p:nvGrpSpPr>
          <p:cNvPr id="129029" name="Group 5">
            <a:extLst>
              <a:ext uri="{FF2B5EF4-FFF2-40B4-BE49-F238E27FC236}">
                <a16:creationId xmlns:a16="http://schemas.microsoft.com/office/drawing/2014/main" id="{26A8BBEC-43C1-FC61-EBF0-045215CDEAB8}"/>
              </a:ext>
            </a:extLst>
          </p:cNvPr>
          <p:cNvGrpSpPr>
            <a:grpSpLocks/>
          </p:cNvGrpSpPr>
          <p:nvPr/>
        </p:nvGrpSpPr>
        <p:grpSpPr bwMode="auto">
          <a:xfrm>
            <a:off x="31750" y="1143000"/>
            <a:ext cx="8731250" cy="4876800"/>
            <a:chOff x="76200" y="1447800"/>
            <a:chExt cx="8886825" cy="5259388"/>
          </a:xfrm>
        </p:grpSpPr>
        <p:pic>
          <p:nvPicPr>
            <p:cNvPr id="129031" name="Picture 7" descr="EM_HERA_Cable.jpg">
              <a:extLst>
                <a:ext uri="{FF2B5EF4-FFF2-40B4-BE49-F238E27FC236}">
                  <a16:creationId xmlns:a16="http://schemas.microsoft.com/office/drawing/2014/main" id="{5AAEF864-F056-826C-D627-0F712B259E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500313"/>
              <a:ext cx="22240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5" descr="0403045_01">
              <a:extLst>
                <a:ext uri="{FF2B5EF4-FFF2-40B4-BE49-F238E27FC236}">
                  <a16:creationId xmlns:a16="http://schemas.microsoft.com/office/drawing/2014/main" id="{3A308F31-C7EA-5557-8FFF-C1232144F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33613"/>
              <a:ext cx="25908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033" name="Object 1024">
              <a:extLst>
                <a:ext uri="{FF2B5EF4-FFF2-40B4-BE49-F238E27FC236}">
                  <a16:creationId xmlns:a16="http://schemas.microsoft.com/office/drawing/2014/main" id="{E4A3464B-3951-81C2-5042-64C1F99E14B5}"/>
                </a:ext>
              </a:extLst>
            </p:cNvPr>
            <p:cNvGraphicFramePr>
              <a:graphicFrameLocks noChangeAspect="1"/>
            </p:cNvGraphicFramePr>
            <p:nvPr/>
          </p:nvGraphicFramePr>
          <p:xfrm>
            <a:off x="7543800" y="1981200"/>
            <a:ext cx="1419225" cy="1895475"/>
          </p:xfrm>
          <a:graphic>
            <a:graphicData uri="http://schemas.openxmlformats.org/presentationml/2006/ole">
              <mc:AlternateContent xmlns:mc="http://schemas.openxmlformats.org/markup-compatibility/2006">
                <mc:Choice xmlns:v="urn:schemas-microsoft-com:vml" Requires="v">
                  <p:oleObj name="Bitmap Image" r:id="rId5" imgW="901700" imgH="1219200" progId="PBrush">
                    <p:embed/>
                  </p:oleObj>
                </mc:Choice>
                <mc:Fallback>
                  <p:oleObj name="Bitmap Image" r:id="rId5" imgW="901700" imgH="1219200" progId="PBrush">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981200"/>
                          <a:ext cx="14192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29034" name="Picture 31" descr="Picture 2">
              <a:extLst>
                <a:ext uri="{FF2B5EF4-FFF2-40B4-BE49-F238E27FC236}">
                  <a16:creationId xmlns:a16="http://schemas.microsoft.com/office/drawing/2014/main" id="{AE9429B8-6032-AD25-AA3F-5BCA0BAFDB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200400"/>
              <a:ext cx="20574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5" name="Text Box 4">
              <a:extLst>
                <a:ext uri="{FF2B5EF4-FFF2-40B4-BE49-F238E27FC236}">
                  <a16:creationId xmlns:a16="http://schemas.microsoft.com/office/drawing/2014/main" id="{6DF8579B-C1C3-8328-3864-FABEFF59D7E9}"/>
                </a:ext>
              </a:extLst>
            </p:cNvPr>
            <p:cNvSpPr txBox="1">
              <a:spLocks noChangeArrowheads="1"/>
            </p:cNvSpPr>
            <p:nvPr/>
          </p:nvSpPr>
          <p:spPr bwMode="auto">
            <a:xfrm>
              <a:off x="7772400" y="1447800"/>
              <a:ext cx="84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rgbClr val="000000"/>
                  </a:solidFill>
                  <a:latin typeface="Tahoma" panose="020B0604030504040204" pitchFamily="34" charset="0"/>
                </a:rPr>
                <a:t>CICC</a:t>
              </a:r>
            </a:p>
          </p:txBody>
        </p:sp>
        <p:sp>
          <p:nvSpPr>
            <p:cNvPr id="129036" name="Text Box 5">
              <a:extLst>
                <a:ext uri="{FF2B5EF4-FFF2-40B4-BE49-F238E27FC236}">
                  <a16:creationId xmlns:a16="http://schemas.microsoft.com/office/drawing/2014/main" id="{461EB05E-F733-8CB1-F30B-1C8B3ADFE93E}"/>
                </a:ext>
              </a:extLst>
            </p:cNvPr>
            <p:cNvSpPr txBox="1">
              <a:spLocks noChangeArrowheads="1"/>
            </p:cNvSpPr>
            <p:nvPr/>
          </p:nvSpPr>
          <p:spPr bwMode="auto">
            <a:xfrm>
              <a:off x="3962400" y="15240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rgbClr val="000000"/>
                  </a:solidFill>
                  <a:latin typeface="Tahoma" panose="020B0604030504040204" pitchFamily="34" charset="0"/>
                </a:rPr>
                <a:t>Braids for </a:t>
              </a:r>
            </a:p>
            <a:p>
              <a:pPr>
                <a:lnSpc>
                  <a:spcPct val="100000"/>
                </a:lnSpc>
                <a:spcBef>
                  <a:spcPct val="0"/>
                </a:spcBef>
                <a:buSzTx/>
                <a:buFontTx/>
                <a:buNone/>
              </a:pPr>
              <a:r>
                <a:rPr lang="en-US" altLang="sv-SE" sz="1800">
                  <a:solidFill>
                    <a:srgbClr val="000000"/>
                  </a:solidFill>
                  <a:latin typeface="Tahoma" panose="020B0604030504040204" pitchFamily="34" charset="0"/>
                </a:rPr>
                <a:t>power transmission</a:t>
              </a:r>
            </a:p>
          </p:txBody>
        </p:sp>
        <p:graphicFrame>
          <p:nvGraphicFramePr>
            <p:cNvPr id="129037" name="Object 1025">
              <a:extLst>
                <a:ext uri="{FF2B5EF4-FFF2-40B4-BE49-F238E27FC236}">
                  <a16:creationId xmlns:a16="http://schemas.microsoft.com/office/drawing/2014/main" id="{2F783EF6-090F-03B2-F20C-AD8E1DDE6A3B}"/>
                </a:ext>
              </a:extLst>
            </p:cNvPr>
            <p:cNvGraphicFramePr>
              <a:graphicFrameLocks noChangeAspect="1"/>
            </p:cNvGraphicFramePr>
            <p:nvPr/>
          </p:nvGraphicFramePr>
          <p:xfrm>
            <a:off x="7391400" y="5029200"/>
            <a:ext cx="1524000" cy="1477963"/>
          </p:xfrm>
          <a:graphic>
            <a:graphicData uri="http://schemas.openxmlformats.org/presentationml/2006/ole">
              <mc:AlternateContent xmlns:mc="http://schemas.openxmlformats.org/markup-compatibility/2006">
                <mc:Choice xmlns:v="urn:schemas-microsoft-com:vml" Requires="v">
                  <p:oleObj name="Bitmap Image" r:id="rId8" imgW="1212850" imgH="1174750" progId="PBrush">
                    <p:embed/>
                  </p:oleObj>
                </mc:Choice>
                <mc:Fallback>
                  <p:oleObj name="Bitmap Image" r:id="rId8" imgW="1212850" imgH="1174750" progId="PBrush">
                    <p:embed/>
                    <p:pic>
                      <p:nvPicPr>
                        <p:cNvPr id="0" name="Object 10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029200"/>
                          <a:ext cx="1524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9038" name="Text Box 9">
              <a:extLst>
                <a:ext uri="{FF2B5EF4-FFF2-40B4-BE49-F238E27FC236}">
                  <a16:creationId xmlns:a16="http://schemas.microsoft.com/office/drawing/2014/main" id="{80972B25-9077-3FB8-F39B-91A2AC63FF9C}"/>
                </a:ext>
              </a:extLst>
            </p:cNvPr>
            <p:cNvSpPr txBox="1">
              <a:spLocks noChangeArrowheads="1"/>
            </p:cNvSpPr>
            <p:nvPr/>
          </p:nvSpPr>
          <p:spPr bwMode="auto">
            <a:xfrm>
              <a:off x="1371600" y="16002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rgbClr val="000000"/>
                  </a:solidFill>
                  <a:latin typeface="Tahoma" panose="020B0604030504040204" pitchFamily="34" charset="0"/>
                </a:rPr>
                <a:t>Rutherford</a:t>
              </a:r>
            </a:p>
          </p:txBody>
        </p:sp>
        <p:pic>
          <p:nvPicPr>
            <p:cNvPr id="129039" name="Picture 10" descr="170wire">
              <a:extLst>
                <a:ext uri="{FF2B5EF4-FFF2-40B4-BE49-F238E27FC236}">
                  <a16:creationId xmlns:a16="http://schemas.microsoft.com/office/drawing/2014/main" id="{73DCB952-D24E-605C-697E-398157CD54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362200"/>
              <a:ext cx="19986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0" name="Picture 12" descr="cable_avec_ame">
              <a:extLst>
                <a:ext uri="{FF2B5EF4-FFF2-40B4-BE49-F238E27FC236}">
                  <a16:creationId xmlns:a16="http://schemas.microsoft.com/office/drawing/2014/main" id="{FB068440-286E-7BB6-8B20-C0C1EA19CD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238" y="2057400"/>
              <a:ext cx="29257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1" name="Text Box 13">
              <a:extLst>
                <a:ext uri="{FF2B5EF4-FFF2-40B4-BE49-F238E27FC236}">
                  <a16:creationId xmlns:a16="http://schemas.microsoft.com/office/drawing/2014/main" id="{1DE202DF-4399-082B-CCCF-5E5B8C64710B}"/>
                </a:ext>
              </a:extLst>
            </p:cNvPr>
            <p:cNvSpPr txBox="1">
              <a:spLocks noChangeArrowheads="1"/>
            </p:cNvSpPr>
            <p:nvPr/>
          </p:nvSpPr>
          <p:spPr bwMode="auto">
            <a:xfrm>
              <a:off x="1219200" y="4191000"/>
              <a:ext cx="2312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rgbClr val="000000"/>
                  </a:solidFill>
                  <a:latin typeface="Tahoma" panose="020B0604030504040204" pitchFamily="34" charset="0"/>
                </a:rPr>
                <a:t>Super-stabilized</a:t>
              </a:r>
            </a:p>
          </p:txBody>
        </p:sp>
        <p:sp>
          <p:nvSpPr>
            <p:cNvPr id="129042" name="Text Box 15">
              <a:extLst>
                <a:ext uri="{FF2B5EF4-FFF2-40B4-BE49-F238E27FC236}">
                  <a16:creationId xmlns:a16="http://schemas.microsoft.com/office/drawing/2014/main" id="{0A5B58FF-BEE4-0353-A527-FC977730DF86}"/>
                </a:ext>
              </a:extLst>
            </p:cNvPr>
            <p:cNvSpPr txBox="1">
              <a:spLocks noChangeArrowheads="1"/>
            </p:cNvSpPr>
            <p:nvPr/>
          </p:nvSpPr>
          <p:spPr bwMode="auto">
            <a:xfrm>
              <a:off x="4191000" y="4648200"/>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rgbClr val="000000"/>
                  </a:solidFill>
                  <a:latin typeface="Tahoma" panose="020B0604030504040204" pitchFamily="34" charset="0"/>
                </a:rPr>
                <a:t>Internally cooled</a:t>
              </a:r>
            </a:p>
          </p:txBody>
        </p:sp>
        <p:pic>
          <p:nvPicPr>
            <p:cNvPr id="129043" name="Picture 19" descr="tube A Nuclotron BNN x2_5">
              <a:extLst>
                <a:ext uri="{FF2B5EF4-FFF2-40B4-BE49-F238E27FC236}">
                  <a16:creationId xmlns:a16="http://schemas.microsoft.com/office/drawing/2014/main" id="{64E2A92C-91CA-18D4-1A4F-51EB7D1D23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105400"/>
              <a:ext cx="16764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4" name="Picture 20" descr="Picture 1">
              <a:extLst>
                <a:ext uri="{FF2B5EF4-FFF2-40B4-BE49-F238E27FC236}">
                  <a16:creationId xmlns:a16="http://schemas.microsoft.com/office/drawing/2014/main" id="{3E4A7598-F336-AF0F-57B9-56BA815D20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5032375"/>
              <a:ext cx="26717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45" name="Picture 23" descr="Alsthom AL cable003">
              <a:extLst>
                <a:ext uri="{FF2B5EF4-FFF2-40B4-BE49-F238E27FC236}">
                  <a16:creationId xmlns:a16="http://schemas.microsoft.com/office/drawing/2014/main" id="{56FBFB93-7762-F213-AB4A-276C29D83CB8}"/>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4648200"/>
              <a:ext cx="162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030" name="TextBox 17">
            <a:extLst>
              <a:ext uri="{FF2B5EF4-FFF2-40B4-BE49-F238E27FC236}">
                <a16:creationId xmlns:a16="http://schemas.microsoft.com/office/drawing/2014/main" id="{4625B467-4296-B460-3585-9661C1200535}"/>
              </a:ext>
            </a:extLst>
          </p:cNvPr>
          <p:cNvSpPr txBox="1">
            <a:spLocks noChangeArrowheads="1"/>
          </p:cNvSpPr>
          <p:nvPr/>
        </p:nvSpPr>
        <p:spPr bwMode="auto">
          <a:xfrm>
            <a:off x="381000" y="62484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rPr>
              <a:t>slide courtesy of L. Boturra  - CERN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80E3A09A-DF0D-EBE4-7821-80B97A271D72}"/>
              </a:ext>
            </a:extLst>
          </p:cNvPr>
          <p:cNvSpPr>
            <a:spLocks noGrp="1"/>
          </p:cNvSpPr>
          <p:nvPr>
            <p:ph type="title"/>
          </p:nvPr>
        </p:nvSpPr>
        <p:spPr>
          <a:xfrm>
            <a:off x="1023938" y="165100"/>
            <a:ext cx="7138987" cy="1143000"/>
          </a:xfrm>
        </p:spPr>
        <p:txBody>
          <a:bodyPr/>
          <a:lstStyle/>
          <a:p>
            <a:pPr algn="ctr" eaLnBrk="1" hangingPunct="1"/>
            <a:r>
              <a:rPr lang="en-US" altLang="sv-SE">
                <a:ea typeface="ＭＳ Ｐゴシック" panose="020B0600070205080204" pitchFamily="34" charset="-128"/>
              </a:rPr>
              <a:t>Superconducting Radio Frequency Cavities</a:t>
            </a:r>
          </a:p>
        </p:txBody>
      </p:sp>
      <p:sp>
        <p:nvSpPr>
          <p:cNvPr id="131074" name="Content Placeholder 2">
            <a:extLst>
              <a:ext uri="{FF2B5EF4-FFF2-40B4-BE49-F238E27FC236}">
                <a16:creationId xmlns:a16="http://schemas.microsoft.com/office/drawing/2014/main" id="{B949E287-2426-D07B-B916-0C534FB522CB}"/>
              </a:ext>
            </a:extLst>
          </p:cNvPr>
          <p:cNvSpPr>
            <a:spLocks noGrp="1"/>
          </p:cNvSpPr>
          <p:nvPr>
            <p:ph idx="1"/>
          </p:nvPr>
        </p:nvSpPr>
        <p:spPr/>
        <p:txBody>
          <a:bodyPr/>
          <a:lstStyle/>
          <a:p>
            <a:pPr eaLnBrk="1" hangingPunct="1"/>
            <a:r>
              <a:rPr lang="en-US" altLang="sv-SE">
                <a:ea typeface="ＭＳ Ｐゴシック" panose="020B0600070205080204" pitchFamily="34" charset="-128"/>
              </a:rPr>
              <a:t>From the 70</a:t>
            </a:r>
            <a:r>
              <a:rPr lang="en-US" altLang="en-US">
                <a:ea typeface="ＭＳ Ｐゴシック" panose="020B0600070205080204" pitchFamily="34" charset="-128"/>
              </a:rPr>
              <a:t>’</a:t>
            </a:r>
            <a:r>
              <a:rPr lang="en-US" altLang="sv-SE">
                <a:ea typeface="ＭＳ Ｐゴシック" panose="020B0600070205080204" pitchFamily="34" charset="-128"/>
              </a:rPr>
              <a:t>s to the 90</a:t>
            </a:r>
            <a:r>
              <a:rPr lang="en-US" altLang="en-US">
                <a:ea typeface="ＭＳ Ｐゴシック" panose="020B0600070205080204" pitchFamily="34" charset="-128"/>
              </a:rPr>
              <a:t>’</a:t>
            </a:r>
            <a:r>
              <a:rPr lang="en-US" altLang="sv-SE">
                <a:ea typeface="ＭＳ Ｐゴシック" panose="020B0600070205080204" pitchFamily="34" charset="-128"/>
              </a:rPr>
              <a:t>s the principle application of superconductivity in particle accelerators was in the area of s/c magnets (Tevatron, HERA, LHC)</a:t>
            </a:r>
          </a:p>
          <a:p>
            <a:pPr eaLnBrk="1" hangingPunct="1"/>
            <a:r>
              <a:rPr lang="en-US" altLang="sv-SE">
                <a:ea typeface="ＭＳ Ｐゴシック" panose="020B0600070205080204" pitchFamily="34" charset="-128"/>
              </a:rPr>
              <a:t>Since then, for a variety of reasons ( e.g. technical advances in SRF and the growth of linac applications) the use of SRF cavities for particle acceleration has become increasingly important and in many cases is the primary application of superconductivity &amp; cryogenics in accelerator designs</a:t>
            </a:r>
          </a:p>
          <a:p>
            <a:pPr eaLnBrk="1" hangingPunct="1"/>
            <a:endParaRPr lang="en-US" altLang="sv-SE">
              <a:ea typeface="ＭＳ Ｐゴシック" panose="020B0600070205080204" pitchFamily="34" charset="-128"/>
            </a:endParaRPr>
          </a:p>
          <a:p>
            <a:pPr eaLnBrk="1" hangingPunct="1">
              <a:buFont typeface="Arial" panose="020B0604020202020204" pitchFamily="34" charset="0"/>
              <a:buNone/>
            </a:pPr>
            <a:endParaRPr lang="en-US" altLang="sv-SE">
              <a:ea typeface="ＭＳ Ｐゴシック" panose="020B0600070205080204" pitchFamily="34" charset="-128"/>
            </a:endParaRPr>
          </a:p>
        </p:txBody>
      </p:sp>
      <p:sp>
        <p:nvSpPr>
          <p:cNvPr id="131075" name="Date Placeholder 3">
            <a:extLst>
              <a:ext uri="{FF2B5EF4-FFF2-40B4-BE49-F238E27FC236}">
                <a16:creationId xmlns:a16="http://schemas.microsoft.com/office/drawing/2014/main" id="{D3146805-1BB7-AEFD-C3FE-95BAD0EBD76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1076" name="Footer Placeholder 4">
            <a:extLst>
              <a:ext uri="{FF2B5EF4-FFF2-40B4-BE49-F238E27FC236}">
                <a16:creationId xmlns:a16="http://schemas.microsoft.com/office/drawing/2014/main" id="{9B795561-9E3A-E31C-685E-F1A610F4705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1077" name="Slide Number Placeholder 5">
            <a:extLst>
              <a:ext uri="{FF2B5EF4-FFF2-40B4-BE49-F238E27FC236}">
                <a16:creationId xmlns:a16="http://schemas.microsoft.com/office/drawing/2014/main" id="{8F09037F-641D-3B33-1E2E-2803B150E5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CA74F25-DCA9-1F42-9DBD-E696557C86CE}" type="slidenum">
              <a:rPr lang="sv-SE" altLang="sv-SE" sz="1200">
                <a:solidFill>
                  <a:srgbClr val="898989"/>
                </a:solidFill>
              </a:rPr>
              <a:pPr>
                <a:spcBef>
                  <a:spcPct val="0"/>
                </a:spcBef>
                <a:buFontTx/>
                <a:buNone/>
              </a:pPr>
              <a:t>24</a:t>
            </a:fld>
            <a:endParaRPr lang="sv-SE" altLang="sv-SE"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E34E-71A9-117F-353E-177B5361C66A}"/>
              </a:ext>
            </a:extLst>
          </p:cNvPr>
          <p:cNvSpPr>
            <a:spLocks noGrp="1"/>
          </p:cNvSpPr>
          <p:nvPr>
            <p:ph type="title"/>
          </p:nvPr>
        </p:nvSpPr>
        <p:spPr>
          <a:xfrm>
            <a:off x="1547664" y="136525"/>
            <a:ext cx="7139136" cy="1143000"/>
          </a:xfrm>
        </p:spPr>
        <p:txBody>
          <a:bodyPr/>
          <a:lstStyle/>
          <a:p>
            <a:r>
              <a:rPr lang="en-US" altLang="sv-SE" dirty="0">
                <a:ea typeface="ＭＳ Ｐゴシック" panose="020B0600070205080204" pitchFamily="34" charset="-128"/>
              </a:rPr>
              <a:t>He II Cooling in SRF is Very Popular</a:t>
            </a:r>
            <a:endParaRPr lang="en-SE" dirty="0"/>
          </a:p>
        </p:txBody>
      </p:sp>
      <p:graphicFrame>
        <p:nvGraphicFramePr>
          <p:cNvPr id="8" name="Content Placeholder 7">
            <a:extLst>
              <a:ext uri="{FF2B5EF4-FFF2-40B4-BE49-F238E27FC236}">
                <a16:creationId xmlns:a16="http://schemas.microsoft.com/office/drawing/2014/main" id="{9D5E9A41-80A1-5037-7640-96632160644A}"/>
              </a:ext>
            </a:extLst>
          </p:cNvPr>
          <p:cNvGraphicFramePr>
            <a:graphicFrameLocks noGrp="1"/>
          </p:cNvGraphicFramePr>
          <p:nvPr>
            <p:ph idx="1"/>
            <p:extLst>
              <p:ext uri="{D42A27DB-BD31-4B8C-83A1-F6EECF244321}">
                <p14:modId xmlns:p14="http://schemas.microsoft.com/office/powerpoint/2010/main" val="1358305769"/>
              </p:ext>
            </p:extLst>
          </p:nvPr>
        </p:nvGraphicFramePr>
        <p:xfrm>
          <a:off x="242645" y="1279525"/>
          <a:ext cx="8658709" cy="5550417"/>
        </p:xfrm>
        <a:graphic>
          <a:graphicData uri="http://schemas.openxmlformats.org/drawingml/2006/table">
            <a:tbl>
              <a:tblPr firstRow="1" firstCol="1" bandRow="1">
                <a:tableStyleId>{5C22544A-7EE6-4342-B048-85BDC9FD1C3A}</a:tableStyleId>
              </a:tblPr>
              <a:tblGrid>
                <a:gridCol w="1325085">
                  <a:extLst>
                    <a:ext uri="{9D8B030D-6E8A-4147-A177-3AD203B41FA5}">
                      <a16:colId xmlns:a16="http://schemas.microsoft.com/office/drawing/2014/main" val="764803581"/>
                    </a:ext>
                  </a:extLst>
                </a:gridCol>
                <a:gridCol w="1482481">
                  <a:extLst>
                    <a:ext uri="{9D8B030D-6E8A-4147-A177-3AD203B41FA5}">
                      <a16:colId xmlns:a16="http://schemas.microsoft.com/office/drawing/2014/main" val="308198651"/>
                    </a:ext>
                  </a:extLst>
                </a:gridCol>
                <a:gridCol w="2571128">
                  <a:extLst>
                    <a:ext uri="{9D8B030D-6E8A-4147-A177-3AD203B41FA5}">
                      <a16:colId xmlns:a16="http://schemas.microsoft.com/office/drawing/2014/main" val="2874806663"/>
                    </a:ext>
                  </a:extLst>
                </a:gridCol>
                <a:gridCol w="1601353">
                  <a:extLst>
                    <a:ext uri="{9D8B030D-6E8A-4147-A177-3AD203B41FA5}">
                      <a16:colId xmlns:a16="http://schemas.microsoft.com/office/drawing/2014/main" val="1707088355"/>
                    </a:ext>
                  </a:extLst>
                </a:gridCol>
                <a:gridCol w="1678662">
                  <a:extLst>
                    <a:ext uri="{9D8B030D-6E8A-4147-A177-3AD203B41FA5}">
                      <a16:colId xmlns:a16="http://schemas.microsoft.com/office/drawing/2014/main" val="2763624530"/>
                    </a:ext>
                  </a:extLst>
                </a:gridCol>
              </a:tblGrid>
              <a:tr h="333208">
                <a:tc>
                  <a:txBody>
                    <a:bodyPr/>
                    <a:lstStyle/>
                    <a:p>
                      <a:pPr algn="ctr"/>
                      <a:r>
                        <a:rPr lang="en-US" sz="1400" dirty="0">
                          <a:effectLst/>
                        </a:rPr>
                        <a:t>Name</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pPr algn="ctr"/>
                      <a:r>
                        <a:rPr lang="en-US" sz="1400">
                          <a:effectLst/>
                        </a:rPr>
                        <a:t>Location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pPr algn="ctr"/>
                      <a:r>
                        <a:rPr lang="en-US" sz="1400">
                          <a:effectLst/>
                        </a:rPr>
                        <a:t>Purpose</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pPr algn="ctr"/>
                      <a:r>
                        <a:rPr lang="en-US" sz="1400">
                          <a:effectLst/>
                        </a:rPr>
                        <a:t>Status</a:t>
                      </a:r>
                      <a:endParaRPr lang="en-SE" sz="1400">
                        <a:effectLst/>
                      </a:endParaRPr>
                    </a:p>
                    <a:p>
                      <a:pPr algn="ctr"/>
                      <a:r>
                        <a:rPr lang="en-US" sz="1400">
                          <a:effectLst/>
                        </a:rPr>
                        <a:t>(as of June 2023)</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pPr algn="ctr"/>
                      <a:r>
                        <a:rPr lang="en-US" sz="1400" dirty="0">
                          <a:effectLst/>
                        </a:rPr>
                        <a:t>Comments</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350274457"/>
                  </a:ext>
                </a:extLst>
              </a:tr>
              <a:tr h="222139">
                <a:tc>
                  <a:txBody>
                    <a:bodyPr/>
                    <a:lstStyle/>
                    <a:p>
                      <a:r>
                        <a:rPr lang="en-US" sz="1400" dirty="0">
                          <a:effectLst/>
                        </a:rPr>
                        <a:t>LCLS II</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USA</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FEL Driver</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latin typeface="Tahoma" panose="020B0604030504040204" pitchFamily="34" charset="0"/>
                          <a:ea typeface="MS Mincho" panose="02020609040205080304" pitchFamily="49" charset="-128"/>
                          <a:cs typeface="Arial" panose="020B0604020202020204" pitchFamily="34" charset="0"/>
                        </a:rPr>
                        <a:t>Operating</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TESLA Technology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2427739315"/>
                  </a:ext>
                </a:extLst>
              </a:tr>
              <a:tr h="222139">
                <a:tc>
                  <a:txBody>
                    <a:bodyPr/>
                    <a:lstStyle/>
                    <a:p>
                      <a:r>
                        <a:rPr lang="en-US" sz="1400">
                          <a:effectLst/>
                        </a:rPr>
                        <a:t>XFEL</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Germany</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FEL Driver</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Operating</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TESLA Technology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93286537"/>
                  </a:ext>
                </a:extLst>
              </a:tr>
              <a:tr h="222139">
                <a:tc>
                  <a:txBody>
                    <a:bodyPr/>
                    <a:lstStyle/>
                    <a:p>
                      <a:r>
                        <a:rPr lang="en-US" sz="1400">
                          <a:effectLst/>
                        </a:rPr>
                        <a:t>FLASH</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Germany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FEL Driver</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Operating</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TESLA Technology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959032009"/>
                  </a:ext>
                </a:extLst>
              </a:tr>
              <a:tr h="222139">
                <a:tc>
                  <a:txBody>
                    <a:bodyPr/>
                    <a:lstStyle/>
                    <a:p>
                      <a:r>
                        <a:rPr lang="en-US" sz="1400">
                          <a:effectLst/>
                        </a:rPr>
                        <a:t>SHINE</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China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FEL Driver</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Under Construction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TESLA Technology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568087123"/>
                  </a:ext>
                </a:extLst>
              </a:tr>
              <a:tr h="222139">
                <a:tc>
                  <a:txBody>
                    <a:bodyPr/>
                    <a:lstStyle/>
                    <a:p>
                      <a:r>
                        <a:rPr lang="en-US" sz="1400">
                          <a:effectLst/>
                        </a:rPr>
                        <a:t>S</a:t>
                      </a:r>
                      <a:r>
                        <a:rPr lang="en-US" sz="1400" baseline="30000">
                          <a:effectLst/>
                        </a:rPr>
                        <a:t>3</a:t>
                      </a:r>
                      <a:r>
                        <a:rPr lang="en-US" sz="1400">
                          <a:effectLst/>
                        </a:rPr>
                        <a:t>FEL</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China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FEL Driver</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latin typeface="Tahoma" panose="020B0604030504040204" pitchFamily="34" charset="0"/>
                          <a:ea typeface="MS Mincho" panose="02020609040205080304" pitchFamily="49" charset="-128"/>
                          <a:cs typeface="Arial" panose="020B0604020202020204" pitchFamily="34" charset="0"/>
                        </a:rPr>
                        <a:t>Under Construction</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TESLA Technology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243729285"/>
                  </a:ext>
                </a:extLst>
              </a:tr>
              <a:tr h="222139">
                <a:tc>
                  <a:txBody>
                    <a:bodyPr/>
                    <a:lstStyle/>
                    <a:p>
                      <a:r>
                        <a:rPr lang="en-US" sz="1400">
                          <a:effectLst/>
                        </a:rPr>
                        <a:t>DALS</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China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FEL Driver</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Proposed</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TESLA Technology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984993408"/>
                  </a:ext>
                </a:extLst>
              </a:tr>
              <a:tr h="222139">
                <a:tc>
                  <a:txBody>
                    <a:bodyPr/>
                    <a:lstStyle/>
                    <a:p>
                      <a:r>
                        <a:rPr lang="en-US" sz="1400">
                          <a:effectLst/>
                        </a:rPr>
                        <a:t>CEBAF</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USA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Electron Linac for Nuclear Science</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Operating</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 </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704802635"/>
                  </a:ext>
                </a:extLst>
              </a:tr>
              <a:tr h="444278">
                <a:tc>
                  <a:txBody>
                    <a:bodyPr/>
                    <a:lstStyle/>
                    <a:p>
                      <a:r>
                        <a:rPr lang="en-US" sz="1400">
                          <a:effectLst/>
                        </a:rPr>
                        <a:t>SNS</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USA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Proton Driver for a spallation neutron source</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Operating</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15266264"/>
                  </a:ext>
                </a:extLst>
              </a:tr>
              <a:tr h="333208">
                <a:tc>
                  <a:txBody>
                    <a:bodyPr/>
                    <a:lstStyle/>
                    <a:p>
                      <a:r>
                        <a:rPr lang="en-US" sz="1400">
                          <a:effectLst/>
                        </a:rPr>
                        <a:t>ESS</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Sweden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Proton Linac for a spallation neutron source</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Beam on dump in Spring 2025</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 </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415357778"/>
                  </a:ext>
                </a:extLst>
              </a:tr>
              <a:tr h="321285">
                <a:tc>
                  <a:txBody>
                    <a:bodyPr/>
                    <a:lstStyle/>
                    <a:p>
                      <a:r>
                        <a:rPr lang="en-US" sz="1400">
                          <a:effectLst/>
                        </a:rPr>
                        <a:t>PIP II</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USA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Proton Linac for high energy physics</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Under Construction</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 </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2192136608"/>
                  </a:ext>
                </a:extLst>
              </a:tr>
              <a:tr h="111069">
                <a:tc>
                  <a:txBody>
                    <a:bodyPr/>
                    <a:lstStyle/>
                    <a:p>
                      <a:r>
                        <a:rPr lang="en-US" sz="1400">
                          <a:effectLst/>
                        </a:rPr>
                        <a:t>FRIB</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USA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Heavy Ion Linac</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Operating</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 </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1093897759"/>
                  </a:ext>
                </a:extLst>
              </a:tr>
              <a:tr h="222139">
                <a:tc>
                  <a:txBody>
                    <a:bodyPr/>
                    <a:lstStyle/>
                    <a:p>
                      <a:r>
                        <a:rPr lang="en-US" sz="1400">
                          <a:effectLst/>
                        </a:rPr>
                        <a:t>RAON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South Korea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Heavy Ion Linac</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Commissioning</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 </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492975006"/>
                  </a:ext>
                </a:extLst>
              </a:tr>
              <a:tr h="333208">
                <a:tc>
                  <a:txBody>
                    <a:bodyPr/>
                    <a:lstStyle/>
                    <a:p>
                      <a:r>
                        <a:rPr lang="en-US" sz="1400">
                          <a:effectLst/>
                        </a:rPr>
                        <a:t>ILC</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Japan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Electron/Positron Collider for High Energy Physics</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Proposed</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TESLA Technology</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3567870399"/>
                  </a:ext>
                </a:extLst>
              </a:tr>
              <a:tr h="333208">
                <a:tc>
                  <a:txBody>
                    <a:bodyPr/>
                    <a:lstStyle/>
                    <a:p>
                      <a:r>
                        <a:rPr lang="en-US" sz="1400">
                          <a:effectLst/>
                        </a:rPr>
                        <a:t>S-DALINAC</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Germany</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FEL Driver, Nuclear Physics &amp; Accelerator R&amp;D</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Operating</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Extrapolation of TESLA Technology</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1735545371"/>
                  </a:ext>
                </a:extLst>
              </a:tr>
              <a:tr h="222139">
                <a:tc>
                  <a:txBody>
                    <a:bodyPr/>
                    <a:lstStyle/>
                    <a:p>
                      <a:r>
                        <a:rPr lang="en-US" sz="1400">
                          <a:effectLst/>
                        </a:rPr>
                        <a:t>CBETA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USA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Test Accelerator</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Operating</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TESLA Technology</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1815501177"/>
                  </a:ext>
                </a:extLst>
              </a:tr>
              <a:tr h="333208">
                <a:tc>
                  <a:txBody>
                    <a:bodyPr/>
                    <a:lstStyle/>
                    <a:p>
                      <a:r>
                        <a:rPr lang="en-US" sz="1400">
                          <a:effectLst/>
                        </a:rPr>
                        <a:t>MINERVA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Belgium</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Proton Linac for Accelerator Driven Reactor</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Under Construction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 </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508993235"/>
                  </a:ext>
                </a:extLst>
              </a:tr>
              <a:tr h="333208">
                <a:tc>
                  <a:txBody>
                    <a:bodyPr/>
                    <a:lstStyle/>
                    <a:p>
                      <a:r>
                        <a:rPr lang="en-US" sz="1400">
                          <a:effectLst/>
                        </a:rPr>
                        <a:t>CIADS</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China</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Proton </a:t>
                      </a:r>
                      <a:r>
                        <a:rPr lang="en-US" sz="1400" dirty="0" err="1">
                          <a:effectLst/>
                        </a:rPr>
                        <a:t>Linac</a:t>
                      </a:r>
                      <a:r>
                        <a:rPr lang="en-US" sz="1400" dirty="0">
                          <a:effectLst/>
                        </a:rPr>
                        <a:t> for ADS</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a:effectLst/>
                        </a:rPr>
                        <a:t>Under Construction</a:t>
                      </a:r>
                      <a:endParaRPr lang="en-SE" sz="140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tc>
                  <a:txBody>
                    <a:bodyPr/>
                    <a:lstStyle/>
                    <a:p>
                      <a:r>
                        <a:rPr lang="en-US" sz="1400" dirty="0">
                          <a:effectLst/>
                        </a:rPr>
                        <a:t> </a:t>
                      </a:r>
                      <a:endParaRPr lang="en-SE" sz="1400" dirty="0">
                        <a:effectLst/>
                        <a:latin typeface="Tahoma" panose="020B0604030504040204" pitchFamily="34" charset="0"/>
                        <a:ea typeface="MS Mincho" panose="02020609040205080304" pitchFamily="49" charset="-128"/>
                        <a:cs typeface="Arial" panose="020B0604020202020204" pitchFamily="34" charset="0"/>
                      </a:endParaRPr>
                    </a:p>
                  </a:txBody>
                  <a:tcPr marL="42080" marR="42080" marT="0" marB="0"/>
                </a:tc>
                <a:extLst>
                  <a:ext uri="{0D108BD9-81ED-4DB2-BD59-A6C34878D82A}">
                    <a16:rowId xmlns:a16="http://schemas.microsoft.com/office/drawing/2014/main" val="2914260110"/>
                  </a:ext>
                </a:extLst>
              </a:tr>
            </a:tbl>
          </a:graphicData>
        </a:graphic>
      </p:graphicFrame>
      <p:sp>
        <p:nvSpPr>
          <p:cNvPr id="4" name="Date Placeholder 3">
            <a:extLst>
              <a:ext uri="{FF2B5EF4-FFF2-40B4-BE49-F238E27FC236}">
                <a16:creationId xmlns:a16="http://schemas.microsoft.com/office/drawing/2014/main" id="{9F4F7BA4-626A-A6CD-0C7D-58AE57130B8A}"/>
              </a:ext>
            </a:extLst>
          </p:cNvPr>
          <p:cNvSpPr>
            <a:spLocks noGrp="1"/>
          </p:cNvSpPr>
          <p:nvPr>
            <p:ph type="dt" sz="half" idx="10"/>
          </p:nvPr>
        </p:nvSpPr>
        <p:spPr/>
        <p:txBody>
          <a:bodyPr/>
          <a:lstStyle/>
          <a:p>
            <a:r>
              <a:rPr lang="sv-SE"/>
              <a:t>October 2023</a:t>
            </a:r>
            <a:endParaRPr lang="sv-SE" dirty="0"/>
          </a:p>
        </p:txBody>
      </p:sp>
      <p:sp>
        <p:nvSpPr>
          <p:cNvPr id="5" name="Footer Placeholder 4">
            <a:extLst>
              <a:ext uri="{FF2B5EF4-FFF2-40B4-BE49-F238E27FC236}">
                <a16:creationId xmlns:a16="http://schemas.microsoft.com/office/drawing/2014/main" id="{B1E75C5A-5527-5E10-7A55-A3E7CE1C9501}"/>
              </a:ext>
            </a:extLst>
          </p:cNvPr>
          <p:cNvSpPr>
            <a:spLocks noGrp="1"/>
          </p:cNvSpPr>
          <p:nvPr>
            <p:ph type="ftr" sz="quarter" idx="11"/>
          </p:nvPr>
        </p:nvSpPr>
        <p:spPr/>
        <p:txBody>
          <a:bodyPr/>
          <a:lstStyle/>
          <a:p>
            <a:r>
              <a:rPr lang="sv-SE"/>
              <a:t>IIT Kharagpur - J. G. Weisend II</a:t>
            </a:r>
            <a:endParaRPr lang="sv-SE" dirty="0"/>
          </a:p>
        </p:txBody>
      </p:sp>
      <p:sp>
        <p:nvSpPr>
          <p:cNvPr id="6" name="Slide Number Placeholder 5">
            <a:extLst>
              <a:ext uri="{FF2B5EF4-FFF2-40B4-BE49-F238E27FC236}">
                <a16:creationId xmlns:a16="http://schemas.microsoft.com/office/drawing/2014/main" id="{F6468554-3D5C-8421-6EE4-34075E7B268A}"/>
              </a:ext>
            </a:extLst>
          </p:cNvPr>
          <p:cNvSpPr>
            <a:spLocks noGrp="1"/>
          </p:cNvSpPr>
          <p:nvPr>
            <p:ph type="sldNum" sz="quarter" idx="12"/>
          </p:nvPr>
        </p:nvSpPr>
        <p:spPr/>
        <p:txBody>
          <a:bodyPr/>
          <a:lstStyle/>
          <a:p>
            <a:fld id="{551115BC-487E-4422-894C-CB7CD3E79223}" type="slidenum">
              <a:rPr lang="sv-SE" smtClean="0"/>
              <a:t>25</a:t>
            </a:fld>
            <a:endParaRPr lang="sv-SE" dirty="0"/>
          </a:p>
        </p:txBody>
      </p:sp>
      <p:sp>
        <p:nvSpPr>
          <p:cNvPr id="9" name="Rectangle 1">
            <a:extLst>
              <a:ext uri="{FF2B5EF4-FFF2-40B4-BE49-F238E27FC236}">
                <a16:creationId xmlns:a16="http://schemas.microsoft.com/office/drawing/2014/main" id="{0F46CB8E-230F-D0D8-F879-C0F2FB4FFC3B}"/>
              </a:ext>
            </a:extLst>
          </p:cNvPr>
          <p:cNvSpPr>
            <a:spLocks noChangeArrowheads="1"/>
          </p:cNvSpPr>
          <p:nvPr/>
        </p:nvSpPr>
        <p:spPr bwMode="auto">
          <a:xfrm>
            <a:off x="-299940" y="-35006"/>
            <a:ext cx="10283094" cy="47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E"/>
          </a:p>
        </p:txBody>
      </p:sp>
    </p:spTree>
    <p:extLst>
      <p:ext uri="{BB962C8B-B14F-4D97-AF65-F5344CB8AC3E}">
        <p14:creationId xmlns:p14="http://schemas.microsoft.com/office/powerpoint/2010/main" val="97701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08D617CA-AA2A-66A7-0738-2A14336F9E9B}"/>
              </a:ext>
            </a:extLst>
          </p:cNvPr>
          <p:cNvSpPr>
            <a:spLocks noGrp="1"/>
          </p:cNvSpPr>
          <p:nvPr>
            <p:ph type="title"/>
          </p:nvPr>
        </p:nvSpPr>
        <p:spPr>
          <a:xfrm>
            <a:off x="1187450" y="220663"/>
            <a:ext cx="7140575" cy="1143000"/>
          </a:xfrm>
        </p:spPr>
        <p:txBody>
          <a:bodyPr/>
          <a:lstStyle/>
          <a:p>
            <a:pPr algn="ctr" eaLnBrk="1" hangingPunct="1"/>
            <a:r>
              <a:rPr lang="en-US" altLang="sv-SE">
                <a:ea typeface="ＭＳ Ｐゴシック" panose="020B0600070205080204" pitchFamily="34" charset="-128"/>
              </a:rPr>
              <a:t>Basics of SRF Cavities</a:t>
            </a:r>
          </a:p>
        </p:txBody>
      </p:sp>
      <p:sp>
        <p:nvSpPr>
          <p:cNvPr id="133122" name="Content Placeholder 2">
            <a:extLst>
              <a:ext uri="{FF2B5EF4-FFF2-40B4-BE49-F238E27FC236}">
                <a16:creationId xmlns:a16="http://schemas.microsoft.com/office/drawing/2014/main" id="{7F2B5BEF-4497-CB58-92FA-F35E6EA4471B}"/>
              </a:ext>
            </a:extLst>
          </p:cNvPr>
          <p:cNvSpPr>
            <a:spLocks noGrp="1"/>
          </p:cNvSpPr>
          <p:nvPr>
            <p:ph idx="1"/>
          </p:nvPr>
        </p:nvSpPr>
        <p:spPr>
          <a:xfrm>
            <a:off x="234950" y="1527175"/>
            <a:ext cx="8451850" cy="4667250"/>
          </a:xfrm>
        </p:spPr>
        <p:txBody>
          <a:bodyPr/>
          <a:lstStyle/>
          <a:p>
            <a:pPr eaLnBrk="1" hangingPunct="1">
              <a:lnSpc>
                <a:spcPct val="90000"/>
              </a:lnSpc>
            </a:pPr>
            <a:r>
              <a:rPr lang="en-US" altLang="sv-SE">
                <a:ea typeface="ＭＳ Ｐゴシック" panose="020B0600070205080204" pitchFamily="34" charset="-128"/>
              </a:rPr>
              <a:t>SRF cavities deserve their own lecture. (See lecture 12)</a:t>
            </a:r>
          </a:p>
          <a:p>
            <a:pPr eaLnBrk="1" hangingPunct="1">
              <a:lnSpc>
                <a:spcPct val="90000"/>
              </a:lnSpc>
            </a:pPr>
            <a:r>
              <a:rPr lang="en-US" altLang="sv-SE">
                <a:ea typeface="ＭＳ Ｐゴシック" panose="020B0600070205080204" pitchFamily="34" charset="-128"/>
              </a:rPr>
              <a:t>This will be a brief overview of the basics of SRF cavities.</a:t>
            </a:r>
          </a:p>
          <a:p>
            <a:pPr eaLnBrk="1" hangingPunct="1">
              <a:lnSpc>
                <a:spcPct val="90000"/>
              </a:lnSpc>
            </a:pPr>
            <a:r>
              <a:rPr lang="en-US" altLang="sv-SE">
                <a:ea typeface="ＭＳ Ｐゴシック" panose="020B0600070205080204" pitchFamily="34" charset="-128"/>
              </a:rPr>
              <a:t>Practical cavity material is pure Niobium</a:t>
            </a:r>
          </a:p>
          <a:p>
            <a:pPr eaLnBrk="1" hangingPunct="1">
              <a:lnSpc>
                <a:spcPct val="90000"/>
              </a:lnSpc>
            </a:pPr>
            <a:r>
              <a:rPr lang="en-US" altLang="sv-SE">
                <a:ea typeface="ＭＳ Ｐゴシック" panose="020B0600070205080204" pitchFamily="34" charset="-128"/>
              </a:rPr>
              <a:t>Cavities have beam vacuum on the inside (usually separate from insulation vacuum) and are surrounded and cooled by a bath of saturated LHe</a:t>
            </a:r>
          </a:p>
          <a:p>
            <a:pPr eaLnBrk="1" hangingPunct="1">
              <a:lnSpc>
                <a:spcPct val="90000"/>
              </a:lnSpc>
            </a:pPr>
            <a:r>
              <a:rPr lang="en-US" altLang="sv-SE">
                <a:ea typeface="ＭＳ Ｐゴシック" panose="020B0600070205080204" pitchFamily="34" charset="-128"/>
              </a:rPr>
              <a:t>Cavities come in all shapes and frequencies  (~ 80 MHz – 3.9 GHz) depending on the accelerator design)</a:t>
            </a:r>
          </a:p>
          <a:p>
            <a:pPr eaLnBrk="1" hangingPunct="1">
              <a:lnSpc>
                <a:spcPct val="90000"/>
              </a:lnSpc>
            </a:pPr>
            <a:endParaRPr lang="en-US" altLang="sv-SE">
              <a:ea typeface="ＭＳ Ｐゴシック" panose="020B0600070205080204" pitchFamily="34" charset="-128"/>
            </a:endParaRPr>
          </a:p>
        </p:txBody>
      </p:sp>
      <p:sp>
        <p:nvSpPr>
          <p:cNvPr id="133123" name="Date Placeholder 3">
            <a:extLst>
              <a:ext uri="{FF2B5EF4-FFF2-40B4-BE49-F238E27FC236}">
                <a16:creationId xmlns:a16="http://schemas.microsoft.com/office/drawing/2014/main" id="{9C013CA7-0B53-A235-C88E-B5E26FEC682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3124" name="Footer Placeholder 4">
            <a:extLst>
              <a:ext uri="{FF2B5EF4-FFF2-40B4-BE49-F238E27FC236}">
                <a16:creationId xmlns:a16="http://schemas.microsoft.com/office/drawing/2014/main" id="{C6298E72-981D-364B-27C2-0CDDE92C426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3125" name="Slide Number Placeholder 5">
            <a:extLst>
              <a:ext uri="{FF2B5EF4-FFF2-40B4-BE49-F238E27FC236}">
                <a16:creationId xmlns:a16="http://schemas.microsoft.com/office/drawing/2014/main" id="{0E982CCA-89EA-F19B-14A2-6308D27A68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527B1BE-D24A-2E46-8504-D4C47914C693}" type="slidenum">
              <a:rPr lang="sv-SE" altLang="sv-SE" sz="1200">
                <a:solidFill>
                  <a:srgbClr val="898989"/>
                </a:solidFill>
              </a:rPr>
              <a:pPr>
                <a:spcBef>
                  <a:spcPct val="0"/>
                </a:spcBef>
                <a:buFontTx/>
                <a:buNone/>
              </a:pPr>
              <a:t>26</a:t>
            </a:fld>
            <a:endParaRPr lang="sv-SE" altLang="sv-SE"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E327E2E9-BD72-3155-5C4C-7B88EA8C8108}"/>
              </a:ext>
            </a:extLst>
          </p:cNvPr>
          <p:cNvSpPr>
            <a:spLocks noGrp="1"/>
          </p:cNvSpPr>
          <p:nvPr>
            <p:ph type="title"/>
          </p:nvPr>
        </p:nvSpPr>
        <p:spPr>
          <a:xfrm>
            <a:off x="1187450" y="220663"/>
            <a:ext cx="7140575" cy="1143000"/>
          </a:xfrm>
        </p:spPr>
        <p:txBody>
          <a:bodyPr/>
          <a:lstStyle/>
          <a:p>
            <a:pPr algn="ctr" eaLnBrk="1" hangingPunct="1"/>
            <a:r>
              <a:rPr lang="en-US" altLang="sv-SE">
                <a:ea typeface="ＭＳ Ｐゴシック" panose="020B0600070205080204" pitchFamily="34" charset="-128"/>
              </a:rPr>
              <a:t>Examples of SRF Cavities</a:t>
            </a:r>
          </a:p>
        </p:txBody>
      </p:sp>
      <p:sp>
        <p:nvSpPr>
          <p:cNvPr id="134146" name="Date Placeholder 3">
            <a:extLst>
              <a:ext uri="{FF2B5EF4-FFF2-40B4-BE49-F238E27FC236}">
                <a16:creationId xmlns:a16="http://schemas.microsoft.com/office/drawing/2014/main" id="{9C8B09C8-ED3E-2F78-D278-8639D01F4A0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4147" name="Footer Placeholder 4">
            <a:extLst>
              <a:ext uri="{FF2B5EF4-FFF2-40B4-BE49-F238E27FC236}">
                <a16:creationId xmlns:a16="http://schemas.microsoft.com/office/drawing/2014/main" id="{BDDE1C71-E21E-B2EB-1409-192FE3B151E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4148" name="Slide Number Placeholder 5">
            <a:extLst>
              <a:ext uri="{FF2B5EF4-FFF2-40B4-BE49-F238E27FC236}">
                <a16:creationId xmlns:a16="http://schemas.microsoft.com/office/drawing/2014/main" id="{6DE40000-7031-A36B-3EA3-E885C8367E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9EFD00E-19A7-9B4E-9FA5-883C02BB2393}" type="slidenum">
              <a:rPr lang="sv-SE" altLang="sv-SE" sz="1200">
                <a:solidFill>
                  <a:srgbClr val="898989"/>
                </a:solidFill>
              </a:rPr>
              <a:pPr>
                <a:spcBef>
                  <a:spcPct val="0"/>
                </a:spcBef>
                <a:buFontTx/>
                <a:buNone/>
              </a:pPr>
              <a:t>27</a:t>
            </a:fld>
            <a:endParaRPr lang="sv-SE" altLang="sv-SE" sz="1200">
              <a:solidFill>
                <a:srgbClr val="898989"/>
              </a:solidFill>
            </a:endParaRPr>
          </a:p>
        </p:txBody>
      </p:sp>
      <p:sp>
        <p:nvSpPr>
          <p:cNvPr id="134149" name="Content Placeholder 1">
            <a:extLst>
              <a:ext uri="{FF2B5EF4-FFF2-40B4-BE49-F238E27FC236}">
                <a16:creationId xmlns:a16="http://schemas.microsoft.com/office/drawing/2014/main" id="{856A2FD4-065F-0730-30DA-1A5137623DDB}"/>
              </a:ext>
            </a:extLst>
          </p:cNvPr>
          <p:cNvSpPr>
            <a:spLocks noGrp="1"/>
          </p:cNvSpPr>
          <p:nvPr>
            <p:ph idx="1"/>
          </p:nvPr>
        </p:nvSpPr>
        <p:spPr>
          <a:xfrm>
            <a:off x="0" y="1370013"/>
            <a:ext cx="5562600" cy="3505200"/>
          </a:xfrm>
        </p:spPr>
        <p:txBody>
          <a:bodyPr/>
          <a:lstStyle/>
          <a:p>
            <a:pPr eaLnBrk="1" hangingPunct="1"/>
            <a:r>
              <a:rPr lang="en-US" altLang="sv-SE">
                <a:ea typeface="ＭＳ Ｐゴシック" panose="020B0600070205080204" pitchFamily="34" charset="-128"/>
              </a:rPr>
              <a:t>High Beta</a:t>
            </a:r>
          </a:p>
          <a:p>
            <a:pPr lvl="1" eaLnBrk="1" hangingPunct="1"/>
            <a:r>
              <a:rPr lang="en-US" altLang="sv-SE">
                <a:ea typeface="ＭＳ Ｐゴシック" panose="020B0600070205080204" pitchFamily="34" charset="-128"/>
              </a:rPr>
              <a:t>Typically elliptical in design</a:t>
            </a:r>
          </a:p>
          <a:p>
            <a:pPr lvl="1" eaLnBrk="1" hangingPunct="1">
              <a:buFont typeface="Arial" panose="020B0604020202020204" pitchFamily="34" charset="0"/>
              <a:buNone/>
            </a:pPr>
            <a:endParaRPr lang="en-US" altLang="sv-SE">
              <a:ea typeface="ＭＳ Ｐゴシック" panose="020B0600070205080204" pitchFamily="34" charset="-128"/>
            </a:endParaRPr>
          </a:p>
        </p:txBody>
      </p:sp>
      <p:sp>
        <p:nvSpPr>
          <p:cNvPr id="134150" name="TextBox 7">
            <a:extLst>
              <a:ext uri="{FF2B5EF4-FFF2-40B4-BE49-F238E27FC236}">
                <a16:creationId xmlns:a16="http://schemas.microsoft.com/office/drawing/2014/main" id="{8AB61D05-4AA4-99C6-172A-8BADE1CE46BC}"/>
              </a:ext>
            </a:extLst>
          </p:cNvPr>
          <p:cNvSpPr txBox="1">
            <a:spLocks noChangeArrowheads="1"/>
          </p:cNvSpPr>
          <p:nvPr/>
        </p:nvSpPr>
        <p:spPr bwMode="auto">
          <a:xfrm>
            <a:off x="457200" y="5715000"/>
            <a:ext cx="310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rgbClr val="000000"/>
                </a:solidFill>
                <a:latin typeface="Arial" panose="020B0604020202020204" pitchFamily="34" charset="0"/>
                <a:cs typeface="Arial" panose="020B0604020202020204" pitchFamily="34" charset="0"/>
              </a:rPr>
              <a:t>From H. Padamsee et al.</a:t>
            </a:r>
          </a:p>
          <a:p>
            <a:pPr eaLnBrk="1" hangingPunct="1">
              <a:spcBef>
                <a:spcPct val="0"/>
              </a:spcBef>
              <a:buFontTx/>
              <a:buNone/>
            </a:pPr>
            <a:r>
              <a:rPr lang="en-US" altLang="sv-SE" sz="1400" u="sng">
                <a:solidFill>
                  <a:srgbClr val="000000"/>
                </a:solidFill>
                <a:latin typeface="Arial" panose="020B0604020202020204" pitchFamily="34" charset="0"/>
                <a:cs typeface="Arial" panose="020B0604020202020204" pitchFamily="34" charset="0"/>
              </a:rPr>
              <a:t>Superconducting RF for Accelerators</a:t>
            </a:r>
          </a:p>
        </p:txBody>
      </p:sp>
      <p:pic>
        <p:nvPicPr>
          <p:cNvPr id="134151" name="Picture 11" descr="http://www.linearcollider.org/newsline/images/8Dec_tesla1.jpg">
            <a:extLst>
              <a:ext uri="{FF2B5EF4-FFF2-40B4-BE49-F238E27FC236}">
                <a16:creationId xmlns:a16="http://schemas.microsoft.com/office/drawing/2014/main" id="{A82153F6-0BB2-E997-7FCA-B071D4A1F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05200"/>
            <a:ext cx="38179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TextBox 11">
            <a:extLst>
              <a:ext uri="{FF2B5EF4-FFF2-40B4-BE49-F238E27FC236}">
                <a16:creationId xmlns:a16="http://schemas.microsoft.com/office/drawing/2014/main" id="{A1085D83-B869-34F4-8F00-91D1308CDD8D}"/>
              </a:ext>
            </a:extLst>
          </p:cNvPr>
          <p:cNvSpPr txBox="1">
            <a:spLocks noChangeArrowheads="1"/>
          </p:cNvSpPr>
          <p:nvPr/>
        </p:nvSpPr>
        <p:spPr bwMode="auto">
          <a:xfrm>
            <a:off x="5254625" y="2667000"/>
            <a:ext cx="307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cs typeface="Arial" panose="020B0604020202020204" pitchFamily="34" charset="0"/>
              </a:rPr>
              <a:t>ILC cavity 1.3 GHz</a:t>
            </a:r>
          </a:p>
          <a:p>
            <a:pPr eaLnBrk="1" hangingPunct="1">
              <a:spcBef>
                <a:spcPct val="0"/>
              </a:spcBef>
              <a:buFontTx/>
              <a:buNone/>
            </a:pPr>
            <a:r>
              <a:rPr lang="en-US" altLang="sv-SE" sz="1800">
                <a:solidFill>
                  <a:srgbClr val="000000"/>
                </a:solidFill>
                <a:latin typeface="Arial" panose="020B0604020202020204" pitchFamily="34" charset="0"/>
                <a:cs typeface="Arial" panose="020B0604020202020204" pitchFamily="34" charset="0"/>
              </a:rPr>
              <a:t>1 m long – </a:t>
            </a:r>
            <a:r>
              <a:rPr lang="en-US" altLang="sv-SE" sz="1800" u="sng">
                <a:solidFill>
                  <a:srgbClr val="000000"/>
                </a:solidFill>
                <a:latin typeface="Arial" panose="020B0604020202020204" pitchFamily="34" charset="0"/>
                <a:cs typeface="Arial" panose="020B0604020202020204" pitchFamily="34" charset="0"/>
              </a:rPr>
              <a:t>also LCLS II</a:t>
            </a:r>
          </a:p>
        </p:txBody>
      </p:sp>
      <p:pic>
        <p:nvPicPr>
          <p:cNvPr id="134153" name="Picture 3">
            <a:extLst>
              <a:ext uri="{FF2B5EF4-FFF2-40B4-BE49-F238E27FC236}">
                <a16:creationId xmlns:a16="http://schemas.microsoft.com/office/drawing/2014/main" id="{09A346B4-A999-88A5-AA08-2AA44F61A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47164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565512E1-53CC-CF70-157B-21849E03B0B9}"/>
              </a:ext>
            </a:extLst>
          </p:cNvPr>
          <p:cNvSpPr>
            <a:spLocks noGrp="1"/>
          </p:cNvSpPr>
          <p:nvPr>
            <p:ph type="title"/>
          </p:nvPr>
        </p:nvSpPr>
        <p:spPr>
          <a:xfrm>
            <a:off x="1187450" y="220663"/>
            <a:ext cx="7140575" cy="1143000"/>
          </a:xfrm>
        </p:spPr>
        <p:txBody>
          <a:bodyPr/>
          <a:lstStyle/>
          <a:p>
            <a:pPr algn="ctr" eaLnBrk="1" hangingPunct="1"/>
            <a:r>
              <a:rPr lang="en-US" altLang="sv-SE">
                <a:ea typeface="ＭＳ Ｐゴシック" panose="020B0600070205080204" pitchFamily="34" charset="-128"/>
              </a:rPr>
              <a:t>Examples of SRF Cavities</a:t>
            </a:r>
          </a:p>
        </p:txBody>
      </p:sp>
      <p:sp>
        <p:nvSpPr>
          <p:cNvPr id="135170" name="Date Placeholder 3">
            <a:extLst>
              <a:ext uri="{FF2B5EF4-FFF2-40B4-BE49-F238E27FC236}">
                <a16:creationId xmlns:a16="http://schemas.microsoft.com/office/drawing/2014/main" id="{54BABB69-24EA-2E41-CBBA-0C5C911FBDC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5171" name="Footer Placeholder 4">
            <a:extLst>
              <a:ext uri="{FF2B5EF4-FFF2-40B4-BE49-F238E27FC236}">
                <a16:creationId xmlns:a16="http://schemas.microsoft.com/office/drawing/2014/main" id="{9C809A54-016F-5982-D8BA-AE3471D11F2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5172" name="Slide Number Placeholder 5">
            <a:extLst>
              <a:ext uri="{FF2B5EF4-FFF2-40B4-BE49-F238E27FC236}">
                <a16:creationId xmlns:a16="http://schemas.microsoft.com/office/drawing/2014/main" id="{099CEFA7-389E-D8E1-4BE4-5880B0478E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1C8515D-23E0-4C46-A59A-AADF6536491A}" type="slidenum">
              <a:rPr lang="sv-SE" altLang="sv-SE" sz="1200">
                <a:solidFill>
                  <a:srgbClr val="898989"/>
                </a:solidFill>
              </a:rPr>
              <a:pPr>
                <a:spcBef>
                  <a:spcPct val="0"/>
                </a:spcBef>
                <a:buFontTx/>
                <a:buNone/>
              </a:pPr>
              <a:t>28</a:t>
            </a:fld>
            <a:endParaRPr lang="sv-SE" altLang="sv-SE" sz="1200">
              <a:solidFill>
                <a:srgbClr val="898989"/>
              </a:solidFill>
            </a:endParaRPr>
          </a:p>
        </p:txBody>
      </p:sp>
      <p:pic>
        <p:nvPicPr>
          <p:cNvPr id="135173" name="Picture 2">
            <a:extLst>
              <a:ext uri="{FF2B5EF4-FFF2-40B4-BE49-F238E27FC236}">
                <a16:creationId xmlns:a16="http://schemas.microsoft.com/office/drawing/2014/main" id="{471DEFBD-18DD-E8CF-62D2-BFA795DDAE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749425"/>
            <a:ext cx="4181475" cy="3552825"/>
          </a:xfrm>
        </p:spPr>
      </p:pic>
      <p:sp>
        <p:nvSpPr>
          <p:cNvPr id="135174" name="TextBox 7">
            <a:extLst>
              <a:ext uri="{FF2B5EF4-FFF2-40B4-BE49-F238E27FC236}">
                <a16:creationId xmlns:a16="http://schemas.microsoft.com/office/drawing/2014/main" id="{375626D1-2F7F-B86C-79CD-ED27FBBAD5B2}"/>
              </a:ext>
            </a:extLst>
          </p:cNvPr>
          <p:cNvSpPr txBox="1">
            <a:spLocks noChangeArrowheads="1"/>
          </p:cNvSpPr>
          <p:nvPr/>
        </p:nvSpPr>
        <p:spPr bwMode="auto">
          <a:xfrm>
            <a:off x="152400" y="5330825"/>
            <a:ext cx="310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rgbClr val="000000"/>
                </a:solidFill>
                <a:latin typeface="Arial" panose="020B0604020202020204" pitchFamily="34" charset="0"/>
                <a:cs typeface="Arial" panose="020B0604020202020204" pitchFamily="34" charset="0"/>
              </a:rPr>
              <a:t>From H. Padamsee et al.</a:t>
            </a:r>
          </a:p>
          <a:p>
            <a:pPr eaLnBrk="1" hangingPunct="1">
              <a:spcBef>
                <a:spcPct val="0"/>
              </a:spcBef>
              <a:buFontTx/>
              <a:buNone/>
            </a:pPr>
            <a:r>
              <a:rPr lang="en-US" altLang="sv-SE" sz="1400" u="sng">
                <a:solidFill>
                  <a:srgbClr val="000000"/>
                </a:solidFill>
                <a:latin typeface="Arial" panose="020B0604020202020204" pitchFamily="34" charset="0"/>
                <a:cs typeface="Arial" panose="020B0604020202020204" pitchFamily="34" charset="0"/>
              </a:rPr>
              <a:t>Superconducting RF for Accelerators</a:t>
            </a:r>
          </a:p>
        </p:txBody>
      </p:sp>
      <p:sp>
        <p:nvSpPr>
          <p:cNvPr id="135175" name="TextBox 11">
            <a:extLst>
              <a:ext uri="{FF2B5EF4-FFF2-40B4-BE49-F238E27FC236}">
                <a16:creationId xmlns:a16="http://schemas.microsoft.com/office/drawing/2014/main" id="{A85DA4DA-6836-5368-D44F-6275D6EB9C17}"/>
              </a:ext>
            </a:extLst>
          </p:cNvPr>
          <p:cNvSpPr txBox="1">
            <a:spLocks noChangeArrowheads="1"/>
          </p:cNvSpPr>
          <p:nvPr/>
        </p:nvSpPr>
        <p:spPr bwMode="auto">
          <a:xfrm>
            <a:off x="6391275" y="5668963"/>
            <a:ext cx="159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cs typeface="Arial" panose="020B0604020202020204" pitchFamily="34" charset="0"/>
              </a:rPr>
              <a:t>FRIB Cavities</a:t>
            </a:r>
          </a:p>
        </p:txBody>
      </p:sp>
      <p:sp>
        <p:nvSpPr>
          <p:cNvPr id="135176" name="TextBox 9">
            <a:extLst>
              <a:ext uri="{FF2B5EF4-FFF2-40B4-BE49-F238E27FC236}">
                <a16:creationId xmlns:a16="http://schemas.microsoft.com/office/drawing/2014/main" id="{DA933C33-A378-5FCA-6F6D-E0AC02F3899C}"/>
              </a:ext>
            </a:extLst>
          </p:cNvPr>
          <p:cNvSpPr txBox="1">
            <a:spLocks noChangeArrowheads="1"/>
          </p:cNvSpPr>
          <p:nvPr/>
        </p:nvSpPr>
        <p:spPr bwMode="auto">
          <a:xfrm>
            <a:off x="233363" y="1774825"/>
            <a:ext cx="2890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cs typeface="Arial" panose="020B0604020202020204" pitchFamily="34" charset="0"/>
              </a:rPr>
              <a:t>Low Beta </a:t>
            </a:r>
          </a:p>
          <a:p>
            <a:pPr eaLnBrk="1" hangingPunct="1">
              <a:spcBef>
                <a:spcPct val="0"/>
              </a:spcBef>
              <a:buFontTx/>
              <a:buNone/>
            </a:pPr>
            <a:r>
              <a:rPr lang="en-US" altLang="sv-SE" sz="1800">
                <a:solidFill>
                  <a:srgbClr val="000000"/>
                </a:solidFill>
                <a:latin typeface="Arial" panose="020B0604020202020204" pitchFamily="34" charset="0"/>
                <a:cs typeface="Arial" panose="020B0604020202020204" pitchFamily="34" charset="0"/>
              </a:rPr>
              <a:t>¼ wave &amp; ½ wave cavities</a:t>
            </a:r>
          </a:p>
        </p:txBody>
      </p:sp>
      <p:pic>
        <p:nvPicPr>
          <p:cNvPr id="135177" name="Picture 1">
            <a:extLst>
              <a:ext uri="{FF2B5EF4-FFF2-40B4-BE49-F238E27FC236}">
                <a16:creationId xmlns:a16="http://schemas.microsoft.com/office/drawing/2014/main" id="{F9F23BAF-F0BA-0C9A-F680-61411ACE7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48239AE5-4D82-4E76-D22A-5B48F322B790}"/>
              </a:ext>
            </a:extLst>
          </p:cNvPr>
          <p:cNvSpPr>
            <a:spLocks noGrp="1"/>
          </p:cNvSpPr>
          <p:nvPr>
            <p:ph type="title"/>
          </p:nvPr>
        </p:nvSpPr>
        <p:spPr>
          <a:xfrm>
            <a:off x="1316038" y="182563"/>
            <a:ext cx="7138987" cy="1143000"/>
          </a:xfrm>
        </p:spPr>
        <p:txBody>
          <a:bodyPr/>
          <a:lstStyle/>
          <a:p>
            <a:pPr eaLnBrk="1" hangingPunct="1"/>
            <a:r>
              <a:rPr lang="en-US" altLang="sv-SE">
                <a:ea typeface="ＭＳ Ｐゴシック" panose="020B0600070205080204" pitchFamily="34" charset="-128"/>
              </a:rPr>
              <a:t>Surface Resistance, Frequency and Temperature</a:t>
            </a:r>
          </a:p>
        </p:txBody>
      </p:sp>
      <p:sp>
        <p:nvSpPr>
          <p:cNvPr id="136194" name="Content Placeholder 2">
            <a:extLst>
              <a:ext uri="{FF2B5EF4-FFF2-40B4-BE49-F238E27FC236}">
                <a16:creationId xmlns:a16="http://schemas.microsoft.com/office/drawing/2014/main" id="{BF0C8E02-5463-BE19-4110-8CBEE00E2142}"/>
              </a:ext>
            </a:extLst>
          </p:cNvPr>
          <p:cNvSpPr>
            <a:spLocks noGrp="1"/>
          </p:cNvSpPr>
          <p:nvPr>
            <p:ph idx="1"/>
          </p:nvPr>
        </p:nvSpPr>
        <p:spPr>
          <a:xfrm>
            <a:off x="225425" y="1517650"/>
            <a:ext cx="8461375" cy="4905375"/>
          </a:xfrm>
        </p:spPr>
        <p:txBody>
          <a:bodyPr/>
          <a:lstStyle/>
          <a:p>
            <a:pPr eaLnBrk="1" hangingPunct="1"/>
            <a:r>
              <a:rPr lang="en-US" altLang="sv-SE" sz="2000">
                <a:ea typeface="ＭＳ Ｐゴシック" panose="020B0600070205080204" pitchFamily="34" charset="-128"/>
              </a:rPr>
              <a:t>The RF surface resistance (which we want to minimize) of a SRF cavity is given by:</a:t>
            </a:r>
          </a:p>
          <a:p>
            <a:pPr eaLnBrk="1" hangingPunct="1">
              <a:buFont typeface="Arial" panose="020B0604020202020204" pitchFamily="34" charset="0"/>
              <a:buNone/>
            </a:pPr>
            <a:endParaRPr lang="en-US" altLang="sv-SE">
              <a:ea typeface="ＭＳ Ｐゴシック" panose="020B0600070205080204" pitchFamily="34" charset="-128"/>
            </a:endParaRPr>
          </a:p>
          <a:p>
            <a:pPr eaLnBrk="1" hangingPunct="1">
              <a:buFont typeface="Arial" panose="020B0604020202020204" pitchFamily="34" charset="0"/>
              <a:buNone/>
            </a:pPr>
            <a:endParaRPr lang="en-US" altLang="sv-SE">
              <a:ea typeface="ＭＳ Ｐゴシック" panose="020B0600070205080204" pitchFamily="34" charset="-128"/>
            </a:endParaRPr>
          </a:p>
          <a:p>
            <a:pPr eaLnBrk="1" hangingPunct="1"/>
            <a:r>
              <a:rPr lang="en-US" altLang="sv-SE" sz="2000">
                <a:ea typeface="ＭＳ Ｐゴシック" panose="020B0600070205080204" pitchFamily="34" charset="-128"/>
              </a:rPr>
              <a:t>The surface resistance goes up with frequency and down with temperature: lower temperature equals less resistance, particularly at higher frequencies</a:t>
            </a:r>
          </a:p>
          <a:p>
            <a:pPr eaLnBrk="1" hangingPunct="1"/>
            <a:r>
              <a:rPr lang="en-US" altLang="sv-SE" sz="2000">
                <a:ea typeface="ＭＳ Ｐゴシック" panose="020B0600070205080204" pitchFamily="34" charset="-128"/>
              </a:rPr>
              <a:t>Removing heat at lower temperatures is less thermodynamically efficient,  thus there is also an energy cost to be paid for operating at lower temperatures.</a:t>
            </a:r>
          </a:p>
          <a:p>
            <a:pPr eaLnBrk="1" hangingPunct="1"/>
            <a:r>
              <a:rPr lang="en-US" altLang="sv-SE" sz="2000">
                <a:ea typeface="ＭＳ Ｐゴシック" panose="020B0600070205080204" pitchFamily="34" charset="-128"/>
              </a:rPr>
              <a:t>What is the optimal temperature? </a:t>
            </a:r>
          </a:p>
          <a:p>
            <a:pPr lvl="1" eaLnBrk="1" hangingPunct="1"/>
            <a:r>
              <a:rPr lang="en-US" altLang="sv-SE" sz="1600">
                <a:ea typeface="ＭＳ Ｐゴシック" panose="020B0600070205080204" pitchFamily="34" charset="-128"/>
              </a:rPr>
              <a:t>Above about 500 – 700 MHz you win by operating below 4.2 K ( typically 1.8 – 2 K)</a:t>
            </a:r>
          </a:p>
          <a:p>
            <a:pPr lvl="1" eaLnBrk="1" hangingPunct="1"/>
            <a:r>
              <a:rPr lang="en-US" altLang="sv-SE" sz="1600">
                <a:ea typeface="ＭＳ Ｐゴシック" panose="020B0600070205080204" pitchFamily="34" charset="-128"/>
              </a:rPr>
              <a:t>At lower frequencies (e,g. 80 MHz) you are better at 4.2 K thermodynamically but there may be other considerations (FRIB)</a:t>
            </a:r>
          </a:p>
          <a:p>
            <a:pPr lvl="1" eaLnBrk="1" hangingPunct="1"/>
            <a:r>
              <a:rPr lang="en-US" altLang="sv-SE" sz="1600">
                <a:ea typeface="ＭＳ Ｐゴシック" panose="020B0600070205080204" pitchFamily="34" charset="-128"/>
              </a:rPr>
              <a:t>Between these limits it</a:t>
            </a:r>
            <a:r>
              <a:rPr lang="fr-FR" altLang="en-US" sz="1600">
                <a:ea typeface="ＭＳ Ｐゴシック" panose="020B0600070205080204" pitchFamily="34" charset="-128"/>
              </a:rPr>
              <a:t>’</a:t>
            </a:r>
            <a:r>
              <a:rPr lang="en-US" altLang="ja-JP" sz="1600">
                <a:ea typeface="ＭＳ Ｐゴシック" panose="020B0600070205080204" pitchFamily="34" charset="-128"/>
              </a:rPr>
              <a:t>s a fairly broad minimum. Most systems operate ~ 2 K – He II</a:t>
            </a:r>
          </a:p>
          <a:p>
            <a:pPr lvl="1" eaLnBrk="1" hangingPunct="1"/>
            <a:endParaRPr lang="en-US" altLang="sv-SE" sz="1600">
              <a:ea typeface="ＭＳ Ｐゴシック" panose="020B0600070205080204" pitchFamily="34" charset="-128"/>
            </a:endParaRPr>
          </a:p>
        </p:txBody>
      </p:sp>
      <p:sp>
        <p:nvSpPr>
          <p:cNvPr id="136195" name="Date Placeholder 3">
            <a:extLst>
              <a:ext uri="{FF2B5EF4-FFF2-40B4-BE49-F238E27FC236}">
                <a16:creationId xmlns:a16="http://schemas.microsoft.com/office/drawing/2014/main" id="{E2F38DB3-085D-9EB8-3ADB-0AC4373F75D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6196" name="Footer Placeholder 4">
            <a:extLst>
              <a:ext uri="{FF2B5EF4-FFF2-40B4-BE49-F238E27FC236}">
                <a16:creationId xmlns:a16="http://schemas.microsoft.com/office/drawing/2014/main" id="{3E3CD0FA-0E89-6032-68D5-9FC3095C461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6197" name="Slide Number Placeholder 5">
            <a:extLst>
              <a:ext uri="{FF2B5EF4-FFF2-40B4-BE49-F238E27FC236}">
                <a16:creationId xmlns:a16="http://schemas.microsoft.com/office/drawing/2014/main" id="{E2085642-422A-8AE3-1429-E3487CE0E1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631E554-F673-CD46-B73E-1670D6A392C3}" type="slidenum">
              <a:rPr lang="sv-SE" altLang="sv-SE" sz="1200">
                <a:solidFill>
                  <a:srgbClr val="898989"/>
                </a:solidFill>
              </a:rPr>
              <a:pPr>
                <a:spcBef>
                  <a:spcPct val="0"/>
                </a:spcBef>
                <a:buFontTx/>
                <a:buNone/>
              </a:pPr>
              <a:t>29</a:t>
            </a:fld>
            <a:endParaRPr lang="sv-SE" altLang="sv-SE" sz="1200">
              <a:solidFill>
                <a:srgbClr val="898989"/>
              </a:solidFill>
            </a:endParaRPr>
          </a:p>
        </p:txBody>
      </p:sp>
      <p:graphicFrame>
        <p:nvGraphicFramePr>
          <p:cNvPr id="136198" name="Object 6">
            <a:extLst>
              <a:ext uri="{FF2B5EF4-FFF2-40B4-BE49-F238E27FC236}">
                <a16:creationId xmlns:a16="http://schemas.microsoft.com/office/drawing/2014/main" id="{8CD94C0D-4AB2-BED6-473D-D05D47E11651}"/>
              </a:ext>
            </a:extLst>
          </p:cNvPr>
          <p:cNvGraphicFramePr>
            <a:graphicFrameLocks noChangeAspect="1"/>
          </p:cNvGraphicFramePr>
          <p:nvPr/>
        </p:nvGraphicFramePr>
        <p:xfrm>
          <a:off x="2122488" y="2065338"/>
          <a:ext cx="3652837" cy="955675"/>
        </p:xfrm>
        <a:graphic>
          <a:graphicData uri="http://schemas.openxmlformats.org/presentationml/2006/ole">
            <mc:AlternateContent xmlns:mc="http://schemas.openxmlformats.org/markup-compatibility/2006">
              <mc:Choice xmlns:v="urn:schemas-microsoft-com:vml" Requires="v">
                <p:oleObj name="Equation" r:id="rId2" imgW="1651000" imgH="431800" progId="Equation.3">
                  <p:embed/>
                </p:oleObj>
              </mc:Choice>
              <mc:Fallback>
                <p:oleObj name="Equation" r:id="rId2" imgW="1651000" imgH="4318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2065338"/>
                        <a:ext cx="36528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2">
            <a:extLst>
              <a:ext uri="{FF2B5EF4-FFF2-40B4-BE49-F238E27FC236}">
                <a16:creationId xmlns:a16="http://schemas.microsoft.com/office/drawing/2014/main" id="{F1692013-81B9-A88B-024A-837160FB2B68}"/>
              </a:ext>
            </a:extLst>
          </p:cNvPr>
          <p:cNvSpPr>
            <a:spLocks noGrp="1"/>
          </p:cNvSpPr>
          <p:nvPr>
            <p:ph type="title"/>
          </p:nvPr>
        </p:nvSpPr>
        <p:spPr>
          <a:xfrm>
            <a:off x="1219200" y="152400"/>
            <a:ext cx="7138988" cy="1143000"/>
          </a:xfrm>
        </p:spPr>
        <p:txBody>
          <a:bodyPr/>
          <a:lstStyle/>
          <a:p>
            <a:pPr eaLnBrk="1" hangingPunct="1"/>
            <a:r>
              <a:rPr lang="en-US" altLang="sv-SE">
                <a:ea typeface="ＭＳ Ｐゴシック" panose="020B0600070205080204" pitchFamily="34" charset="-128"/>
              </a:rPr>
              <a:t>Introduction</a:t>
            </a:r>
          </a:p>
        </p:txBody>
      </p:sp>
      <p:sp>
        <p:nvSpPr>
          <p:cNvPr id="106498" name="Content Placeholder 1">
            <a:extLst>
              <a:ext uri="{FF2B5EF4-FFF2-40B4-BE49-F238E27FC236}">
                <a16:creationId xmlns:a16="http://schemas.microsoft.com/office/drawing/2014/main" id="{5B983EA1-E272-FC3E-EE99-D773AE0DBACE}"/>
              </a:ext>
            </a:extLst>
          </p:cNvPr>
          <p:cNvSpPr>
            <a:spLocks noGrp="1"/>
          </p:cNvSpPr>
          <p:nvPr>
            <p:ph idx="1"/>
          </p:nvPr>
        </p:nvSpPr>
        <p:spPr/>
        <p:txBody>
          <a:bodyPr/>
          <a:lstStyle/>
          <a:p>
            <a:pPr eaLnBrk="1" hangingPunct="1">
              <a:lnSpc>
                <a:spcPct val="90000"/>
              </a:lnSpc>
            </a:pPr>
            <a:r>
              <a:rPr lang="en-US" altLang="sv-SE" sz="2400">
                <a:ea typeface="ＭＳ Ｐゴシック" panose="020B0600070205080204" pitchFamily="34" charset="-128"/>
              </a:rPr>
              <a:t>As we</a:t>
            </a:r>
            <a:r>
              <a:rPr lang="ja-JP" altLang="en-US" sz="2400">
                <a:ea typeface="ＭＳ Ｐゴシック" panose="020B0600070205080204" pitchFamily="34" charset="-128"/>
              </a:rPr>
              <a:t>’</a:t>
            </a:r>
            <a:r>
              <a:rPr lang="en-US" altLang="ja-JP" sz="2400">
                <a:ea typeface="ＭＳ Ｐゴシック" panose="020B0600070205080204" pitchFamily="34" charset="-128"/>
              </a:rPr>
              <a:t>ve seen, superconductivity is a major motivating factor for the use of cryogenics – particularly in accelerators but also in commercial systems such as MRI</a:t>
            </a:r>
          </a:p>
          <a:p>
            <a:pPr eaLnBrk="1" hangingPunct="1">
              <a:lnSpc>
                <a:spcPct val="90000"/>
              </a:lnSpc>
            </a:pPr>
            <a:r>
              <a:rPr lang="en-US" altLang="sv-SE" sz="2400">
                <a:ea typeface="ＭＳ Ｐゴシック" panose="020B0600070205080204" pitchFamily="34" charset="-128"/>
              </a:rPr>
              <a:t>Cryogenic engineers will frequently be called upon to design systems to cool and keep cold superconducting equipment</a:t>
            </a:r>
          </a:p>
          <a:p>
            <a:pPr eaLnBrk="1" hangingPunct="1">
              <a:lnSpc>
                <a:spcPct val="90000"/>
              </a:lnSpc>
            </a:pPr>
            <a:r>
              <a:rPr lang="en-US" altLang="sv-SE" sz="2400">
                <a:ea typeface="ＭＳ Ｐゴシック" panose="020B0600070205080204" pitchFamily="34" charset="-128"/>
              </a:rPr>
              <a:t>Thus, understanding the requirements of superconductors is an important part of the training of a cryogenic engineer.</a:t>
            </a:r>
          </a:p>
          <a:p>
            <a:pPr eaLnBrk="1" hangingPunct="1">
              <a:lnSpc>
                <a:spcPct val="90000"/>
              </a:lnSpc>
            </a:pPr>
            <a:r>
              <a:rPr lang="en-US" altLang="sv-SE" sz="2400">
                <a:ea typeface="ＭＳ Ｐゴシック" panose="020B0600070205080204" pitchFamily="34" charset="-128"/>
              </a:rPr>
              <a:t>What is a superconductor?</a:t>
            </a:r>
          </a:p>
          <a:p>
            <a:pPr lvl="1" eaLnBrk="1" hangingPunct="1">
              <a:lnSpc>
                <a:spcPct val="90000"/>
              </a:lnSpc>
            </a:pPr>
            <a:r>
              <a:rPr lang="en-US" altLang="sv-SE" sz="2000">
                <a:ea typeface="ＭＳ Ｐゴシック" panose="020B0600070205080204" pitchFamily="34" charset="-128"/>
              </a:rPr>
              <a:t>A superconductor is a material that conducts DC electrical current with zero resistive losses under certain specific conditions</a:t>
            </a:r>
          </a:p>
          <a:p>
            <a:pPr lvl="2" eaLnBrk="1" hangingPunct="1">
              <a:lnSpc>
                <a:spcPct val="90000"/>
              </a:lnSpc>
            </a:pPr>
            <a:r>
              <a:rPr lang="en-US" altLang="sv-SE" sz="1700">
                <a:ea typeface="ヒラギノ角ゴ Pro W3" pitchFamily="1" charset="-128"/>
              </a:rPr>
              <a:t>When in the superconducting state the resistive loss is identically zero not just vanishingly small but zero</a:t>
            </a:r>
          </a:p>
          <a:p>
            <a:pPr eaLnBrk="1" hangingPunct="1">
              <a:lnSpc>
                <a:spcPct val="90000"/>
              </a:lnSpc>
            </a:pPr>
            <a:endParaRPr lang="en-US" altLang="sv-SE" sz="2400">
              <a:ea typeface="ＭＳ Ｐゴシック" panose="020B0600070205080204" pitchFamily="34" charset="-128"/>
            </a:endParaRPr>
          </a:p>
        </p:txBody>
      </p:sp>
      <p:sp>
        <p:nvSpPr>
          <p:cNvPr id="106499" name="Date Placeholder 5">
            <a:extLst>
              <a:ext uri="{FF2B5EF4-FFF2-40B4-BE49-F238E27FC236}">
                <a16:creationId xmlns:a16="http://schemas.microsoft.com/office/drawing/2014/main" id="{9060DE69-D011-E177-4ABC-6C112A41A25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06500" name="Footer Placeholder 3">
            <a:extLst>
              <a:ext uri="{FF2B5EF4-FFF2-40B4-BE49-F238E27FC236}">
                <a16:creationId xmlns:a16="http://schemas.microsoft.com/office/drawing/2014/main" id="{AD6E6B2D-AE90-354A-09E7-3D8E1995C45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06501" name="Slide Number Placeholder 4">
            <a:extLst>
              <a:ext uri="{FF2B5EF4-FFF2-40B4-BE49-F238E27FC236}">
                <a16:creationId xmlns:a16="http://schemas.microsoft.com/office/drawing/2014/main" id="{B44A781C-8E6C-5780-24F2-3830DC926C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36D517BE-9D5A-7D49-8FFE-977614FB4BF3}" type="slidenum">
              <a:rPr lang="en-US" altLang="sv-SE" sz="1000">
                <a:solidFill>
                  <a:srgbClr val="064308"/>
                </a:solidFill>
                <a:latin typeface="Arial" panose="020B0604020202020204" pitchFamily="34" charset="0"/>
              </a:rPr>
              <a:pPr eaLnBrk="0" hangingPunct="0">
                <a:spcBef>
                  <a:spcPct val="0"/>
                </a:spcBef>
                <a:buFontTx/>
                <a:buNone/>
              </a:pPr>
              <a:t>3</a:t>
            </a:fld>
            <a:endParaRPr lang="en-US" altLang="sv-SE" sz="1000">
              <a:solidFill>
                <a:srgbClr val="064308"/>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D99DC1EC-CB27-2CD0-063F-99AE470143FC}"/>
              </a:ext>
            </a:extLst>
          </p:cNvPr>
          <p:cNvSpPr>
            <a:spLocks noGrp="1"/>
          </p:cNvSpPr>
          <p:nvPr>
            <p:ph type="title"/>
          </p:nvPr>
        </p:nvSpPr>
        <p:spPr/>
        <p:txBody>
          <a:bodyPr/>
          <a:lstStyle/>
          <a:p>
            <a:pPr algn="ctr" eaLnBrk="1" hangingPunct="1"/>
            <a:r>
              <a:rPr lang="en-US" altLang="sv-SE">
                <a:ea typeface="ＭＳ Ｐゴシック" panose="020B0600070205080204" pitchFamily="34" charset="-128"/>
              </a:rPr>
              <a:t>Cavity Performance</a:t>
            </a:r>
          </a:p>
        </p:txBody>
      </p:sp>
      <p:sp>
        <p:nvSpPr>
          <p:cNvPr id="137218" name="Content Placeholder 2">
            <a:extLst>
              <a:ext uri="{FF2B5EF4-FFF2-40B4-BE49-F238E27FC236}">
                <a16:creationId xmlns:a16="http://schemas.microsoft.com/office/drawing/2014/main" id="{ACBD586A-B60C-14D4-F5B1-4CCCB08CF207}"/>
              </a:ext>
            </a:extLst>
          </p:cNvPr>
          <p:cNvSpPr>
            <a:spLocks noGrp="1"/>
          </p:cNvSpPr>
          <p:nvPr>
            <p:ph idx="1"/>
          </p:nvPr>
        </p:nvSpPr>
        <p:spPr/>
        <p:txBody>
          <a:bodyPr/>
          <a:lstStyle/>
          <a:p>
            <a:pPr eaLnBrk="1" hangingPunct="1"/>
            <a:r>
              <a:rPr lang="en-US" altLang="sv-SE">
                <a:ea typeface="ＭＳ Ｐゴシック" panose="020B0600070205080204" pitchFamily="34" charset="-128"/>
              </a:rPr>
              <a:t>Two of the main parameters for describing Cavity performance are the accelerating gradient E</a:t>
            </a:r>
            <a:r>
              <a:rPr lang="en-US" altLang="sv-SE" baseline="-25000">
                <a:ea typeface="ＭＳ Ｐゴシック" panose="020B0600070205080204" pitchFamily="34" charset="-128"/>
              </a:rPr>
              <a:t>acc</a:t>
            </a:r>
            <a:r>
              <a:rPr lang="en-US" altLang="sv-SE">
                <a:ea typeface="ＭＳ Ｐゴシック" panose="020B0600070205080204" pitchFamily="34" charset="-128"/>
              </a:rPr>
              <a:t> ( MV/m) and the cavity quality factor Q</a:t>
            </a:r>
            <a:r>
              <a:rPr lang="en-US" altLang="sv-SE" baseline="-25000">
                <a:ea typeface="ＭＳ Ｐゴシック" panose="020B0600070205080204" pitchFamily="34" charset="-128"/>
              </a:rPr>
              <a:t>0</a:t>
            </a:r>
            <a:r>
              <a:rPr lang="en-US" altLang="sv-SE">
                <a:ea typeface="ＭＳ Ｐゴシック" panose="020B0600070205080204" pitchFamily="34" charset="-128"/>
              </a:rPr>
              <a:t> </a:t>
            </a:r>
          </a:p>
          <a:p>
            <a:pPr eaLnBrk="1" hangingPunct="1"/>
            <a:r>
              <a:rPr lang="en-US" altLang="sv-SE">
                <a:ea typeface="ＭＳ Ｐゴシック" panose="020B0600070205080204" pitchFamily="34" charset="-128"/>
              </a:rPr>
              <a:t>Q</a:t>
            </a:r>
            <a:r>
              <a:rPr lang="en-US" altLang="sv-SE" baseline="-25000">
                <a:ea typeface="ＭＳ Ｐゴシック" panose="020B0600070205080204" pitchFamily="34" charset="-128"/>
              </a:rPr>
              <a:t>0</a:t>
            </a:r>
            <a:r>
              <a:rPr lang="en-US" altLang="sv-SE">
                <a:ea typeface="ＭＳ Ｐゴシック" panose="020B0600070205080204" pitchFamily="34" charset="-128"/>
              </a:rPr>
              <a:t> is defined as the energy stored in the cavity divided by the energy lost in one RF period</a:t>
            </a:r>
          </a:p>
          <a:p>
            <a:pPr lvl="1" eaLnBrk="1" hangingPunct="1"/>
            <a:r>
              <a:rPr lang="en-US" altLang="sv-SE">
                <a:ea typeface="ＭＳ Ｐゴシック" panose="020B0600070205080204" pitchFamily="34" charset="-128"/>
              </a:rPr>
              <a:t>Q</a:t>
            </a:r>
            <a:r>
              <a:rPr lang="en-US" altLang="sv-SE" baseline="-25000">
                <a:ea typeface="ＭＳ Ｐゴシック" panose="020B0600070205080204" pitchFamily="34" charset="-128"/>
              </a:rPr>
              <a:t>0</a:t>
            </a:r>
            <a:r>
              <a:rPr lang="en-US" altLang="sv-SE">
                <a:ea typeface="ＭＳ Ｐゴシック" panose="020B0600070205080204" pitchFamily="34" charset="-128"/>
              </a:rPr>
              <a:t> is related to the  surface resistance. The lower the surface resistance the higher the Q</a:t>
            </a:r>
            <a:r>
              <a:rPr lang="en-US" altLang="sv-SE" baseline="-25000">
                <a:ea typeface="ＭＳ Ｐゴシック" panose="020B0600070205080204" pitchFamily="34" charset="-128"/>
              </a:rPr>
              <a:t>0</a:t>
            </a:r>
            <a:r>
              <a:rPr lang="en-US" altLang="sv-SE">
                <a:ea typeface="ＭＳ Ｐゴシック" panose="020B0600070205080204" pitchFamily="34" charset="-128"/>
              </a:rPr>
              <a:t> and the lower the energy deposited into the cavity wall and cryogenic system Thus the higher the Q</a:t>
            </a:r>
            <a:r>
              <a:rPr lang="en-US" altLang="sv-SE" baseline="-25000">
                <a:ea typeface="ＭＳ Ｐゴシック" panose="020B0600070205080204" pitchFamily="34" charset="-128"/>
              </a:rPr>
              <a:t>o</a:t>
            </a:r>
            <a:r>
              <a:rPr lang="en-US" altLang="sv-SE">
                <a:ea typeface="ＭＳ Ｐゴシック" panose="020B0600070205080204" pitchFamily="34" charset="-128"/>
              </a:rPr>
              <a:t> the better</a:t>
            </a:r>
          </a:p>
        </p:txBody>
      </p:sp>
      <p:sp>
        <p:nvSpPr>
          <p:cNvPr id="137219" name="Date Placeholder 3">
            <a:extLst>
              <a:ext uri="{FF2B5EF4-FFF2-40B4-BE49-F238E27FC236}">
                <a16:creationId xmlns:a16="http://schemas.microsoft.com/office/drawing/2014/main" id="{F4918310-14BD-9154-2CCF-830805FF48B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7220" name="Footer Placeholder 4">
            <a:extLst>
              <a:ext uri="{FF2B5EF4-FFF2-40B4-BE49-F238E27FC236}">
                <a16:creationId xmlns:a16="http://schemas.microsoft.com/office/drawing/2014/main" id="{F4618C8C-E52A-E2D7-2C9F-B908F194749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7221" name="Slide Number Placeholder 5">
            <a:extLst>
              <a:ext uri="{FF2B5EF4-FFF2-40B4-BE49-F238E27FC236}">
                <a16:creationId xmlns:a16="http://schemas.microsoft.com/office/drawing/2014/main" id="{75FF5366-B0C1-95DA-8B3E-E35779B594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F5FA080-D427-1846-B8D2-012C1621B2DC}" type="slidenum">
              <a:rPr lang="sv-SE" altLang="sv-SE" sz="1200">
                <a:solidFill>
                  <a:srgbClr val="898989"/>
                </a:solidFill>
              </a:rPr>
              <a:pPr>
                <a:spcBef>
                  <a:spcPct val="0"/>
                </a:spcBef>
                <a:buFontTx/>
                <a:buNone/>
              </a:pPr>
              <a:t>30</a:t>
            </a:fld>
            <a:endParaRPr lang="sv-SE" altLang="sv-SE"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a:extLst>
              <a:ext uri="{FF2B5EF4-FFF2-40B4-BE49-F238E27FC236}">
                <a16:creationId xmlns:a16="http://schemas.microsoft.com/office/drawing/2014/main" id="{BD881FA9-D071-99BF-6C71-66843337712A}"/>
              </a:ext>
            </a:extLst>
          </p:cNvPr>
          <p:cNvSpPr>
            <a:spLocks noGrp="1"/>
          </p:cNvSpPr>
          <p:nvPr>
            <p:ph type="title"/>
          </p:nvPr>
        </p:nvSpPr>
        <p:spPr>
          <a:xfrm>
            <a:off x="1169988" y="128588"/>
            <a:ext cx="7138987" cy="1143000"/>
          </a:xfrm>
        </p:spPr>
        <p:txBody>
          <a:bodyPr/>
          <a:lstStyle/>
          <a:p>
            <a:pPr eaLnBrk="1" hangingPunct="1"/>
            <a:r>
              <a:rPr lang="en-US" altLang="sv-SE">
                <a:ea typeface="ＭＳ Ｐゴシック" panose="020B0600070205080204" pitchFamily="34" charset="-128"/>
              </a:rPr>
              <a:t>Example of SRF Cavity Performance</a:t>
            </a:r>
            <a:br>
              <a:rPr lang="en-US" altLang="sv-SE">
                <a:ea typeface="ＭＳ Ｐゴシック" panose="020B0600070205080204" pitchFamily="34" charset="-128"/>
              </a:rPr>
            </a:br>
            <a:r>
              <a:rPr lang="en-US" altLang="sv-SE">
                <a:ea typeface="ＭＳ Ｐゴシック" panose="020B0600070205080204" pitchFamily="34" charset="-128"/>
              </a:rPr>
              <a:t>ESS Double Spoke Cavities</a:t>
            </a:r>
          </a:p>
        </p:txBody>
      </p:sp>
      <p:sp>
        <p:nvSpPr>
          <p:cNvPr id="138242" name="Date Placeholder 3">
            <a:extLst>
              <a:ext uri="{FF2B5EF4-FFF2-40B4-BE49-F238E27FC236}">
                <a16:creationId xmlns:a16="http://schemas.microsoft.com/office/drawing/2014/main" id="{08938D7F-DE50-070B-F043-3D61D639986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8243" name="Footer Placeholder 4">
            <a:extLst>
              <a:ext uri="{FF2B5EF4-FFF2-40B4-BE49-F238E27FC236}">
                <a16:creationId xmlns:a16="http://schemas.microsoft.com/office/drawing/2014/main" id="{65107AE0-FD7A-0F8A-122B-080E194B293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8244" name="Slide Number Placeholder 5">
            <a:extLst>
              <a:ext uri="{FF2B5EF4-FFF2-40B4-BE49-F238E27FC236}">
                <a16:creationId xmlns:a16="http://schemas.microsoft.com/office/drawing/2014/main" id="{60E74810-F660-A071-2B8E-52F67B422D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2B01D50-6D85-EA4D-81FE-0C23B6C4DD4F}" type="slidenum">
              <a:rPr lang="sv-SE" altLang="sv-SE" sz="1200">
                <a:solidFill>
                  <a:srgbClr val="898989"/>
                </a:solidFill>
              </a:rPr>
              <a:pPr>
                <a:spcBef>
                  <a:spcPct val="0"/>
                </a:spcBef>
                <a:buFontTx/>
                <a:buNone/>
              </a:pPr>
              <a:t>31</a:t>
            </a:fld>
            <a:endParaRPr lang="sv-SE" altLang="sv-SE" sz="1200">
              <a:solidFill>
                <a:srgbClr val="898989"/>
              </a:solidFill>
            </a:endParaRPr>
          </a:p>
        </p:txBody>
      </p:sp>
      <p:pic>
        <p:nvPicPr>
          <p:cNvPr id="138245" name="Picture 6">
            <a:extLst>
              <a:ext uri="{FF2B5EF4-FFF2-40B4-BE49-F238E27FC236}">
                <a16:creationId xmlns:a16="http://schemas.microsoft.com/office/drawing/2014/main" id="{08F87A79-2DA7-E226-ADC4-F41E738211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430338"/>
            <a:ext cx="7418388"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EF107182-6EB3-943A-247D-83398DA17940}"/>
              </a:ext>
            </a:extLst>
          </p:cNvPr>
          <p:cNvSpPr>
            <a:spLocks noGrp="1"/>
          </p:cNvSpPr>
          <p:nvPr>
            <p:ph type="title"/>
          </p:nvPr>
        </p:nvSpPr>
        <p:spPr>
          <a:xfrm>
            <a:off x="1000125" y="163513"/>
            <a:ext cx="7138988" cy="1143000"/>
          </a:xfrm>
        </p:spPr>
        <p:txBody>
          <a:bodyPr/>
          <a:lstStyle/>
          <a:p>
            <a:pPr eaLnBrk="1" hangingPunct="1"/>
            <a:r>
              <a:rPr lang="en-US" altLang="sv-SE">
                <a:ea typeface="ＭＳ Ｐゴシック" panose="020B0600070205080204" pitchFamily="34" charset="-128"/>
              </a:rPr>
              <a:t>Cavity Performance Can Be Degraded </a:t>
            </a:r>
            <a:br>
              <a:rPr lang="en-US" altLang="sv-SE">
                <a:ea typeface="ＭＳ Ｐゴシック" panose="020B0600070205080204" pitchFamily="34" charset="-128"/>
              </a:rPr>
            </a:br>
            <a:r>
              <a:rPr lang="en-US" altLang="sv-SE">
                <a:ea typeface="ＭＳ Ｐゴシック" panose="020B0600070205080204" pitchFamily="34" charset="-128"/>
              </a:rPr>
              <a:t>By a Number of  Phenomena </a:t>
            </a:r>
          </a:p>
        </p:txBody>
      </p:sp>
      <p:sp>
        <p:nvSpPr>
          <p:cNvPr id="139266" name="Content Placeholder 2">
            <a:extLst>
              <a:ext uri="{FF2B5EF4-FFF2-40B4-BE49-F238E27FC236}">
                <a16:creationId xmlns:a16="http://schemas.microsoft.com/office/drawing/2014/main" id="{A5678BE0-C2CD-4B38-2488-682FCE3E8A5E}"/>
              </a:ext>
            </a:extLst>
          </p:cNvPr>
          <p:cNvSpPr>
            <a:spLocks noGrp="1"/>
          </p:cNvSpPr>
          <p:nvPr>
            <p:ph idx="1"/>
          </p:nvPr>
        </p:nvSpPr>
        <p:spPr/>
        <p:txBody>
          <a:bodyPr/>
          <a:lstStyle/>
          <a:p>
            <a:pPr eaLnBrk="1" hangingPunct="1"/>
            <a:r>
              <a:rPr lang="en-US" altLang="sv-SE">
                <a:ea typeface="ＭＳ Ｐゴシック" panose="020B0600070205080204" pitchFamily="34" charset="-128"/>
              </a:rPr>
              <a:t>Quenching or thermal break down – normal ( non superconducting) zones develop in the cavity</a:t>
            </a:r>
          </a:p>
          <a:p>
            <a:pPr eaLnBrk="1" hangingPunct="1"/>
            <a:r>
              <a:rPr lang="en-US" altLang="sv-SE">
                <a:ea typeface="ＭＳ Ｐゴシック" panose="020B0600070205080204" pitchFamily="34" charset="-128"/>
              </a:rPr>
              <a:t>Field Emission – electrons are pulled off the surface of the cavity and accelerated by the RF field (degrades Q</a:t>
            </a:r>
            <a:r>
              <a:rPr lang="en-US" altLang="sv-SE" baseline="-25000">
                <a:ea typeface="ＭＳ Ｐゴシック" panose="020B0600070205080204" pitchFamily="34" charset="-128"/>
              </a:rPr>
              <a:t>0</a:t>
            </a:r>
            <a:r>
              <a:rPr lang="en-US" altLang="sv-SE">
                <a:ea typeface="ＭＳ Ｐゴシック" panose="020B0600070205080204" pitchFamily="34" charset="-128"/>
              </a:rPr>
              <a:t>)</a:t>
            </a:r>
          </a:p>
          <a:p>
            <a:pPr eaLnBrk="1" hangingPunct="1"/>
            <a:r>
              <a:rPr lang="en-US" altLang="sv-SE">
                <a:ea typeface="ＭＳ Ｐゴシック" panose="020B0600070205080204" pitchFamily="34" charset="-128"/>
              </a:rPr>
              <a:t>Local Magnetic Fields</a:t>
            </a:r>
          </a:p>
        </p:txBody>
      </p:sp>
      <p:sp>
        <p:nvSpPr>
          <p:cNvPr id="139267" name="Date Placeholder 3">
            <a:extLst>
              <a:ext uri="{FF2B5EF4-FFF2-40B4-BE49-F238E27FC236}">
                <a16:creationId xmlns:a16="http://schemas.microsoft.com/office/drawing/2014/main" id="{A12B8366-F7B6-502C-2DB2-9E0625416C2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39268" name="Footer Placeholder 4">
            <a:extLst>
              <a:ext uri="{FF2B5EF4-FFF2-40B4-BE49-F238E27FC236}">
                <a16:creationId xmlns:a16="http://schemas.microsoft.com/office/drawing/2014/main" id="{077F909B-5A1B-4E4B-3B45-7752472AC0A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39269" name="Slide Number Placeholder 5">
            <a:extLst>
              <a:ext uri="{FF2B5EF4-FFF2-40B4-BE49-F238E27FC236}">
                <a16:creationId xmlns:a16="http://schemas.microsoft.com/office/drawing/2014/main" id="{5D70C1CA-B888-FB9F-D8F0-45CA3D43B9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C86F297-32A3-134C-9A73-AFC4675FE924}" type="slidenum">
              <a:rPr lang="sv-SE" altLang="sv-SE" sz="1200">
                <a:solidFill>
                  <a:srgbClr val="898989"/>
                </a:solidFill>
              </a:rPr>
              <a:pPr>
                <a:spcBef>
                  <a:spcPct val="0"/>
                </a:spcBef>
                <a:buFontTx/>
                <a:buNone/>
              </a:pPr>
              <a:t>32</a:t>
            </a:fld>
            <a:endParaRPr lang="sv-SE" altLang="sv-SE"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a:extLst>
              <a:ext uri="{FF2B5EF4-FFF2-40B4-BE49-F238E27FC236}">
                <a16:creationId xmlns:a16="http://schemas.microsoft.com/office/drawing/2014/main" id="{5AFFD023-0FAC-6EEE-2A41-D7C8870877D1}"/>
              </a:ext>
            </a:extLst>
          </p:cNvPr>
          <p:cNvSpPr>
            <a:spLocks noGrp="1"/>
          </p:cNvSpPr>
          <p:nvPr>
            <p:ph type="title"/>
          </p:nvPr>
        </p:nvSpPr>
        <p:spPr>
          <a:xfrm>
            <a:off x="1111250" y="77788"/>
            <a:ext cx="7138988" cy="1143000"/>
          </a:xfrm>
        </p:spPr>
        <p:txBody>
          <a:bodyPr/>
          <a:lstStyle/>
          <a:p>
            <a:pPr eaLnBrk="1" hangingPunct="1"/>
            <a:r>
              <a:rPr lang="en-US" altLang="sv-SE">
                <a:ea typeface="ＭＳ Ｐゴシック" panose="020B0600070205080204" pitchFamily="34" charset="-128"/>
              </a:rPr>
              <a:t>Cavity Processing</a:t>
            </a:r>
          </a:p>
        </p:txBody>
      </p:sp>
      <p:sp>
        <p:nvSpPr>
          <p:cNvPr id="140290" name="Content Placeholder 2">
            <a:extLst>
              <a:ext uri="{FF2B5EF4-FFF2-40B4-BE49-F238E27FC236}">
                <a16:creationId xmlns:a16="http://schemas.microsoft.com/office/drawing/2014/main" id="{4BE04A4C-3F70-D5C3-CC39-22588C99A015}"/>
              </a:ext>
            </a:extLst>
          </p:cNvPr>
          <p:cNvSpPr>
            <a:spLocks noGrp="1"/>
          </p:cNvSpPr>
          <p:nvPr>
            <p:ph idx="1"/>
          </p:nvPr>
        </p:nvSpPr>
        <p:spPr/>
        <p:txBody>
          <a:bodyPr/>
          <a:lstStyle/>
          <a:p>
            <a:pPr eaLnBrk="1" hangingPunct="1">
              <a:lnSpc>
                <a:spcPct val="90000"/>
              </a:lnSpc>
            </a:pPr>
            <a:r>
              <a:rPr lang="en-US" altLang="sv-SE" sz="2400">
                <a:ea typeface="ＭＳ Ｐゴシック" panose="020B0600070205080204" pitchFamily="34" charset="-128"/>
              </a:rPr>
              <a:t>Research has shown that both Field Emission and Thermal Breakdown can be significantly reduced by proper processing of the cavities. This processing consists of an intricate set of steps involving:</a:t>
            </a:r>
          </a:p>
          <a:p>
            <a:pPr lvl="1" eaLnBrk="1" hangingPunct="1">
              <a:lnSpc>
                <a:spcPct val="90000"/>
              </a:lnSpc>
            </a:pPr>
            <a:r>
              <a:rPr lang="en-US" altLang="sv-SE" sz="2000">
                <a:ea typeface="ＭＳ Ｐゴシック" panose="020B0600070205080204" pitchFamily="34" charset="-128"/>
              </a:rPr>
              <a:t>Cavity surface cleaning by chemicals (buffered chemical processing) or by electropolishing</a:t>
            </a:r>
          </a:p>
          <a:p>
            <a:pPr lvl="1" eaLnBrk="1" hangingPunct="1">
              <a:lnSpc>
                <a:spcPct val="90000"/>
              </a:lnSpc>
            </a:pPr>
            <a:r>
              <a:rPr lang="en-US" altLang="sv-SE" sz="2000">
                <a:ea typeface="ＭＳ Ｐゴシック" panose="020B0600070205080204" pitchFamily="34" charset="-128"/>
              </a:rPr>
              <a:t>Cavity surface cleaning by High Pressure Rising with ultrapure water</a:t>
            </a:r>
          </a:p>
          <a:p>
            <a:pPr lvl="1" eaLnBrk="1" hangingPunct="1">
              <a:lnSpc>
                <a:spcPct val="90000"/>
              </a:lnSpc>
            </a:pPr>
            <a:r>
              <a:rPr lang="en-US" altLang="sv-SE" sz="2000">
                <a:ea typeface="ＭＳ Ｐゴシック" panose="020B0600070205080204" pitchFamily="34" charset="-128"/>
              </a:rPr>
              <a:t>Various heat treatments</a:t>
            </a:r>
          </a:p>
          <a:p>
            <a:pPr eaLnBrk="1" hangingPunct="1">
              <a:lnSpc>
                <a:spcPct val="90000"/>
              </a:lnSpc>
            </a:pPr>
            <a:r>
              <a:rPr lang="en-US" altLang="sv-SE" sz="2400">
                <a:ea typeface="ＭＳ Ｐゴシック" panose="020B0600070205080204" pitchFamily="34" charset="-128"/>
              </a:rPr>
              <a:t>Major progress in this area has made SRF cavities much more useful</a:t>
            </a:r>
          </a:p>
          <a:p>
            <a:pPr lvl="1" eaLnBrk="1" hangingPunct="1">
              <a:lnSpc>
                <a:spcPct val="90000"/>
              </a:lnSpc>
            </a:pPr>
            <a:r>
              <a:rPr lang="en-US" altLang="sv-SE" sz="2000">
                <a:ea typeface="ＭＳ Ｐゴシック" panose="020B0600070205080204" pitchFamily="34" charset="-128"/>
              </a:rPr>
              <a:t>CEBAF ( 1980</a:t>
            </a:r>
            <a:r>
              <a:rPr lang="en-US" altLang="en-US" sz="2000">
                <a:ea typeface="ＭＳ Ｐゴシック" panose="020B0600070205080204" pitchFamily="34" charset="-128"/>
              </a:rPr>
              <a:t>’</a:t>
            </a:r>
            <a:r>
              <a:rPr lang="en-US" altLang="sv-SE" sz="2000">
                <a:ea typeface="ＭＳ Ｐゴシック" panose="020B0600070205080204" pitchFamily="34" charset="-128"/>
              </a:rPr>
              <a:t>s) designed for 5 MV/m (actual performance was better) CEBAF 12 GeV upgrade (2000</a:t>
            </a:r>
            <a:r>
              <a:rPr lang="en-US" altLang="en-US" sz="2000">
                <a:ea typeface="ＭＳ Ｐゴシック" panose="020B0600070205080204" pitchFamily="34" charset="-128"/>
              </a:rPr>
              <a:t>’</a:t>
            </a:r>
            <a:r>
              <a:rPr lang="en-US" altLang="sv-SE" sz="2000">
                <a:ea typeface="ＭＳ Ｐゴシック" panose="020B0600070205080204" pitchFamily="34" charset="-128"/>
              </a:rPr>
              <a:t>s) specified &amp; met 19.2 MV/m</a:t>
            </a:r>
          </a:p>
          <a:p>
            <a:pPr lvl="1" eaLnBrk="1" hangingPunct="1">
              <a:lnSpc>
                <a:spcPct val="90000"/>
              </a:lnSpc>
            </a:pPr>
            <a:r>
              <a:rPr lang="en-US" altLang="sv-SE" sz="2000">
                <a:ea typeface="ＭＳ Ｐゴシック" panose="020B0600070205080204" pitchFamily="34" charset="-128"/>
              </a:rPr>
              <a:t>ILC cavity specification is 35 MV/m</a:t>
            </a:r>
          </a:p>
        </p:txBody>
      </p:sp>
      <p:sp>
        <p:nvSpPr>
          <p:cNvPr id="140291" name="Date Placeholder 3">
            <a:extLst>
              <a:ext uri="{FF2B5EF4-FFF2-40B4-BE49-F238E27FC236}">
                <a16:creationId xmlns:a16="http://schemas.microsoft.com/office/drawing/2014/main" id="{FE17119A-6E24-9D32-4A01-FC4487378A8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40292" name="Footer Placeholder 4">
            <a:extLst>
              <a:ext uri="{FF2B5EF4-FFF2-40B4-BE49-F238E27FC236}">
                <a16:creationId xmlns:a16="http://schemas.microsoft.com/office/drawing/2014/main" id="{CF0555D4-CCAE-9336-F419-FD34809644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40293" name="Slide Number Placeholder 5">
            <a:extLst>
              <a:ext uri="{FF2B5EF4-FFF2-40B4-BE49-F238E27FC236}">
                <a16:creationId xmlns:a16="http://schemas.microsoft.com/office/drawing/2014/main" id="{46BE1851-1847-E96F-1B10-07C5D70B39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85D3977-D481-2041-81CD-86FDD837DCEF}" type="slidenum">
              <a:rPr lang="sv-SE" altLang="sv-SE" sz="1200">
                <a:solidFill>
                  <a:srgbClr val="898989"/>
                </a:solidFill>
              </a:rPr>
              <a:pPr>
                <a:spcBef>
                  <a:spcPct val="0"/>
                </a:spcBef>
                <a:buFontTx/>
                <a:buNone/>
              </a:pPr>
              <a:t>33</a:t>
            </a:fld>
            <a:endParaRPr lang="sv-SE" altLang="sv-SE"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a:extLst>
              <a:ext uri="{FF2B5EF4-FFF2-40B4-BE49-F238E27FC236}">
                <a16:creationId xmlns:a16="http://schemas.microsoft.com/office/drawing/2014/main" id="{6EBA9B4A-7723-83C6-83B1-C34B2D895F58}"/>
              </a:ext>
            </a:extLst>
          </p:cNvPr>
          <p:cNvSpPr>
            <a:spLocks noGrp="1"/>
          </p:cNvSpPr>
          <p:nvPr>
            <p:ph type="title"/>
          </p:nvPr>
        </p:nvSpPr>
        <p:spPr>
          <a:xfrm>
            <a:off x="1085850" y="101600"/>
            <a:ext cx="7138988" cy="1143000"/>
          </a:xfrm>
        </p:spPr>
        <p:txBody>
          <a:bodyPr/>
          <a:lstStyle/>
          <a:p>
            <a:pPr eaLnBrk="1" hangingPunct="1"/>
            <a:r>
              <a:rPr lang="en-US" altLang="sv-SE">
                <a:ea typeface="ＭＳ Ｐゴシック" panose="020B0600070205080204" pitchFamily="34" charset="-128"/>
              </a:rPr>
              <a:t>Cavity Cleanliness</a:t>
            </a:r>
          </a:p>
        </p:txBody>
      </p:sp>
      <p:sp>
        <p:nvSpPr>
          <p:cNvPr id="3" name="Content Placeholder 2">
            <a:extLst>
              <a:ext uri="{FF2B5EF4-FFF2-40B4-BE49-F238E27FC236}">
                <a16:creationId xmlns:a16="http://schemas.microsoft.com/office/drawing/2014/main" id="{05295751-17E1-E745-9A1C-A65ACBDBBFFE}"/>
              </a:ext>
            </a:extLst>
          </p:cNvPr>
          <p:cNvSpPr>
            <a:spLocks noGrp="1"/>
          </p:cNvSpPr>
          <p:nvPr>
            <p:ph idx="1"/>
          </p:nvPr>
        </p:nvSpPr>
        <p:spPr/>
        <p:txBody>
          <a:bodyPr rtlCol="0">
            <a:normAutofit lnSpcReduction="10000"/>
          </a:bodyPr>
          <a:lstStyle/>
          <a:p>
            <a:pPr eaLnBrk="1" fontAlgn="auto" hangingPunct="1">
              <a:spcAft>
                <a:spcPts val="0"/>
              </a:spcAft>
              <a:defRPr/>
            </a:pPr>
            <a:r>
              <a:rPr lang="en-US" dirty="0">
                <a:ea typeface="+mn-ea"/>
                <a:cs typeface="+mn-cs"/>
              </a:rPr>
              <a:t>Once processed, the RF surface i.e. the beam vacuum surface of the cavities must be kept extremely clean to maintain performance. This results in:</a:t>
            </a:r>
          </a:p>
          <a:p>
            <a:pPr lvl="1" eaLnBrk="1" fontAlgn="auto" hangingPunct="1">
              <a:spcAft>
                <a:spcPts val="0"/>
              </a:spcAft>
              <a:defRPr/>
            </a:pPr>
            <a:r>
              <a:rPr lang="en-US" dirty="0">
                <a:ea typeface="+mn-ea"/>
              </a:rPr>
              <a:t>Assembly of cavity strings in cleanrooms</a:t>
            </a:r>
          </a:p>
          <a:p>
            <a:pPr lvl="1" eaLnBrk="1" fontAlgn="auto" hangingPunct="1">
              <a:spcAft>
                <a:spcPts val="0"/>
              </a:spcAft>
              <a:defRPr/>
            </a:pPr>
            <a:r>
              <a:rPr lang="en-US" dirty="0">
                <a:ea typeface="+mn-ea"/>
              </a:rPr>
              <a:t>Connection of beam tube vacuums within local cleanrooms during </a:t>
            </a:r>
            <a:r>
              <a:rPr lang="en-US" dirty="0" err="1">
                <a:ea typeface="+mn-ea"/>
              </a:rPr>
              <a:t>cryomodule</a:t>
            </a:r>
            <a:r>
              <a:rPr lang="en-US" dirty="0">
                <a:ea typeface="+mn-ea"/>
              </a:rPr>
              <a:t> installation</a:t>
            </a:r>
          </a:p>
          <a:p>
            <a:pPr lvl="1" eaLnBrk="1" fontAlgn="auto" hangingPunct="1">
              <a:spcAft>
                <a:spcPts val="0"/>
              </a:spcAft>
              <a:defRPr/>
            </a:pPr>
            <a:r>
              <a:rPr lang="en-US" dirty="0">
                <a:ea typeface="+mn-ea"/>
              </a:rPr>
              <a:t>Very strict vacuum and particle free requirements for cavity systems</a:t>
            </a:r>
          </a:p>
          <a:p>
            <a:pPr lvl="1" eaLnBrk="1" fontAlgn="auto" hangingPunct="1">
              <a:spcAft>
                <a:spcPts val="0"/>
              </a:spcAft>
              <a:defRPr/>
            </a:pPr>
            <a:r>
              <a:rPr lang="en-US" dirty="0">
                <a:ea typeface="+mn-ea"/>
              </a:rPr>
              <a:t>Presence of fast acting valves to subdivide beam vacuum in the case of accidents</a:t>
            </a:r>
          </a:p>
          <a:p>
            <a:pPr lvl="1" eaLnBrk="1" fontAlgn="auto" hangingPunct="1">
              <a:spcAft>
                <a:spcPts val="0"/>
              </a:spcAft>
              <a:defRPr/>
            </a:pPr>
            <a:endParaRPr lang="en-US" dirty="0">
              <a:ea typeface="+mn-ea"/>
            </a:endParaRPr>
          </a:p>
        </p:txBody>
      </p:sp>
      <p:sp>
        <p:nvSpPr>
          <p:cNvPr id="141315" name="Date Placeholder 3">
            <a:extLst>
              <a:ext uri="{FF2B5EF4-FFF2-40B4-BE49-F238E27FC236}">
                <a16:creationId xmlns:a16="http://schemas.microsoft.com/office/drawing/2014/main" id="{9FD8FB6C-33AE-9C23-526D-80A7217FD6E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41316" name="Footer Placeholder 4">
            <a:extLst>
              <a:ext uri="{FF2B5EF4-FFF2-40B4-BE49-F238E27FC236}">
                <a16:creationId xmlns:a16="http://schemas.microsoft.com/office/drawing/2014/main" id="{E9A8684A-43AD-75CD-7FD0-FDAFA5FA6D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41317" name="Slide Number Placeholder 5">
            <a:extLst>
              <a:ext uri="{FF2B5EF4-FFF2-40B4-BE49-F238E27FC236}">
                <a16:creationId xmlns:a16="http://schemas.microsoft.com/office/drawing/2014/main" id="{CE3558C4-7AFE-6120-C13A-DDD9395639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51CA5DF-A996-4E40-8E0D-853DB1B78870}" type="slidenum">
              <a:rPr lang="sv-SE" altLang="sv-SE" sz="1200">
                <a:solidFill>
                  <a:srgbClr val="898989"/>
                </a:solidFill>
              </a:rPr>
              <a:pPr>
                <a:spcBef>
                  <a:spcPct val="0"/>
                </a:spcBef>
                <a:buFontTx/>
                <a:buNone/>
              </a:pPr>
              <a:t>34</a:t>
            </a:fld>
            <a:endParaRPr lang="sv-SE" altLang="sv-SE"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a:extLst>
              <a:ext uri="{FF2B5EF4-FFF2-40B4-BE49-F238E27FC236}">
                <a16:creationId xmlns:a16="http://schemas.microsoft.com/office/drawing/2014/main" id="{12C6DDF8-9993-E22B-2D62-C491479F59AE}"/>
              </a:ext>
            </a:extLst>
          </p:cNvPr>
          <p:cNvSpPr>
            <a:spLocks noGrp="1"/>
          </p:cNvSpPr>
          <p:nvPr>
            <p:ph type="title"/>
          </p:nvPr>
        </p:nvSpPr>
        <p:spPr>
          <a:xfrm>
            <a:off x="1147763" y="163513"/>
            <a:ext cx="7138987" cy="1143000"/>
          </a:xfrm>
        </p:spPr>
        <p:txBody>
          <a:bodyPr/>
          <a:lstStyle/>
          <a:p>
            <a:pPr eaLnBrk="1" hangingPunct="1"/>
            <a:r>
              <a:rPr lang="en-US" altLang="sv-SE">
                <a:ea typeface="ＭＳ Ｐゴシック" panose="020B0600070205080204" pitchFamily="34" charset="-128"/>
              </a:rPr>
              <a:t>Other Aspects of SRF Cavities</a:t>
            </a:r>
          </a:p>
        </p:txBody>
      </p:sp>
      <p:sp>
        <p:nvSpPr>
          <p:cNvPr id="142338" name="Content Placeholder 2">
            <a:extLst>
              <a:ext uri="{FF2B5EF4-FFF2-40B4-BE49-F238E27FC236}">
                <a16:creationId xmlns:a16="http://schemas.microsoft.com/office/drawing/2014/main" id="{EE4EFD7A-36F2-6C73-ECB0-637B60300C18}"/>
              </a:ext>
            </a:extLst>
          </p:cNvPr>
          <p:cNvSpPr>
            <a:spLocks noGrp="1"/>
          </p:cNvSpPr>
          <p:nvPr>
            <p:ph idx="1"/>
          </p:nvPr>
        </p:nvSpPr>
        <p:spPr/>
        <p:txBody>
          <a:bodyPr/>
          <a:lstStyle/>
          <a:p>
            <a:pPr eaLnBrk="1" hangingPunct="1">
              <a:lnSpc>
                <a:spcPct val="90000"/>
              </a:lnSpc>
            </a:pPr>
            <a:r>
              <a:rPr lang="en-US" altLang="sv-SE">
                <a:ea typeface="ＭＳ Ｐゴシック" panose="020B0600070205080204" pitchFamily="34" charset="-128"/>
              </a:rPr>
              <a:t>Q Disease – related to interstitial hydrogen in the niobium.</a:t>
            </a:r>
          </a:p>
          <a:p>
            <a:pPr lvl="1" eaLnBrk="1" hangingPunct="1">
              <a:lnSpc>
                <a:spcPct val="90000"/>
              </a:lnSpc>
            </a:pPr>
            <a:r>
              <a:rPr lang="en-US" altLang="sv-SE">
                <a:ea typeface="ＭＳ Ｐゴシック" panose="020B0600070205080204" pitchFamily="34" charset="-128"/>
              </a:rPr>
              <a:t>Can be treated via heat treatments or may set limits on cavity cool down and warm up rates</a:t>
            </a:r>
          </a:p>
          <a:p>
            <a:pPr eaLnBrk="1" hangingPunct="1">
              <a:lnSpc>
                <a:spcPct val="90000"/>
              </a:lnSpc>
            </a:pPr>
            <a:r>
              <a:rPr lang="en-US" altLang="sv-SE">
                <a:ea typeface="ＭＳ Ｐゴシック" panose="020B0600070205080204" pitchFamily="34" charset="-128"/>
              </a:rPr>
              <a:t>Local magnetic fields ( including the Earth</a:t>
            </a:r>
            <a:r>
              <a:rPr lang="en-US" altLang="en-US">
                <a:ea typeface="ＭＳ Ｐゴシック" panose="020B0600070205080204" pitchFamily="34" charset="-128"/>
              </a:rPr>
              <a:t>’</a:t>
            </a:r>
            <a:r>
              <a:rPr lang="en-US" altLang="sv-SE">
                <a:ea typeface="ＭＳ Ｐゴシック" panose="020B0600070205080204" pitchFamily="34" charset="-128"/>
              </a:rPr>
              <a:t>s) degrade cavity performance</a:t>
            </a:r>
          </a:p>
          <a:p>
            <a:pPr lvl="1" eaLnBrk="1" hangingPunct="1">
              <a:lnSpc>
                <a:spcPct val="90000"/>
              </a:lnSpc>
            </a:pPr>
            <a:r>
              <a:rPr lang="en-US" altLang="sv-SE">
                <a:ea typeface="ＭＳ Ｐゴシック" panose="020B0600070205080204" pitchFamily="34" charset="-128"/>
              </a:rPr>
              <a:t>Result is that cavities are designed with passive and sometimes active magnetic shields. Use of magnetic materials near cavities must be carefully examined</a:t>
            </a:r>
          </a:p>
          <a:p>
            <a:pPr eaLnBrk="1" hangingPunct="1">
              <a:lnSpc>
                <a:spcPct val="90000"/>
              </a:lnSpc>
            </a:pPr>
            <a:r>
              <a:rPr lang="en-US" altLang="sv-SE">
                <a:ea typeface="ＭＳ Ｐゴシック" panose="020B0600070205080204" pitchFamily="34" charset="-128"/>
              </a:rPr>
              <a:t>Cavities are resonant structures that require tuning frequently at cryogenic temperatures</a:t>
            </a:r>
          </a:p>
        </p:txBody>
      </p:sp>
      <p:sp>
        <p:nvSpPr>
          <p:cNvPr id="142339" name="Date Placeholder 3">
            <a:extLst>
              <a:ext uri="{FF2B5EF4-FFF2-40B4-BE49-F238E27FC236}">
                <a16:creationId xmlns:a16="http://schemas.microsoft.com/office/drawing/2014/main" id="{BEDE3B8E-99DF-4C3B-8D90-0B56D04CC14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42340" name="Footer Placeholder 4">
            <a:extLst>
              <a:ext uri="{FF2B5EF4-FFF2-40B4-BE49-F238E27FC236}">
                <a16:creationId xmlns:a16="http://schemas.microsoft.com/office/drawing/2014/main" id="{FBA89A24-5320-430D-4260-E53E7EB6217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42341" name="Slide Number Placeholder 5">
            <a:extLst>
              <a:ext uri="{FF2B5EF4-FFF2-40B4-BE49-F238E27FC236}">
                <a16:creationId xmlns:a16="http://schemas.microsoft.com/office/drawing/2014/main" id="{5F9B19E0-436A-44A9-40CF-2501D1519A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E81E7B6-6FA4-B544-A479-665C0DA5BD33}" type="slidenum">
              <a:rPr lang="sv-SE" altLang="sv-SE" sz="1200">
                <a:solidFill>
                  <a:srgbClr val="898989"/>
                </a:solidFill>
              </a:rPr>
              <a:pPr>
                <a:spcBef>
                  <a:spcPct val="0"/>
                </a:spcBef>
                <a:buFontTx/>
                <a:buNone/>
              </a:pPr>
              <a:t>35</a:t>
            </a:fld>
            <a:endParaRPr lang="sv-SE" altLang="sv-SE"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a:extLst>
              <a:ext uri="{FF2B5EF4-FFF2-40B4-BE49-F238E27FC236}">
                <a16:creationId xmlns:a16="http://schemas.microsoft.com/office/drawing/2014/main" id="{1FB91A69-DFA3-28AC-F11F-733DBA3F84FF}"/>
              </a:ext>
            </a:extLst>
          </p:cNvPr>
          <p:cNvSpPr>
            <a:spLocks noGrp="1"/>
          </p:cNvSpPr>
          <p:nvPr>
            <p:ph type="title"/>
          </p:nvPr>
        </p:nvSpPr>
        <p:spPr>
          <a:xfrm>
            <a:off x="1147763" y="163513"/>
            <a:ext cx="7138987" cy="1143000"/>
          </a:xfrm>
        </p:spPr>
        <p:txBody>
          <a:bodyPr/>
          <a:lstStyle/>
          <a:p>
            <a:pPr eaLnBrk="1" hangingPunct="1"/>
            <a:r>
              <a:rPr lang="en-US" altLang="sv-SE">
                <a:ea typeface="ＭＳ Ｐゴシック" panose="020B0600070205080204" pitchFamily="34" charset="-128"/>
              </a:rPr>
              <a:t>Other Aspects of SRF Cavities</a:t>
            </a:r>
          </a:p>
        </p:txBody>
      </p:sp>
      <p:sp>
        <p:nvSpPr>
          <p:cNvPr id="143362" name="Content Placeholder 2">
            <a:extLst>
              <a:ext uri="{FF2B5EF4-FFF2-40B4-BE49-F238E27FC236}">
                <a16:creationId xmlns:a16="http://schemas.microsoft.com/office/drawing/2014/main" id="{3183F228-EBAD-57B7-EC5A-2221FE521D45}"/>
              </a:ext>
            </a:extLst>
          </p:cNvPr>
          <p:cNvSpPr>
            <a:spLocks noGrp="1"/>
          </p:cNvSpPr>
          <p:nvPr>
            <p:ph idx="1"/>
          </p:nvPr>
        </p:nvSpPr>
        <p:spPr/>
        <p:txBody>
          <a:bodyPr/>
          <a:lstStyle/>
          <a:p>
            <a:pPr eaLnBrk="1" hangingPunct="1"/>
            <a:r>
              <a:rPr lang="en-US" altLang="sv-SE">
                <a:ea typeface="ＭＳ Ｐゴシック" panose="020B0600070205080204" pitchFamily="34" charset="-128"/>
              </a:rPr>
              <a:t>Vibrations (microphonics) can detune cavities depending on cavity stiffness and design</a:t>
            </a:r>
          </a:p>
          <a:p>
            <a:pPr lvl="1" eaLnBrk="1" hangingPunct="1"/>
            <a:r>
              <a:rPr lang="en-US" altLang="sv-SE">
                <a:ea typeface="ＭＳ Ｐゴシック" panose="020B0600070205080204" pitchFamily="34" charset="-128"/>
              </a:rPr>
              <a:t>This may put strict limits on vibrations near cavities</a:t>
            </a:r>
          </a:p>
          <a:p>
            <a:pPr lvl="1" eaLnBrk="1" hangingPunct="1"/>
            <a:r>
              <a:rPr lang="en-US" altLang="sv-SE">
                <a:ea typeface="ＭＳ Ｐゴシック" panose="020B0600070205080204" pitchFamily="34" charset="-128"/>
              </a:rPr>
              <a:t>Use of He II ( see later lecture) prevents bulk boiling in the helium bath that may affect the cavity tune</a:t>
            </a:r>
          </a:p>
          <a:p>
            <a:pPr lvl="1" eaLnBrk="1" hangingPunct="1"/>
            <a:endParaRPr lang="en-US" altLang="sv-SE">
              <a:ea typeface="ＭＳ Ｐゴシック" panose="020B0600070205080204" pitchFamily="34" charset="-128"/>
            </a:endParaRPr>
          </a:p>
        </p:txBody>
      </p:sp>
      <p:sp>
        <p:nvSpPr>
          <p:cNvPr id="143363" name="Date Placeholder 3">
            <a:extLst>
              <a:ext uri="{FF2B5EF4-FFF2-40B4-BE49-F238E27FC236}">
                <a16:creationId xmlns:a16="http://schemas.microsoft.com/office/drawing/2014/main" id="{284D6A4F-2FA6-6860-DB47-5B83B72B9C3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p>
        </p:txBody>
      </p:sp>
      <p:sp>
        <p:nvSpPr>
          <p:cNvPr id="143364" name="Footer Placeholder 4">
            <a:extLst>
              <a:ext uri="{FF2B5EF4-FFF2-40B4-BE49-F238E27FC236}">
                <a16:creationId xmlns:a16="http://schemas.microsoft.com/office/drawing/2014/main" id="{28DD050A-2BC7-7990-C169-A600628352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Lecture 9  |Superconductivity, SRF and SC Magnets- J. G. Weisend II</a:t>
            </a:r>
          </a:p>
        </p:txBody>
      </p:sp>
      <p:sp>
        <p:nvSpPr>
          <p:cNvPr id="143365" name="Slide Number Placeholder 5">
            <a:extLst>
              <a:ext uri="{FF2B5EF4-FFF2-40B4-BE49-F238E27FC236}">
                <a16:creationId xmlns:a16="http://schemas.microsoft.com/office/drawing/2014/main" id="{C8E086A5-EFF1-C8A6-425C-49E399AFAA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A2F43B3-7BE0-7E41-8816-EDB9C1CBF759}" type="slidenum">
              <a:rPr lang="sv-SE" altLang="sv-SE" sz="1200">
                <a:solidFill>
                  <a:srgbClr val="898989"/>
                </a:solidFill>
              </a:rPr>
              <a:pPr>
                <a:spcBef>
                  <a:spcPct val="0"/>
                </a:spcBef>
                <a:buFontTx/>
                <a:buNone/>
              </a:pPr>
              <a:t>36</a:t>
            </a:fld>
            <a:endParaRPr lang="sv-SE" altLang="sv-SE" sz="120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2">
            <a:extLst>
              <a:ext uri="{FF2B5EF4-FFF2-40B4-BE49-F238E27FC236}">
                <a16:creationId xmlns:a16="http://schemas.microsoft.com/office/drawing/2014/main" id="{BE2D1667-8C8F-8C4D-63E6-A443F133B143}"/>
              </a:ext>
            </a:extLst>
          </p:cNvPr>
          <p:cNvSpPr>
            <a:spLocks noGrp="1"/>
          </p:cNvSpPr>
          <p:nvPr>
            <p:ph type="title"/>
          </p:nvPr>
        </p:nvSpPr>
        <p:spPr>
          <a:xfrm>
            <a:off x="1143000" y="0"/>
            <a:ext cx="7138988" cy="1143000"/>
          </a:xfrm>
        </p:spPr>
        <p:txBody>
          <a:bodyPr/>
          <a:lstStyle/>
          <a:p>
            <a:r>
              <a:rPr lang="en-US" altLang="sv-SE">
                <a:ea typeface="ＭＳ Ｐゴシック" panose="020B0600070205080204" pitchFamily="34" charset="-128"/>
              </a:rPr>
              <a:t>High Temperature Superconductivity</a:t>
            </a:r>
          </a:p>
        </p:txBody>
      </p:sp>
      <p:sp>
        <p:nvSpPr>
          <p:cNvPr id="144386" name="Content Placeholder 1">
            <a:extLst>
              <a:ext uri="{FF2B5EF4-FFF2-40B4-BE49-F238E27FC236}">
                <a16:creationId xmlns:a16="http://schemas.microsoft.com/office/drawing/2014/main" id="{35867648-D7B3-A7CC-4798-F74E9F37C6C7}"/>
              </a:ext>
            </a:extLst>
          </p:cNvPr>
          <p:cNvSpPr>
            <a:spLocks noGrp="1"/>
          </p:cNvSpPr>
          <p:nvPr>
            <p:ph idx="1"/>
          </p:nvPr>
        </p:nvSpPr>
        <p:spPr>
          <a:xfrm>
            <a:off x="152400" y="1524000"/>
            <a:ext cx="8839200" cy="4525963"/>
          </a:xfrm>
        </p:spPr>
        <p:txBody>
          <a:bodyPr/>
          <a:lstStyle/>
          <a:p>
            <a:r>
              <a:rPr lang="en-US" altLang="sv-SE" sz="2000">
                <a:ea typeface="ＭＳ Ｐゴシック" panose="020B0600070205080204" pitchFamily="34" charset="-128"/>
              </a:rPr>
              <a:t>First Discovered in 1986 in Yttrium Barium Copper Oxide </a:t>
            </a:r>
          </a:p>
          <a:p>
            <a:pPr>
              <a:buFont typeface="Wingdings" pitchFamily="2" charset="2"/>
              <a:buNone/>
            </a:pPr>
            <a:r>
              <a:rPr lang="en-US" altLang="sv-SE" sz="2000">
                <a:ea typeface="ＭＳ Ｐゴシック" panose="020B0600070205080204" pitchFamily="34" charset="-128"/>
              </a:rPr>
              <a:t>(YBa</a:t>
            </a:r>
            <a:r>
              <a:rPr lang="en-US" altLang="sv-SE" sz="2000" baseline="-25000">
                <a:ea typeface="ＭＳ Ｐゴシック" panose="020B0600070205080204" pitchFamily="34" charset="-128"/>
              </a:rPr>
              <a:t>2</a:t>
            </a:r>
            <a:r>
              <a:rPr lang="en-US" altLang="sv-SE" sz="2000">
                <a:ea typeface="ＭＳ Ｐゴシック" panose="020B0600070205080204" pitchFamily="34" charset="-128"/>
              </a:rPr>
              <a:t>Cu</a:t>
            </a:r>
            <a:r>
              <a:rPr lang="en-US" altLang="sv-SE" sz="2000" baseline="-25000">
                <a:ea typeface="ＭＳ Ｐゴシック" panose="020B0600070205080204" pitchFamily="34" charset="-128"/>
              </a:rPr>
              <a:t>3</a:t>
            </a:r>
            <a:r>
              <a:rPr lang="en-US" altLang="sv-SE" sz="2000">
                <a:ea typeface="ＭＳ Ｐゴシック" panose="020B0600070205080204" pitchFamily="34" charset="-128"/>
              </a:rPr>
              <a:t>O</a:t>
            </a:r>
            <a:r>
              <a:rPr lang="en-US" altLang="sv-SE" sz="2000" baseline="-25000">
                <a:ea typeface="ＭＳ Ｐゴシック" panose="020B0600070205080204" pitchFamily="34" charset="-128"/>
              </a:rPr>
              <a:t>7-x</a:t>
            </a:r>
            <a:r>
              <a:rPr lang="en-US" altLang="sv-SE" sz="2000">
                <a:ea typeface="ＭＳ Ｐゴシック" panose="020B0600070205080204" pitchFamily="34" charset="-128"/>
              </a:rPr>
              <a:t>), referred to commonly as YBCO  - Tc ~92 K</a:t>
            </a:r>
          </a:p>
          <a:p>
            <a:r>
              <a:rPr lang="en-US" altLang="sv-SE" sz="2000">
                <a:ea typeface="ＭＳ Ｐゴシック" panose="020B0600070205080204" pitchFamily="34" charset="-128"/>
              </a:rPr>
              <a:t>Many other similar ceramic materials soon followed such as Bi</a:t>
            </a:r>
            <a:r>
              <a:rPr lang="en-US" altLang="sv-SE" sz="2000" baseline="-25000">
                <a:ea typeface="ＭＳ Ｐゴシック" panose="020B0600070205080204" pitchFamily="34" charset="-128"/>
              </a:rPr>
              <a:t>2</a:t>
            </a:r>
            <a:r>
              <a:rPr lang="en-US" altLang="sv-SE" sz="2000">
                <a:ea typeface="ＭＳ Ｐゴシック" panose="020B0600070205080204" pitchFamily="34" charset="-128"/>
              </a:rPr>
              <a:t>Sr</a:t>
            </a:r>
            <a:r>
              <a:rPr lang="en-US" altLang="sv-SE" sz="2000" baseline="-25000">
                <a:ea typeface="ＭＳ Ｐゴシック" panose="020B0600070205080204" pitchFamily="34" charset="-128"/>
              </a:rPr>
              <a:t>2</a:t>
            </a:r>
            <a:r>
              <a:rPr lang="en-US" altLang="sv-SE" sz="2000">
                <a:ea typeface="ＭＳ Ｐゴシック" panose="020B0600070205080204" pitchFamily="34" charset="-128"/>
              </a:rPr>
              <a:t>Ca</a:t>
            </a:r>
            <a:r>
              <a:rPr lang="en-US" altLang="sv-SE" sz="2000" baseline="-25000">
                <a:ea typeface="ＭＳ Ｐゴシック" panose="020B0600070205080204" pitchFamily="34" charset="-128"/>
              </a:rPr>
              <a:t>2</a:t>
            </a:r>
            <a:r>
              <a:rPr lang="en-US" altLang="sv-SE" sz="2000">
                <a:ea typeface="ＭＳ Ｐゴシック" panose="020B0600070205080204" pitchFamily="34" charset="-128"/>
              </a:rPr>
              <a:t>Cu</a:t>
            </a:r>
            <a:r>
              <a:rPr lang="en-US" altLang="sv-SE" sz="2000" baseline="-25000">
                <a:ea typeface="ＭＳ Ｐゴシック" panose="020B0600070205080204" pitchFamily="34" charset="-128"/>
              </a:rPr>
              <a:t>3</a:t>
            </a:r>
            <a:r>
              <a:rPr lang="en-US" altLang="sv-SE" sz="2000">
                <a:ea typeface="ＭＳ Ｐゴシック" panose="020B0600070205080204" pitchFamily="34" charset="-128"/>
              </a:rPr>
              <a:t>O</a:t>
            </a:r>
            <a:r>
              <a:rPr lang="en-US" altLang="sv-SE" sz="2000" baseline="-25000">
                <a:ea typeface="ＭＳ Ｐゴシック" panose="020B0600070205080204" pitchFamily="34" charset="-128"/>
              </a:rPr>
              <a:t>6</a:t>
            </a:r>
            <a:r>
              <a:rPr lang="en-US" altLang="sv-SE" sz="2000">
                <a:ea typeface="ＭＳ Ｐゴシック" panose="020B0600070205080204" pitchFamily="34" charset="-128"/>
              </a:rPr>
              <a:t> (Bi-2223) – Tc ~ 110 K and HgBa</a:t>
            </a:r>
            <a:r>
              <a:rPr lang="en-US" altLang="sv-SE" sz="2000" baseline="-25000">
                <a:ea typeface="ＭＳ Ｐゴシック" panose="020B0600070205080204" pitchFamily="34" charset="-128"/>
              </a:rPr>
              <a:t>2</a:t>
            </a:r>
            <a:r>
              <a:rPr lang="en-US" altLang="sv-SE" sz="2000">
                <a:ea typeface="ＭＳ Ｐゴシック" panose="020B0600070205080204" pitchFamily="34" charset="-128"/>
              </a:rPr>
              <a:t>Ca</a:t>
            </a:r>
            <a:r>
              <a:rPr lang="en-US" altLang="sv-SE" sz="2000" baseline="-25000">
                <a:ea typeface="ＭＳ Ｐゴシック" panose="020B0600070205080204" pitchFamily="34" charset="-128"/>
              </a:rPr>
              <a:t>2</a:t>
            </a:r>
            <a:r>
              <a:rPr lang="en-US" altLang="sv-SE" sz="2000">
                <a:ea typeface="ＭＳ Ｐゴシック" panose="020B0600070205080204" pitchFamily="34" charset="-128"/>
              </a:rPr>
              <a:t>Cu</a:t>
            </a:r>
            <a:r>
              <a:rPr lang="en-US" altLang="sv-SE" sz="2000" baseline="-25000">
                <a:ea typeface="ＭＳ Ｐゴシック" panose="020B0600070205080204" pitchFamily="34" charset="-128"/>
              </a:rPr>
              <a:t>3</a:t>
            </a:r>
            <a:r>
              <a:rPr lang="en-US" altLang="sv-SE" sz="2000">
                <a:ea typeface="ＭＳ Ｐゴシック" panose="020B0600070205080204" pitchFamily="34" charset="-128"/>
              </a:rPr>
              <a:t>O</a:t>
            </a:r>
            <a:r>
              <a:rPr lang="en-US" altLang="sv-SE" sz="2000" baseline="-25000">
                <a:ea typeface="ＭＳ Ｐゴシック" panose="020B0600070205080204" pitchFamily="34" charset="-128"/>
              </a:rPr>
              <a:t>8</a:t>
            </a:r>
            <a:r>
              <a:rPr lang="en-US" altLang="sv-SE" sz="2000">
                <a:ea typeface="ＭＳ Ｐゴシック" panose="020B0600070205080204" pitchFamily="34" charset="-128"/>
              </a:rPr>
              <a:t> (Hg-1223) – Tc ~ 134 K</a:t>
            </a:r>
          </a:p>
          <a:p>
            <a:r>
              <a:rPr lang="en-US" altLang="sv-SE" sz="2000">
                <a:ea typeface="ＭＳ Ｐゴシック" panose="020B0600070205080204" pitchFamily="34" charset="-128"/>
              </a:rPr>
              <a:t>This lead to the so-called </a:t>
            </a:r>
            <a:r>
              <a:rPr lang="ja-JP" altLang="en-US" sz="2000">
                <a:ea typeface="ＭＳ Ｐゴシック" panose="020B0600070205080204" pitchFamily="34" charset="-128"/>
              </a:rPr>
              <a:t>“</a:t>
            </a:r>
            <a:r>
              <a:rPr lang="en-US" altLang="ja-JP" sz="2000">
                <a:ea typeface="ＭＳ Ｐゴシック" panose="020B0600070205080204" pitchFamily="34" charset="-128"/>
              </a:rPr>
              <a:t>Woodstock of Physics</a:t>
            </a:r>
            <a:r>
              <a:rPr lang="ja-JP" altLang="en-US" sz="2000">
                <a:ea typeface="ＭＳ Ｐゴシック" panose="020B0600070205080204" pitchFamily="34" charset="-128"/>
              </a:rPr>
              <a:t>”</a:t>
            </a:r>
            <a:r>
              <a:rPr lang="en-US" altLang="ja-JP" sz="2000">
                <a:ea typeface="ＭＳ Ｐゴシック" panose="020B0600070205080204" pitchFamily="34" charset="-128"/>
              </a:rPr>
              <a:t> at the 1987 APS March Meeting in NYC</a:t>
            </a:r>
          </a:p>
          <a:p>
            <a:r>
              <a:rPr lang="en-US" altLang="sv-SE" sz="2000">
                <a:ea typeface="ＭＳ Ｐゴシック" panose="020B0600070205080204" pitchFamily="34" charset="-128"/>
              </a:rPr>
              <a:t>Despite the initial excitement technical progress has been slow and HiTc superconductors have a number of issues:</a:t>
            </a:r>
          </a:p>
          <a:p>
            <a:pPr lvl="1"/>
            <a:r>
              <a:rPr lang="en-US" altLang="sv-SE" sz="1800">
                <a:ea typeface="ＭＳ Ｐゴシック" panose="020B0600070205080204" pitchFamily="34" charset="-128"/>
              </a:rPr>
              <a:t>While the Tc is high the critical current was (at least initially) is quite low</a:t>
            </a:r>
          </a:p>
          <a:p>
            <a:pPr lvl="1"/>
            <a:r>
              <a:rPr lang="en-US" altLang="sv-SE" sz="1800">
                <a:ea typeface="ＭＳ Ｐゴシック" panose="020B0600070205080204" pitchFamily="34" charset="-128"/>
              </a:rPr>
              <a:t>These materials are anisotropic (performance depends on their orientation)</a:t>
            </a:r>
          </a:p>
          <a:p>
            <a:pPr lvl="1"/>
            <a:r>
              <a:rPr lang="en-US" altLang="sv-SE" sz="1800">
                <a:ea typeface="ＭＳ Ｐゴシック" panose="020B0600070205080204" pitchFamily="34" charset="-128"/>
              </a:rPr>
              <a:t>These materials are brittle ceramics and thus very hard to turn into wires</a:t>
            </a:r>
          </a:p>
          <a:p>
            <a:pPr lvl="1"/>
            <a:r>
              <a:rPr lang="en-US" altLang="sv-SE" sz="1800">
                <a:ea typeface="ＭＳ Ｐゴシック" panose="020B0600070205080204" pitchFamily="34" charset="-128"/>
              </a:rPr>
              <a:t>BCS theory doesn</a:t>
            </a:r>
            <a:r>
              <a:rPr lang="ja-JP" altLang="en-US" sz="1800">
                <a:ea typeface="ＭＳ Ｐゴシック" panose="020B0600070205080204" pitchFamily="34" charset="-128"/>
              </a:rPr>
              <a:t>’</a:t>
            </a:r>
            <a:r>
              <a:rPr lang="en-US" altLang="ja-JP" sz="1800">
                <a:ea typeface="ＭＳ Ｐゴシック" panose="020B0600070205080204" pitchFamily="34" charset="-128"/>
              </a:rPr>
              <a:t>t explain the presence of superconductivity in these materials – no good theory exists though some type of coherent phenomena must be behind it.</a:t>
            </a:r>
            <a:endParaRPr lang="en-US" altLang="sv-SE" sz="1800">
              <a:ea typeface="ＭＳ Ｐゴシック" panose="020B0600070205080204" pitchFamily="34" charset="-128"/>
            </a:endParaRPr>
          </a:p>
        </p:txBody>
      </p:sp>
      <p:sp>
        <p:nvSpPr>
          <p:cNvPr id="144387" name="Date Placeholder 5">
            <a:extLst>
              <a:ext uri="{FF2B5EF4-FFF2-40B4-BE49-F238E27FC236}">
                <a16:creationId xmlns:a16="http://schemas.microsoft.com/office/drawing/2014/main" id="{4257E457-82BE-531F-E820-ED63704E6D3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44388" name="Footer Placeholder 3">
            <a:extLst>
              <a:ext uri="{FF2B5EF4-FFF2-40B4-BE49-F238E27FC236}">
                <a16:creationId xmlns:a16="http://schemas.microsoft.com/office/drawing/2014/main" id="{EF1BEA0E-486C-0545-D663-4CFC2504B7A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44389" name="Slide Number Placeholder 4">
            <a:extLst>
              <a:ext uri="{FF2B5EF4-FFF2-40B4-BE49-F238E27FC236}">
                <a16:creationId xmlns:a16="http://schemas.microsoft.com/office/drawing/2014/main" id="{47B17299-5D1E-86A2-B6A5-8D9EB3E703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121B7748-F2BF-6B4D-9236-4E8B53EB6018}" type="slidenum">
              <a:rPr lang="en-US" altLang="sv-SE" sz="1000">
                <a:solidFill>
                  <a:srgbClr val="064308"/>
                </a:solidFill>
                <a:latin typeface="Arial" panose="020B0604020202020204" pitchFamily="34" charset="0"/>
              </a:rPr>
              <a:pPr eaLnBrk="0" hangingPunct="0">
                <a:spcBef>
                  <a:spcPct val="0"/>
                </a:spcBef>
                <a:buFontTx/>
                <a:buNone/>
              </a:pPr>
              <a:t>37</a:t>
            </a:fld>
            <a:endParaRPr lang="en-US" altLang="sv-SE" sz="1000">
              <a:solidFill>
                <a:srgbClr val="064308"/>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2">
            <a:extLst>
              <a:ext uri="{FF2B5EF4-FFF2-40B4-BE49-F238E27FC236}">
                <a16:creationId xmlns:a16="http://schemas.microsoft.com/office/drawing/2014/main" id="{4343C534-57A5-5CDF-148B-72FE790C75AE}"/>
              </a:ext>
            </a:extLst>
          </p:cNvPr>
          <p:cNvSpPr>
            <a:spLocks noGrp="1"/>
          </p:cNvSpPr>
          <p:nvPr>
            <p:ph type="title"/>
          </p:nvPr>
        </p:nvSpPr>
        <p:spPr>
          <a:xfrm>
            <a:off x="990600" y="22225"/>
            <a:ext cx="7138988" cy="1143000"/>
          </a:xfrm>
        </p:spPr>
        <p:txBody>
          <a:bodyPr/>
          <a:lstStyle/>
          <a:p>
            <a:r>
              <a:rPr lang="en-US" altLang="sv-SE">
                <a:ea typeface="ＭＳ Ｐゴシック" panose="020B0600070205080204" pitchFamily="34" charset="-128"/>
              </a:rPr>
              <a:t>High Temperature Superconductivity</a:t>
            </a:r>
          </a:p>
        </p:txBody>
      </p:sp>
      <p:sp>
        <p:nvSpPr>
          <p:cNvPr id="145410" name="Content Placeholder 1">
            <a:extLst>
              <a:ext uri="{FF2B5EF4-FFF2-40B4-BE49-F238E27FC236}">
                <a16:creationId xmlns:a16="http://schemas.microsoft.com/office/drawing/2014/main" id="{FCDA3473-90BD-EB5A-459F-A8074D5B9832}"/>
              </a:ext>
            </a:extLst>
          </p:cNvPr>
          <p:cNvSpPr>
            <a:spLocks noGrp="1"/>
          </p:cNvSpPr>
          <p:nvPr>
            <p:ph idx="1"/>
          </p:nvPr>
        </p:nvSpPr>
        <p:spPr>
          <a:xfrm>
            <a:off x="76200" y="1447800"/>
            <a:ext cx="8991600" cy="4525963"/>
          </a:xfrm>
        </p:spPr>
        <p:txBody>
          <a:bodyPr/>
          <a:lstStyle/>
          <a:p>
            <a:r>
              <a:rPr lang="en-US" altLang="sv-SE" sz="2000">
                <a:ea typeface="ＭＳ Ｐゴシック" panose="020B0600070205080204" pitchFamily="34" charset="-128"/>
              </a:rPr>
              <a:t>But don</a:t>
            </a:r>
            <a:r>
              <a:rPr lang="ja-JP" altLang="en-US" sz="2000">
                <a:ea typeface="ＭＳ Ｐゴシック" panose="020B0600070205080204" pitchFamily="34" charset="-128"/>
              </a:rPr>
              <a:t>’</a:t>
            </a:r>
            <a:r>
              <a:rPr lang="en-US" altLang="ja-JP" sz="2000">
                <a:ea typeface="ＭＳ Ｐゴシック" panose="020B0600070205080204" pitchFamily="34" charset="-128"/>
              </a:rPr>
              <a:t>t despair ! </a:t>
            </a:r>
          </a:p>
          <a:p>
            <a:pPr lvl="1"/>
            <a:r>
              <a:rPr lang="en-US" altLang="sv-SE" sz="2000">
                <a:ea typeface="ＭＳ Ｐゴシック" panose="020B0600070205080204" pitchFamily="34" charset="-128"/>
              </a:rPr>
              <a:t>Remember superconductivity was discovered in 1911 but practical low Tc superconductors really didn</a:t>
            </a:r>
            <a:r>
              <a:rPr lang="ja-JP" altLang="en-US" sz="2000">
                <a:ea typeface="ＭＳ Ｐゴシック" panose="020B0600070205080204" pitchFamily="34" charset="-128"/>
              </a:rPr>
              <a:t>’</a:t>
            </a:r>
            <a:r>
              <a:rPr lang="en-US" altLang="ja-JP" sz="2000">
                <a:ea typeface="ＭＳ Ｐゴシック" panose="020B0600070205080204" pitchFamily="34" charset="-128"/>
              </a:rPr>
              <a:t>t arrive until the 80</a:t>
            </a:r>
            <a:r>
              <a:rPr lang="ja-JP" altLang="en-US" sz="2000">
                <a:ea typeface="ＭＳ Ｐゴシック" panose="020B0600070205080204" pitchFamily="34" charset="-128"/>
              </a:rPr>
              <a:t>’</a:t>
            </a:r>
            <a:r>
              <a:rPr lang="en-US" altLang="ja-JP" sz="2000">
                <a:ea typeface="ＭＳ Ｐゴシック" panose="020B0600070205080204" pitchFamily="34" charset="-128"/>
              </a:rPr>
              <a:t>s</a:t>
            </a:r>
          </a:p>
          <a:p>
            <a:r>
              <a:rPr lang="en-US" altLang="sv-SE" sz="2000">
                <a:ea typeface="ＭＳ Ｐゴシック" panose="020B0600070205080204" pitchFamily="34" charset="-128"/>
              </a:rPr>
              <a:t>There are commercial niche applications of HiTc superconductors even today</a:t>
            </a:r>
          </a:p>
          <a:p>
            <a:r>
              <a:rPr lang="en-US" altLang="sv-SE" sz="2000">
                <a:ea typeface="ＭＳ Ｐゴシック" panose="020B0600070205080204" pitchFamily="34" charset="-128"/>
              </a:rPr>
              <a:t>HiTc current leads for providing current to low Tc s/c magnets</a:t>
            </a:r>
          </a:p>
          <a:p>
            <a:pPr lvl="1"/>
            <a:r>
              <a:rPr lang="en-US" altLang="sv-SE" sz="2000">
                <a:ea typeface="ＭＳ Ｐゴシック" panose="020B0600070205080204" pitchFamily="34" charset="-128"/>
              </a:rPr>
              <a:t>These leads allow superconductivity up to about 50 – 80 K and serve to reduce the overall heat leak into the LHe space since HiTc materials are poor thermal conductors</a:t>
            </a:r>
          </a:p>
          <a:p>
            <a:r>
              <a:rPr lang="en-US" altLang="sv-SE" sz="2000">
                <a:ea typeface="ＭＳ Ｐゴシック" panose="020B0600070205080204" pitchFamily="34" charset="-128"/>
              </a:rPr>
              <a:t>Superconducting electronics in the form of  low noise microwave filters for use in cell phone towers operating at about 50 K</a:t>
            </a:r>
          </a:p>
          <a:p>
            <a:r>
              <a:rPr lang="en-US" altLang="sv-SE" sz="2000">
                <a:ea typeface="ＭＳ Ｐゴシック" panose="020B0600070205080204" pitchFamily="34" charset="-128"/>
              </a:rPr>
              <a:t>Note also the temperature range for HiTc superconductors ( ~ 50 – 200 K ) ties in nicely with the performance range for small cryocoolers</a:t>
            </a:r>
          </a:p>
          <a:p>
            <a:pPr lvl="1"/>
            <a:r>
              <a:rPr lang="en-US" altLang="sv-SE" sz="2000">
                <a:ea typeface="ＭＳ Ｐゴシック" panose="020B0600070205080204" pitchFamily="34" charset="-128"/>
              </a:rPr>
              <a:t>The development of small cryocoolers and rise of HTS applications have gone hand in hand</a:t>
            </a:r>
          </a:p>
        </p:txBody>
      </p:sp>
      <p:sp>
        <p:nvSpPr>
          <p:cNvPr id="145411" name="Date Placeholder 5">
            <a:extLst>
              <a:ext uri="{FF2B5EF4-FFF2-40B4-BE49-F238E27FC236}">
                <a16:creationId xmlns:a16="http://schemas.microsoft.com/office/drawing/2014/main" id="{36DA27DF-CAE7-6BC9-4DFA-8E22F2152DB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45412" name="Footer Placeholder 3">
            <a:extLst>
              <a:ext uri="{FF2B5EF4-FFF2-40B4-BE49-F238E27FC236}">
                <a16:creationId xmlns:a16="http://schemas.microsoft.com/office/drawing/2014/main" id="{2B78D705-D90D-BD36-8418-23ECCE99187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45413" name="Slide Number Placeholder 4">
            <a:extLst>
              <a:ext uri="{FF2B5EF4-FFF2-40B4-BE49-F238E27FC236}">
                <a16:creationId xmlns:a16="http://schemas.microsoft.com/office/drawing/2014/main" id="{7A09EDEC-7394-25E7-6379-F2C9CCFEB4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A7B209B7-8436-B843-83EE-9FF81B998DCC}" type="slidenum">
              <a:rPr lang="en-US" altLang="sv-SE" sz="1000">
                <a:solidFill>
                  <a:srgbClr val="064308"/>
                </a:solidFill>
                <a:latin typeface="Arial" panose="020B0604020202020204" pitchFamily="34" charset="0"/>
              </a:rPr>
              <a:pPr eaLnBrk="0" hangingPunct="0">
                <a:spcBef>
                  <a:spcPct val="0"/>
                </a:spcBef>
                <a:buFontTx/>
                <a:buNone/>
              </a:pPr>
              <a:t>38</a:t>
            </a:fld>
            <a:endParaRPr lang="en-US" altLang="sv-SE" sz="1000">
              <a:solidFill>
                <a:srgbClr val="064308"/>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2">
            <a:extLst>
              <a:ext uri="{FF2B5EF4-FFF2-40B4-BE49-F238E27FC236}">
                <a16:creationId xmlns:a16="http://schemas.microsoft.com/office/drawing/2014/main" id="{C254D4F9-6087-84C9-D848-295361A18E11}"/>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High Temperature Superconductivity</a:t>
            </a:r>
            <a:br>
              <a:rPr lang="en-US" altLang="sv-SE">
                <a:ea typeface="ＭＳ Ｐゴシック" panose="020B0600070205080204" pitchFamily="34" charset="-128"/>
              </a:rPr>
            </a:br>
            <a:r>
              <a:rPr lang="en-US" altLang="sv-SE">
                <a:ea typeface="ＭＳ Ｐゴシック" panose="020B0600070205080204" pitchFamily="34" charset="-128"/>
              </a:rPr>
              <a:t>Binary Current Leads</a:t>
            </a:r>
          </a:p>
        </p:txBody>
      </p:sp>
      <p:pic>
        <p:nvPicPr>
          <p:cNvPr id="146434" name="Picture 9">
            <a:extLst>
              <a:ext uri="{FF2B5EF4-FFF2-40B4-BE49-F238E27FC236}">
                <a16:creationId xmlns:a16="http://schemas.microsoft.com/office/drawing/2014/main" id="{954100E3-A4B1-7A01-476D-C9FF3E05E5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573" r="-24573"/>
          <a:stretch>
            <a:fillRect/>
          </a:stretch>
        </p:blipFill>
        <p:spPr>
          <a:noFill/>
        </p:spPr>
      </p:pic>
      <p:sp>
        <p:nvSpPr>
          <p:cNvPr id="146435" name="Date Placeholder 5">
            <a:extLst>
              <a:ext uri="{FF2B5EF4-FFF2-40B4-BE49-F238E27FC236}">
                <a16:creationId xmlns:a16="http://schemas.microsoft.com/office/drawing/2014/main" id="{41E9FE98-64D0-4ED4-B111-8DD4F2EEEF5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46436" name="Footer Placeholder 3">
            <a:extLst>
              <a:ext uri="{FF2B5EF4-FFF2-40B4-BE49-F238E27FC236}">
                <a16:creationId xmlns:a16="http://schemas.microsoft.com/office/drawing/2014/main" id="{54B31FA7-D824-5445-5BB3-33AAF65D4E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46437" name="Slide Number Placeholder 4">
            <a:extLst>
              <a:ext uri="{FF2B5EF4-FFF2-40B4-BE49-F238E27FC236}">
                <a16:creationId xmlns:a16="http://schemas.microsoft.com/office/drawing/2014/main" id="{499E5661-F8A4-B0AC-37CE-75A66BB3ED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308CF5D9-6EC7-984C-B5DF-6B4036D6ED0C}" type="slidenum">
              <a:rPr lang="en-US" altLang="sv-SE" sz="1000">
                <a:solidFill>
                  <a:srgbClr val="064308"/>
                </a:solidFill>
                <a:latin typeface="Arial" panose="020B0604020202020204" pitchFamily="34" charset="0"/>
              </a:rPr>
              <a:pPr eaLnBrk="0" hangingPunct="0">
                <a:spcBef>
                  <a:spcPct val="0"/>
                </a:spcBef>
                <a:buFontTx/>
                <a:buNone/>
              </a:pPr>
              <a:t>39</a:t>
            </a:fld>
            <a:endParaRPr lang="en-US" altLang="sv-SE" sz="1000">
              <a:solidFill>
                <a:srgbClr val="064308"/>
              </a:solidFill>
              <a:latin typeface="Arial" panose="020B0604020202020204" pitchFamily="34" charset="0"/>
            </a:endParaRPr>
          </a:p>
        </p:txBody>
      </p:sp>
      <p:sp>
        <p:nvSpPr>
          <p:cNvPr id="146438" name="TextBox 10">
            <a:extLst>
              <a:ext uri="{FF2B5EF4-FFF2-40B4-BE49-F238E27FC236}">
                <a16:creationId xmlns:a16="http://schemas.microsoft.com/office/drawing/2014/main" id="{B50D54A4-DA0D-F99B-DD59-E03AC826C7DA}"/>
              </a:ext>
            </a:extLst>
          </p:cNvPr>
          <p:cNvSpPr txBox="1">
            <a:spLocks noChangeArrowheads="1"/>
          </p:cNvSpPr>
          <p:nvPr/>
        </p:nvSpPr>
        <p:spPr bwMode="auto">
          <a:xfrm>
            <a:off x="6248400" y="5486400"/>
            <a:ext cx="2589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sv-SE" sz="1400">
                <a:solidFill>
                  <a:schemeClr val="tx1"/>
                </a:solidFill>
                <a:latin typeface="Arial" panose="020B0604020202020204" pitchFamily="34" charset="0"/>
              </a:rPr>
              <a:t>From Choi et al.</a:t>
            </a:r>
          </a:p>
          <a:p>
            <a:pPr algn="ctr" eaLnBrk="1" hangingPunct="1">
              <a:spcBef>
                <a:spcPct val="0"/>
              </a:spcBef>
              <a:buFontTx/>
              <a:buNone/>
            </a:pPr>
            <a:r>
              <a:rPr lang="en-US" altLang="sv-SE" sz="1400">
                <a:solidFill>
                  <a:schemeClr val="tx1"/>
                </a:solidFill>
                <a:latin typeface="Arial" panose="020B0604020202020204" pitchFamily="34" charset="0"/>
              </a:rPr>
              <a:t>Adv. Cryo. Engr. Vol 55 (2010)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2">
            <a:extLst>
              <a:ext uri="{FF2B5EF4-FFF2-40B4-BE49-F238E27FC236}">
                <a16:creationId xmlns:a16="http://schemas.microsoft.com/office/drawing/2014/main" id="{ABF4C283-4274-1EB2-5AEE-35F4301EFC26}"/>
              </a:ext>
            </a:extLst>
          </p:cNvPr>
          <p:cNvSpPr>
            <a:spLocks noGrp="1"/>
          </p:cNvSpPr>
          <p:nvPr>
            <p:ph type="title"/>
          </p:nvPr>
        </p:nvSpPr>
        <p:spPr>
          <a:xfrm>
            <a:off x="1066800" y="76200"/>
            <a:ext cx="7138988" cy="1143000"/>
          </a:xfrm>
        </p:spPr>
        <p:txBody>
          <a:bodyPr/>
          <a:lstStyle/>
          <a:p>
            <a:pPr eaLnBrk="1" hangingPunct="1"/>
            <a:r>
              <a:rPr lang="en-US" altLang="sv-SE">
                <a:ea typeface="ＭＳ Ｐゴシック" panose="020B0600070205080204" pitchFamily="34" charset="-128"/>
              </a:rPr>
              <a:t>Discovery of Superconductivity</a:t>
            </a:r>
          </a:p>
        </p:txBody>
      </p:sp>
      <p:sp>
        <p:nvSpPr>
          <p:cNvPr id="107522" name="Content Placeholder 1">
            <a:extLst>
              <a:ext uri="{FF2B5EF4-FFF2-40B4-BE49-F238E27FC236}">
                <a16:creationId xmlns:a16="http://schemas.microsoft.com/office/drawing/2014/main" id="{3301DD5B-AD16-19F1-C2CE-57C6BD6F3ACE}"/>
              </a:ext>
            </a:extLst>
          </p:cNvPr>
          <p:cNvSpPr>
            <a:spLocks noGrp="1"/>
          </p:cNvSpPr>
          <p:nvPr>
            <p:ph idx="1"/>
          </p:nvPr>
        </p:nvSpPr>
        <p:spPr>
          <a:xfrm>
            <a:off x="457200" y="1447800"/>
            <a:ext cx="8229600" cy="4525963"/>
          </a:xfrm>
        </p:spPr>
        <p:txBody>
          <a:bodyPr/>
          <a:lstStyle/>
          <a:p>
            <a:pPr defTabSz="977900" eaLnBrk="1" hangingPunct="1">
              <a:lnSpc>
                <a:spcPct val="80000"/>
              </a:lnSpc>
              <a:spcBef>
                <a:spcPct val="50000"/>
              </a:spcBef>
            </a:pPr>
            <a:r>
              <a:rPr lang="en-US" altLang="sv-SE" sz="2400">
                <a:ea typeface="ＭＳ Ｐゴシック" panose="020B0600070205080204" pitchFamily="34" charset="-128"/>
              </a:rPr>
              <a:t>H. Kamerlingh-Onnes  June 9, 1911 – University of Leiden</a:t>
            </a:r>
          </a:p>
          <a:p>
            <a:pPr lvl="1" defTabSz="977900" eaLnBrk="1" hangingPunct="1">
              <a:lnSpc>
                <a:spcPct val="80000"/>
              </a:lnSpc>
              <a:spcBef>
                <a:spcPct val="50000"/>
              </a:spcBef>
            </a:pPr>
            <a:r>
              <a:rPr lang="en-US" altLang="sv-SE">
                <a:ea typeface="ＭＳ Ｐゴシック" panose="020B0600070205080204" pitchFamily="34" charset="-128"/>
              </a:rPr>
              <a:t>Kamerlingh-Onnes had previously been the first to liquefy helium in 1908</a:t>
            </a:r>
          </a:p>
          <a:p>
            <a:pPr lvl="1" defTabSz="977900" eaLnBrk="1" hangingPunct="1">
              <a:lnSpc>
                <a:spcPct val="80000"/>
              </a:lnSpc>
              <a:spcBef>
                <a:spcPct val="50000"/>
              </a:spcBef>
            </a:pPr>
            <a:r>
              <a:rPr lang="en-US" altLang="sv-SE">
                <a:ea typeface="ＭＳ Ｐゴシック" panose="020B0600070205080204" pitchFamily="34" charset="-128"/>
              </a:rPr>
              <a:t>Having liquid helium available enabled this discovery</a:t>
            </a:r>
          </a:p>
          <a:p>
            <a:pPr lvl="1" defTabSz="977900" eaLnBrk="1" hangingPunct="1">
              <a:lnSpc>
                <a:spcPct val="80000"/>
              </a:lnSpc>
              <a:spcBef>
                <a:spcPct val="50000"/>
              </a:spcBef>
              <a:buFont typeface="Arial" panose="020B0604020202020204" pitchFamily="34" charset="0"/>
              <a:buNone/>
            </a:pPr>
            <a:endParaRPr lang="en-US" altLang="sv-SE" sz="2000">
              <a:ea typeface="ＭＳ Ｐゴシック" panose="020B0600070205080204" pitchFamily="34" charset="-128"/>
            </a:endParaRPr>
          </a:p>
        </p:txBody>
      </p:sp>
      <p:sp>
        <p:nvSpPr>
          <p:cNvPr id="107523" name="Date Placeholder 5">
            <a:extLst>
              <a:ext uri="{FF2B5EF4-FFF2-40B4-BE49-F238E27FC236}">
                <a16:creationId xmlns:a16="http://schemas.microsoft.com/office/drawing/2014/main" id="{57DB8A09-FC5B-158E-C523-EB29C39536E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07524" name="Footer Placeholder 3">
            <a:extLst>
              <a:ext uri="{FF2B5EF4-FFF2-40B4-BE49-F238E27FC236}">
                <a16:creationId xmlns:a16="http://schemas.microsoft.com/office/drawing/2014/main" id="{E14EEED0-8064-122F-01F7-C4207150319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07525" name="Slide Number Placeholder 4">
            <a:extLst>
              <a:ext uri="{FF2B5EF4-FFF2-40B4-BE49-F238E27FC236}">
                <a16:creationId xmlns:a16="http://schemas.microsoft.com/office/drawing/2014/main" id="{359AAB68-DF29-9A24-85B6-D1894094C6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D8C63285-FD10-7544-84C0-5A2F723BA0D1}" type="slidenum">
              <a:rPr lang="en-US" altLang="sv-SE" sz="1000">
                <a:solidFill>
                  <a:srgbClr val="064308"/>
                </a:solidFill>
                <a:latin typeface="Arial" panose="020B0604020202020204" pitchFamily="34" charset="0"/>
              </a:rPr>
              <a:pPr eaLnBrk="0" hangingPunct="0">
                <a:spcBef>
                  <a:spcPct val="0"/>
                </a:spcBef>
                <a:buFontTx/>
                <a:buNone/>
              </a:pPr>
              <a:t>4</a:t>
            </a:fld>
            <a:endParaRPr lang="en-US" altLang="sv-SE" sz="1000">
              <a:solidFill>
                <a:srgbClr val="064308"/>
              </a:solidFill>
              <a:latin typeface="Arial" panose="020B0604020202020204" pitchFamily="34" charset="0"/>
            </a:endParaRPr>
          </a:p>
        </p:txBody>
      </p:sp>
      <p:pic>
        <p:nvPicPr>
          <p:cNvPr id="107526" name="Picture 3">
            <a:extLst>
              <a:ext uri="{FF2B5EF4-FFF2-40B4-BE49-F238E27FC236}">
                <a16:creationId xmlns:a16="http://schemas.microsoft.com/office/drawing/2014/main" id="{F1CC91B7-6BC1-EBB6-9FC0-F4D467986C6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400800" y="3124200"/>
            <a:ext cx="2362200" cy="3216275"/>
          </a:xfrm>
        </p:spPr>
      </p:pic>
      <p:pic>
        <p:nvPicPr>
          <p:cNvPr id="107527" name="Picture 1029" descr="rho(T)">
            <a:extLst>
              <a:ext uri="{FF2B5EF4-FFF2-40B4-BE49-F238E27FC236}">
                <a16:creationId xmlns:a16="http://schemas.microsoft.com/office/drawing/2014/main" id="{91BCD977-F814-DA22-1D81-2E77487CC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2667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7">
            <a:extLst>
              <a:ext uri="{FF2B5EF4-FFF2-40B4-BE49-F238E27FC236}">
                <a16:creationId xmlns:a16="http://schemas.microsoft.com/office/drawing/2014/main" id="{E2580E15-8BF7-9F2F-3979-801D35C3C896}"/>
              </a:ext>
            </a:extLst>
          </p:cNvPr>
          <p:cNvSpPr>
            <a:spLocks noGrp="1"/>
          </p:cNvSpPr>
          <p:nvPr>
            <p:ph type="title"/>
          </p:nvPr>
        </p:nvSpPr>
        <p:spPr>
          <a:xfrm>
            <a:off x="1219200" y="152400"/>
            <a:ext cx="7138988" cy="1143000"/>
          </a:xfrm>
        </p:spPr>
        <p:txBody>
          <a:bodyPr/>
          <a:lstStyle/>
          <a:p>
            <a:r>
              <a:rPr lang="en-US" altLang="sv-SE">
                <a:ea typeface="ＭＳ Ｐゴシック" panose="020B0600070205080204" pitchFamily="34" charset="-128"/>
              </a:rPr>
              <a:t>Use of HTS Microwave Filters in Cell Phone Base Stations</a:t>
            </a:r>
          </a:p>
        </p:txBody>
      </p:sp>
      <p:sp>
        <p:nvSpPr>
          <p:cNvPr id="147458" name="Date Placeholder 6">
            <a:extLst>
              <a:ext uri="{FF2B5EF4-FFF2-40B4-BE49-F238E27FC236}">
                <a16:creationId xmlns:a16="http://schemas.microsoft.com/office/drawing/2014/main" id="{90D0B06E-B503-A7ED-C7EF-B2BBEBA274D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47459" name="Footer Placeholder 4">
            <a:extLst>
              <a:ext uri="{FF2B5EF4-FFF2-40B4-BE49-F238E27FC236}">
                <a16:creationId xmlns:a16="http://schemas.microsoft.com/office/drawing/2014/main" id="{A937CE70-A61B-FC38-D0E8-5D0FFA362C7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47460" name="Slide Number Placeholder 5">
            <a:extLst>
              <a:ext uri="{FF2B5EF4-FFF2-40B4-BE49-F238E27FC236}">
                <a16:creationId xmlns:a16="http://schemas.microsoft.com/office/drawing/2014/main" id="{FF6F6691-0F77-3025-5D20-CE1F212017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EFB0A588-178C-564C-92C5-12EC45181334}" type="slidenum">
              <a:rPr lang="en-US" altLang="sv-SE" sz="1000">
                <a:solidFill>
                  <a:srgbClr val="064308"/>
                </a:solidFill>
                <a:latin typeface="Arial" panose="020B0604020202020204" pitchFamily="34" charset="0"/>
              </a:rPr>
              <a:pPr eaLnBrk="0" hangingPunct="0">
                <a:spcBef>
                  <a:spcPct val="0"/>
                </a:spcBef>
                <a:buFontTx/>
                <a:buNone/>
              </a:pPr>
              <a:t>40</a:t>
            </a:fld>
            <a:endParaRPr lang="en-US" altLang="sv-SE" sz="1000">
              <a:solidFill>
                <a:srgbClr val="064308"/>
              </a:solidFill>
              <a:latin typeface="Arial" panose="020B0604020202020204" pitchFamily="34" charset="0"/>
            </a:endParaRPr>
          </a:p>
        </p:txBody>
      </p:sp>
      <p:pic>
        <p:nvPicPr>
          <p:cNvPr id="147461" name="Picture 3" descr="HTS filters">
            <a:extLst>
              <a:ext uri="{FF2B5EF4-FFF2-40B4-BE49-F238E27FC236}">
                <a16:creationId xmlns:a16="http://schemas.microsoft.com/office/drawing/2014/main" id="{FF31E01F-519A-BA06-CDFF-C4CFB413F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78025"/>
            <a:ext cx="73152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2" name="TextBox 10">
            <a:extLst>
              <a:ext uri="{FF2B5EF4-FFF2-40B4-BE49-F238E27FC236}">
                <a16:creationId xmlns:a16="http://schemas.microsoft.com/office/drawing/2014/main" id="{E16D06A1-67AE-1308-57C1-5A8ED4154993}"/>
              </a:ext>
            </a:extLst>
          </p:cNvPr>
          <p:cNvSpPr txBox="1">
            <a:spLocks noChangeArrowheads="1"/>
          </p:cNvSpPr>
          <p:nvPr/>
        </p:nvSpPr>
        <p:spPr bwMode="auto">
          <a:xfrm>
            <a:off x="6172200" y="1371600"/>
            <a:ext cx="265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Courtesy R. Radebaugh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2">
            <a:extLst>
              <a:ext uri="{FF2B5EF4-FFF2-40B4-BE49-F238E27FC236}">
                <a16:creationId xmlns:a16="http://schemas.microsoft.com/office/drawing/2014/main" id="{2736E5EE-E9DF-D765-D986-60E348199FE1}"/>
              </a:ext>
            </a:extLst>
          </p:cNvPr>
          <p:cNvSpPr>
            <a:spLocks noGrp="1"/>
          </p:cNvSpPr>
          <p:nvPr>
            <p:ph type="title"/>
          </p:nvPr>
        </p:nvSpPr>
        <p:spPr>
          <a:xfrm>
            <a:off x="990600" y="228600"/>
            <a:ext cx="7138988" cy="1143000"/>
          </a:xfrm>
        </p:spPr>
        <p:txBody>
          <a:bodyPr/>
          <a:lstStyle/>
          <a:p>
            <a:r>
              <a:rPr lang="en-US" altLang="sv-SE">
                <a:ea typeface="ＭＳ Ｐゴシック" panose="020B0600070205080204" pitchFamily="34" charset="-128"/>
              </a:rPr>
              <a:t>Stability of Superconducting Magnets</a:t>
            </a:r>
          </a:p>
        </p:txBody>
      </p:sp>
      <p:sp>
        <p:nvSpPr>
          <p:cNvPr id="148482" name="Content Placeholder 1">
            <a:extLst>
              <a:ext uri="{FF2B5EF4-FFF2-40B4-BE49-F238E27FC236}">
                <a16:creationId xmlns:a16="http://schemas.microsoft.com/office/drawing/2014/main" id="{EC0F1E48-C68E-3D7B-0FFB-F79D0D09A650}"/>
              </a:ext>
            </a:extLst>
          </p:cNvPr>
          <p:cNvSpPr>
            <a:spLocks noGrp="1"/>
          </p:cNvSpPr>
          <p:nvPr>
            <p:ph idx="1"/>
          </p:nvPr>
        </p:nvSpPr>
        <p:spPr/>
        <p:txBody>
          <a:bodyPr/>
          <a:lstStyle/>
          <a:p>
            <a:r>
              <a:rPr lang="en-US" altLang="sv-SE">
                <a:ea typeface="ＭＳ Ｐゴシック" panose="020B0600070205080204" pitchFamily="34" charset="-128"/>
              </a:rPr>
              <a:t>When a wire in a s/c magnet undergoes a temperature rise, there are 2 possibilities:</a:t>
            </a:r>
          </a:p>
          <a:p>
            <a:pPr lvl="1"/>
            <a:r>
              <a:rPr lang="en-US" altLang="sv-SE">
                <a:ea typeface="ＭＳ Ｐゴシック" panose="020B0600070205080204" pitchFamily="34" charset="-128"/>
              </a:rPr>
              <a:t>It can cool back down and remain superconducting</a:t>
            </a:r>
          </a:p>
          <a:p>
            <a:pPr lvl="1"/>
            <a:r>
              <a:rPr lang="en-US" altLang="sv-SE">
                <a:ea typeface="ＭＳ Ｐゴシック" panose="020B0600070205080204" pitchFamily="34" charset="-128"/>
              </a:rPr>
              <a:t>It can warm up above Tc and </a:t>
            </a:r>
            <a:r>
              <a:rPr lang="ja-JP" altLang="en-US">
                <a:ea typeface="ＭＳ Ｐゴシック" panose="020B0600070205080204" pitchFamily="34" charset="-128"/>
              </a:rPr>
              <a:t>“</a:t>
            </a:r>
            <a:r>
              <a:rPr lang="en-US" altLang="ja-JP">
                <a:ea typeface="ＭＳ Ｐゴシック" panose="020B0600070205080204" pitchFamily="34" charset="-128"/>
              </a:rPr>
              <a:t>quench</a:t>
            </a:r>
            <a:r>
              <a:rPr lang="ja-JP" altLang="en-US">
                <a:ea typeface="ＭＳ Ｐゴシック" panose="020B0600070205080204" pitchFamily="34" charset="-128"/>
              </a:rPr>
              <a:t>”</a:t>
            </a:r>
            <a:r>
              <a:rPr lang="en-US" altLang="ja-JP">
                <a:ea typeface="ＭＳ Ｐゴシック" panose="020B0600070205080204" pitchFamily="34" charset="-128"/>
              </a:rPr>
              <a:t> (become normally conducting in all or most of the magnet)</a:t>
            </a:r>
          </a:p>
          <a:p>
            <a:r>
              <a:rPr lang="en-US" altLang="sv-SE">
                <a:ea typeface="ＭＳ Ｐゴシック" panose="020B0600070205080204" pitchFamily="34" charset="-128"/>
              </a:rPr>
              <a:t>Which one occurs depends on the amount of heat generation and cooling</a:t>
            </a:r>
          </a:p>
          <a:p>
            <a:endParaRPr lang="en-US" altLang="sv-SE">
              <a:ea typeface="ＭＳ Ｐゴシック" panose="020B0600070205080204" pitchFamily="34" charset="-128"/>
            </a:endParaRPr>
          </a:p>
        </p:txBody>
      </p:sp>
      <p:sp>
        <p:nvSpPr>
          <p:cNvPr id="148483" name="Date Placeholder 5">
            <a:extLst>
              <a:ext uri="{FF2B5EF4-FFF2-40B4-BE49-F238E27FC236}">
                <a16:creationId xmlns:a16="http://schemas.microsoft.com/office/drawing/2014/main" id="{29CD137A-F91D-16F7-370D-E5D6A05327F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48484" name="Footer Placeholder 3">
            <a:extLst>
              <a:ext uri="{FF2B5EF4-FFF2-40B4-BE49-F238E27FC236}">
                <a16:creationId xmlns:a16="http://schemas.microsoft.com/office/drawing/2014/main" id="{B84B8E25-D08A-6AB7-2420-B6D73479E5C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48485" name="Slide Number Placeholder 4">
            <a:extLst>
              <a:ext uri="{FF2B5EF4-FFF2-40B4-BE49-F238E27FC236}">
                <a16:creationId xmlns:a16="http://schemas.microsoft.com/office/drawing/2014/main" id="{427DFB1D-68C1-C18E-BE95-25A36E037C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B3C1A0EB-5684-1B4C-9AE7-BDCFA8F23134}" type="slidenum">
              <a:rPr lang="en-US" altLang="sv-SE" sz="1000">
                <a:solidFill>
                  <a:srgbClr val="064308"/>
                </a:solidFill>
                <a:latin typeface="Arial" panose="020B0604020202020204" pitchFamily="34" charset="0"/>
              </a:rPr>
              <a:pPr eaLnBrk="0" hangingPunct="0">
                <a:spcBef>
                  <a:spcPct val="0"/>
                </a:spcBef>
                <a:buFontTx/>
                <a:buNone/>
              </a:pPr>
              <a:t>41</a:t>
            </a:fld>
            <a:endParaRPr lang="en-US" altLang="sv-SE" sz="1000">
              <a:solidFill>
                <a:srgbClr val="064308"/>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26">
            <a:extLst>
              <a:ext uri="{FF2B5EF4-FFF2-40B4-BE49-F238E27FC236}">
                <a16:creationId xmlns:a16="http://schemas.microsoft.com/office/drawing/2014/main" id="{A7B2110E-3E4D-45FD-18F2-071B6923C6AE}"/>
              </a:ext>
            </a:extLst>
          </p:cNvPr>
          <p:cNvSpPr>
            <a:spLocks noGrp="1"/>
          </p:cNvSpPr>
          <p:nvPr>
            <p:ph type="title"/>
          </p:nvPr>
        </p:nvSpPr>
        <p:spPr>
          <a:xfrm>
            <a:off x="1066800" y="1524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A Genaric Temperature Transient</a:t>
            </a:r>
          </a:p>
        </p:txBody>
      </p:sp>
      <p:sp>
        <p:nvSpPr>
          <p:cNvPr id="149506" name="Date Placeholder 1">
            <a:extLst>
              <a:ext uri="{FF2B5EF4-FFF2-40B4-BE49-F238E27FC236}">
                <a16:creationId xmlns:a16="http://schemas.microsoft.com/office/drawing/2014/main" id="{5E7708F9-D396-3EE4-5AB1-EA88A5DD0B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49507" name="Footer Placeholder 2">
            <a:extLst>
              <a:ext uri="{FF2B5EF4-FFF2-40B4-BE49-F238E27FC236}">
                <a16:creationId xmlns:a16="http://schemas.microsoft.com/office/drawing/2014/main" id="{4E1E3E85-9037-1AFE-39E4-E4969C5D37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49508" name="Slide Number Placeholder 3">
            <a:extLst>
              <a:ext uri="{FF2B5EF4-FFF2-40B4-BE49-F238E27FC236}">
                <a16:creationId xmlns:a16="http://schemas.microsoft.com/office/drawing/2014/main" id="{E6980F5F-C32F-581F-333C-F9B7079908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864A6F5-36CD-8646-A9D1-16AA13380B3F}" type="slidenum">
              <a:rPr lang="en-US" altLang="sv-SE" sz="1000">
                <a:solidFill>
                  <a:srgbClr val="000000"/>
                </a:solidFill>
                <a:latin typeface="Tahoma" panose="020B0604030504040204" pitchFamily="34" charset="0"/>
              </a:rPr>
              <a:pPr>
                <a:spcBef>
                  <a:spcPct val="0"/>
                </a:spcBef>
                <a:buFontTx/>
                <a:buNone/>
              </a:pPr>
              <a:t>42</a:t>
            </a:fld>
            <a:endParaRPr lang="en-US" altLang="sv-SE" sz="1000">
              <a:solidFill>
                <a:srgbClr val="000000"/>
              </a:solidFill>
              <a:latin typeface="Tahoma" panose="020B0604030504040204" pitchFamily="34" charset="0"/>
            </a:endParaRPr>
          </a:p>
        </p:txBody>
      </p:sp>
      <p:pic>
        <p:nvPicPr>
          <p:cNvPr id="149509" name="Picture 1027">
            <a:extLst>
              <a:ext uri="{FF2B5EF4-FFF2-40B4-BE49-F238E27FC236}">
                <a16:creationId xmlns:a16="http://schemas.microsoft.com/office/drawing/2014/main" id="{6A739BB1-88B9-E8D6-1A71-92A1E14C0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4476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6" name="AutoShape 1028">
            <a:extLst>
              <a:ext uri="{FF2B5EF4-FFF2-40B4-BE49-F238E27FC236}">
                <a16:creationId xmlns:a16="http://schemas.microsoft.com/office/drawing/2014/main" id="{99AFE094-A88D-25D2-88D1-35966020DE2C}"/>
              </a:ext>
            </a:extLst>
          </p:cNvPr>
          <p:cNvSpPr>
            <a:spLocks/>
          </p:cNvSpPr>
          <p:nvPr/>
        </p:nvSpPr>
        <p:spPr bwMode="auto">
          <a:xfrm>
            <a:off x="381000" y="2057400"/>
            <a:ext cx="1536700" cy="376238"/>
          </a:xfrm>
          <a:prstGeom prst="accentCallout2">
            <a:avLst>
              <a:gd name="adj1" fmla="val 30380"/>
              <a:gd name="adj2" fmla="val 104958"/>
              <a:gd name="adj3" fmla="val 30380"/>
              <a:gd name="adj4" fmla="val 133986"/>
              <a:gd name="adj5" fmla="val 145569"/>
              <a:gd name="adj6" fmla="val 163431"/>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US" altLang="sv-SE" sz="1800">
                <a:solidFill>
                  <a:srgbClr val="000000"/>
                </a:solidFill>
                <a:latin typeface="Arial" panose="020B0604020202020204" pitchFamily="34" charset="0"/>
              </a:rPr>
              <a:t>heat pulse…</a:t>
            </a:r>
          </a:p>
        </p:txBody>
      </p:sp>
      <p:sp>
        <p:nvSpPr>
          <p:cNvPr id="387077" name="AutoShape 1029">
            <a:extLst>
              <a:ext uri="{FF2B5EF4-FFF2-40B4-BE49-F238E27FC236}">
                <a16:creationId xmlns:a16="http://schemas.microsoft.com/office/drawing/2014/main" id="{5BDFA1D4-D0CE-2B5F-1B8E-F17FCA929AE6}"/>
              </a:ext>
            </a:extLst>
          </p:cNvPr>
          <p:cNvSpPr>
            <a:spLocks/>
          </p:cNvSpPr>
          <p:nvPr/>
        </p:nvSpPr>
        <p:spPr bwMode="auto">
          <a:xfrm>
            <a:off x="5181600" y="1547813"/>
            <a:ext cx="3733800" cy="650875"/>
          </a:xfrm>
          <a:prstGeom prst="accentCallout2">
            <a:avLst>
              <a:gd name="adj1" fmla="val 17560"/>
              <a:gd name="adj2" fmla="val -2042"/>
              <a:gd name="adj3" fmla="val 17560"/>
              <a:gd name="adj4" fmla="val -28954"/>
              <a:gd name="adj5" fmla="val 210245"/>
              <a:gd name="adj6" fmla="val -56079"/>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…effect of heat conduction and cooling…</a:t>
            </a:r>
          </a:p>
        </p:txBody>
      </p:sp>
      <p:sp>
        <p:nvSpPr>
          <p:cNvPr id="387078" name="AutoShape 1030">
            <a:extLst>
              <a:ext uri="{FF2B5EF4-FFF2-40B4-BE49-F238E27FC236}">
                <a16:creationId xmlns:a16="http://schemas.microsoft.com/office/drawing/2014/main" id="{86EFBC6A-962C-BE56-369A-FE2A88EAF487}"/>
              </a:ext>
            </a:extLst>
          </p:cNvPr>
          <p:cNvSpPr>
            <a:spLocks/>
          </p:cNvSpPr>
          <p:nvPr/>
        </p:nvSpPr>
        <p:spPr bwMode="auto">
          <a:xfrm>
            <a:off x="6019800" y="2819400"/>
            <a:ext cx="2800350" cy="831850"/>
          </a:xfrm>
          <a:prstGeom prst="accentCallout2">
            <a:avLst>
              <a:gd name="adj1" fmla="val 13741"/>
              <a:gd name="adj2" fmla="val -2722"/>
              <a:gd name="adj3" fmla="val 13741"/>
              <a:gd name="adj4" fmla="val -10884"/>
              <a:gd name="adj5" fmla="val 109731"/>
              <a:gd name="adj6" fmla="val -19106"/>
            </a:avLst>
          </a:prstGeom>
          <a:solidFill>
            <a:schemeClr val="bg1"/>
          </a:solidFill>
          <a:ln w="9525">
            <a:solidFill>
              <a:schemeClr val="hlink"/>
            </a:solidFill>
            <a:miter lim="800000"/>
            <a:headEnd/>
            <a:tailEnd/>
          </a:ln>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FF0000"/>
                </a:solidFill>
                <a:latin typeface="Arial" panose="020B0604020202020204" pitchFamily="34" charset="0"/>
              </a:rPr>
              <a:t>generation&gt;cooling</a:t>
            </a:r>
          </a:p>
          <a:p>
            <a:pPr>
              <a:spcBef>
                <a:spcPct val="0"/>
              </a:spcBef>
              <a:buFontTx/>
              <a:buNone/>
            </a:pPr>
            <a:r>
              <a:rPr lang="en-US" altLang="sv-SE" sz="1800">
                <a:solidFill>
                  <a:srgbClr val="FF0000"/>
                </a:solidFill>
                <a:latin typeface="Arial" panose="020B0604020202020204" pitchFamily="34" charset="0"/>
              </a:rPr>
              <a:t>unstable</a:t>
            </a:r>
          </a:p>
        </p:txBody>
      </p:sp>
      <p:sp>
        <p:nvSpPr>
          <p:cNvPr id="387079" name="AutoShape 1031">
            <a:extLst>
              <a:ext uri="{FF2B5EF4-FFF2-40B4-BE49-F238E27FC236}">
                <a16:creationId xmlns:a16="http://schemas.microsoft.com/office/drawing/2014/main" id="{06CC3590-18CD-BDDA-5EA8-0C5560E53630}"/>
              </a:ext>
            </a:extLst>
          </p:cNvPr>
          <p:cNvSpPr>
            <a:spLocks/>
          </p:cNvSpPr>
          <p:nvPr/>
        </p:nvSpPr>
        <p:spPr bwMode="auto">
          <a:xfrm>
            <a:off x="6019800" y="3962400"/>
            <a:ext cx="2895600" cy="831850"/>
          </a:xfrm>
          <a:prstGeom prst="accentCallout2">
            <a:avLst>
              <a:gd name="adj1" fmla="val 13741"/>
              <a:gd name="adj2" fmla="val -2630"/>
              <a:gd name="adj3" fmla="val 13741"/>
              <a:gd name="adj4" fmla="val -13157"/>
              <a:gd name="adj5" fmla="val 56296"/>
              <a:gd name="adj6" fmla="val -23741"/>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FF"/>
                </a:solidFill>
                <a:latin typeface="Arial" panose="020B0604020202020204" pitchFamily="34" charset="0"/>
              </a:rPr>
              <a:t>generation&lt;cooling</a:t>
            </a:r>
          </a:p>
          <a:p>
            <a:pPr>
              <a:spcBef>
                <a:spcPct val="0"/>
              </a:spcBef>
              <a:buFontTx/>
              <a:buNone/>
            </a:pPr>
            <a:r>
              <a:rPr lang="en-US" altLang="sv-SE" sz="1800">
                <a:solidFill>
                  <a:srgbClr val="0000FF"/>
                </a:solidFill>
                <a:latin typeface="Arial" panose="020B0604020202020204" pitchFamily="34" charset="0"/>
              </a:rPr>
              <a:t>stable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7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70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870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87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nimBg="1" autoUpdateAnimBg="0"/>
      <p:bldP spid="387077" grpId="0" animBg="1" autoUpdateAnimBg="0"/>
      <p:bldP spid="387078" grpId="0" animBg="1" autoUpdateAnimBg="0"/>
      <p:bldP spid="387079"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026">
            <a:extLst>
              <a:ext uri="{FF2B5EF4-FFF2-40B4-BE49-F238E27FC236}">
                <a16:creationId xmlns:a16="http://schemas.microsoft.com/office/drawing/2014/main" id="{4FFE1A42-6F24-9664-8E4D-49A66CC05F8E}"/>
              </a:ext>
            </a:extLst>
          </p:cNvPr>
          <p:cNvSpPr>
            <a:spLocks noGrp="1"/>
          </p:cNvSpPr>
          <p:nvPr>
            <p:ph type="title"/>
          </p:nvPr>
        </p:nvSpPr>
        <p:spPr>
          <a:xfrm>
            <a:off x="1219200" y="2286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Perturbation spectrum</a:t>
            </a:r>
          </a:p>
        </p:txBody>
      </p:sp>
      <p:sp>
        <p:nvSpPr>
          <p:cNvPr id="151554" name="Rectangle 1027">
            <a:extLst>
              <a:ext uri="{FF2B5EF4-FFF2-40B4-BE49-F238E27FC236}">
                <a16:creationId xmlns:a16="http://schemas.microsoft.com/office/drawing/2014/main" id="{4692BD67-08EE-F80A-9F17-4C9B61B29352}"/>
              </a:ext>
            </a:extLst>
          </p:cNvPr>
          <p:cNvSpPr>
            <a:spLocks noGrp="1"/>
          </p:cNvSpPr>
          <p:nvPr>
            <p:ph idx="1"/>
          </p:nvPr>
        </p:nvSpPr>
        <p:spPr>
          <a:xfrm>
            <a:off x="152400" y="1524000"/>
            <a:ext cx="8534400" cy="4525963"/>
          </a:xfrm>
        </p:spPr>
        <p:txBody>
          <a:bodyPr/>
          <a:lstStyle/>
          <a:p>
            <a:pPr eaLnBrk="1" hangingPunct="1">
              <a:lnSpc>
                <a:spcPct val="80000"/>
              </a:lnSpc>
            </a:pPr>
            <a:r>
              <a:rPr lang="en-US" altLang="sv-SE" sz="2400">
                <a:latin typeface="Tahoma" panose="020B0604030504040204" pitchFamily="34" charset="0"/>
                <a:ea typeface="ＭＳ Ｐゴシック" panose="020B0600070205080204" pitchFamily="34" charset="-128"/>
              </a:rPr>
              <a:t>mechanical </a:t>
            </a:r>
            <a:r>
              <a:rPr lang="en-US" altLang="sv-SE" sz="2400" i="1">
                <a:latin typeface="Tahoma" panose="020B0604030504040204" pitchFamily="34" charset="0"/>
                <a:ea typeface="ＭＳ Ｐゴシック" panose="020B0600070205080204" pitchFamily="34" charset="-128"/>
              </a:rPr>
              <a:t>events</a:t>
            </a:r>
          </a:p>
          <a:p>
            <a:pPr lvl="2" eaLnBrk="1" hangingPunct="1">
              <a:lnSpc>
                <a:spcPct val="80000"/>
              </a:lnSpc>
            </a:pPr>
            <a:r>
              <a:rPr lang="en-US" altLang="sv-SE">
                <a:latin typeface="Tahoma" panose="020B0604030504040204" pitchFamily="34" charset="0"/>
                <a:ea typeface="ヒラギノ角ゴ Pro W3" pitchFamily="1" charset="-128"/>
              </a:rPr>
              <a:t>wire motion under Lorentz force, micro-slips</a:t>
            </a:r>
          </a:p>
          <a:p>
            <a:pPr lvl="2" eaLnBrk="1" hangingPunct="1">
              <a:lnSpc>
                <a:spcPct val="80000"/>
              </a:lnSpc>
            </a:pPr>
            <a:r>
              <a:rPr lang="en-US" altLang="sv-SE">
                <a:latin typeface="Tahoma" panose="020B0604030504040204" pitchFamily="34" charset="0"/>
                <a:ea typeface="ヒラギノ角ゴ Pro W3" pitchFamily="1" charset="-128"/>
              </a:rPr>
              <a:t>winding deformations</a:t>
            </a:r>
          </a:p>
          <a:p>
            <a:pPr lvl="2" eaLnBrk="1" hangingPunct="1">
              <a:lnSpc>
                <a:spcPct val="80000"/>
              </a:lnSpc>
            </a:pPr>
            <a:r>
              <a:rPr lang="en-US" altLang="sv-SE">
                <a:latin typeface="Tahoma" panose="020B0604030504040204" pitchFamily="34" charset="0"/>
                <a:ea typeface="ヒラギノ角ゴ Pro W3" pitchFamily="1" charset="-128"/>
              </a:rPr>
              <a:t>failures (at insulation bonding, material yeld)</a:t>
            </a:r>
          </a:p>
          <a:p>
            <a:pPr eaLnBrk="1" hangingPunct="1">
              <a:lnSpc>
                <a:spcPct val="80000"/>
              </a:lnSpc>
            </a:pPr>
            <a:r>
              <a:rPr lang="en-US" altLang="sv-SE" sz="2400">
                <a:latin typeface="Tahoma" panose="020B0604030504040204" pitchFamily="34" charset="0"/>
                <a:ea typeface="ＭＳ Ｐゴシック" panose="020B0600070205080204" pitchFamily="34" charset="-128"/>
              </a:rPr>
              <a:t>electromagnetic </a:t>
            </a:r>
            <a:r>
              <a:rPr lang="en-US" altLang="sv-SE" sz="2400" i="1">
                <a:latin typeface="Tahoma" panose="020B0604030504040204" pitchFamily="34" charset="0"/>
                <a:ea typeface="ＭＳ Ｐゴシック" panose="020B0600070205080204" pitchFamily="34" charset="-128"/>
              </a:rPr>
              <a:t>events</a:t>
            </a:r>
          </a:p>
          <a:p>
            <a:pPr lvl="2" eaLnBrk="1" hangingPunct="1">
              <a:lnSpc>
                <a:spcPct val="80000"/>
              </a:lnSpc>
            </a:pPr>
            <a:r>
              <a:rPr lang="en-US" altLang="sv-SE">
                <a:latin typeface="Tahoma" panose="020B0604030504040204" pitchFamily="34" charset="0"/>
                <a:ea typeface="ヒラギノ角ゴ Pro W3" pitchFamily="1" charset="-128"/>
              </a:rPr>
              <a:t>flux-jumps (important for large filaments, old story !)</a:t>
            </a:r>
          </a:p>
          <a:p>
            <a:pPr lvl="2" eaLnBrk="1" hangingPunct="1">
              <a:lnSpc>
                <a:spcPct val="80000"/>
              </a:lnSpc>
            </a:pPr>
            <a:r>
              <a:rPr lang="en-US" altLang="sv-SE">
                <a:latin typeface="Tahoma" panose="020B0604030504040204" pitchFamily="34" charset="0"/>
                <a:ea typeface="ヒラギノ角ゴ Pro W3" pitchFamily="1" charset="-128"/>
              </a:rPr>
              <a:t>AC loss (most magnet types)</a:t>
            </a:r>
          </a:p>
          <a:p>
            <a:pPr lvl="2" eaLnBrk="1" hangingPunct="1">
              <a:lnSpc>
                <a:spcPct val="80000"/>
              </a:lnSpc>
            </a:pPr>
            <a:r>
              <a:rPr lang="en-US" altLang="sv-SE">
                <a:latin typeface="Tahoma" panose="020B0604030504040204" pitchFamily="34" charset="0"/>
                <a:ea typeface="ヒラギノ角ゴ Pro W3" pitchFamily="1" charset="-128"/>
              </a:rPr>
              <a:t>current sharing in cables through distribution/redistribution</a:t>
            </a:r>
          </a:p>
          <a:p>
            <a:pPr eaLnBrk="1" hangingPunct="1">
              <a:lnSpc>
                <a:spcPct val="80000"/>
              </a:lnSpc>
            </a:pPr>
            <a:r>
              <a:rPr lang="en-US" altLang="sv-SE" sz="2400">
                <a:latin typeface="Tahoma" panose="020B0604030504040204" pitchFamily="34" charset="0"/>
                <a:ea typeface="ＭＳ Ｐゴシック" panose="020B0600070205080204" pitchFamily="34" charset="-128"/>
              </a:rPr>
              <a:t>thermal </a:t>
            </a:r>
            <a:r>
              <a:rPr lang="en-US" altLang="sv-SE" sz="2400" i="1">
                <a:latin typeface="Tahoma" panose="020B0604030504040204" pitchFamily="34" charset="0"/>
                <a:ea typeface="ＭＳ Ｐゴシック" panose="020B0600070205080204" pitchFamily="34" charset="-128"/>
              </a:rPr>
              <a:t>events</a:t>
            </a:r>
          </a:p>
          <a:p>
            <a:pPr lvl="2" eaLnBrk="1" hangingPunct="1">
              <a:lnSpc>
                <a:spcPct val="80000"/>
              </a:lnSpc>
            </a:pPr>
            <a:r>
              <a:rPr lang="en-US" altLang="sv-SE">
                <a:latin typeface="Tahoma" panose="020B0604030504040204" pitchFamily="34" charset="0"/>
                <a:ea typeface="ヒラギノ角ゴ Pro W3" pitchFamily="1" charset="-128"/>
              </a:rPr>
              <a:t>current leads, instrumentation wires</a:t>
            </a:r>
          </a:p>
          <a:p>
            <a:pPr lvl="2" eaLnBrk="1" hangingPunct="1">
              <a:lnSpc>
                <a:spcPct val="80000"/>
              </a:lnSpc>
            </a:pPr>
            <a:r>
              <a:rPr lang="en-US" altLang="sv-SE">
                <a:latin typeface="Tahoma" panose="020B0604030504040204" pitchFamily="34" charset="0"/>
                <a:ea typeface="ヒラギノ角ゴ Pro W3" pitchFamily="1" charset="-128"/>
              </a:rPr>
              <a:t>heat leaks through thermal insulation, degraded cooling</a:t>
            </a:r>
          </a:p>
          <a:p>
            <a:pPr eaLnBrk="1" hangingPunct="1">
              <a:lnSpc>
                <a:spcPct val="80000"/>
              </a:lnSpc>
            </a:pPr>
            <a:r>
              <a:rPr lang="en-US" altLang="sv-SE" sz="2400">
                <a:latin typeface="Tahoma" panose="020B0604030504040204" pitchFamily="34" charset="0"/>
                <a:ea typeface="ＭＳ Ｐゴシック" panose="020B0600070205080204" pitchFamily="34" charset="-128"/>
              </a:rPr>
              <a:t>nuclear </a:t>
            </a:r>
            <a:r>
              <a:rPr lang="en-US" altLang="sv-SE" sz="2400" i="1">
                <a:latin typeface="Tahoma" panose="020B0604030504040204" pitchFamily="34" charset="0"/>
                <a:ea typeface="ＭＳ Ｐゴシック" panose="020B0600070205080204" pitchFamily="34" charset="-128"/>
              </a:rPr>
              <a:t>events</a:t>
            </a:r>
          </a:p>
          <a:p>
            <a:pPr lvl="2" eaLnBrk="1" hangingPunct="1">
              <a:lnSpc>
                <a:spcPct val="80000"/>
              </a:lnSpc>
            </a:pPr>
            <a:r>
              <a:rPr lang="en-US" altLang="sv-SE">
                <a:latin typeface="Tahoma" panose="020B0604030504040204" pitchFamily="34" charset="0"/>
                <a:ea typeface="ヒラギノ角ゴ Pro W3" pitchFamily="1" charset="-128"/>
              </a:rPr>
              <a:t>particle showers in particle accelerator magnets</a:t>
            </a:r>
          </a:p>
          <a:p>
            <a:pPr lvl="2" eaLnBrk="1" hangingPunct="1">
              <a:lnSpc>
                <a:spcPct val="80000"/>
              </a:lnSpc>
            </a:pPr>
            <a:r>
              <a:rPr lang="en-US" altLang="sv-SE">
                <a:latin typeface="Tahoma" panose="020B0604030504040204" pitchFamily="34" charset="0"/>
                <a:ea typeface="ヒラギノ角ゴ Pro W3" pitchFamily="1" charset="-128"/>
              </a:rPr>
              <a:t>neutron flux in fusion experiments, separator magnets</a:t>
            </a:r>
          </a:p>
        </p:txBody>
      </p:sp>
      <p:sp>
        <p:nvSpPr>
          <p:cNvPr id="151555" name="Date Placeholder 1">
            <a:extLst>
              <a:ext uri="{FF2B5EF4-FFF2-40B4-BE49-F238E27FC236}">
                <a16:creationId xmlns:a16="http://schemas.microsoft.com/office/drawing/2014/main" id="{29714939-5A79-9019-3991-735C51696AA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51556" name="Footer Placeholder 2">
            <a:extLst>
              <a:ext uri="{FF2B5EF4-FFF2-40B4-BE49-F238E27FC236}">
                <a16:creationId xmlns:a16="http://schemas.microsoft.com/office/drawing/2014/main" id="{C0220902-5C6E-F146-C961-62C251AF5CC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51557" name="Slide Number Placeholder 3">
            <a:extLst>
              <a:ext uri="{FF2B5EF4-FFF2-40B4-BE49-F238E27FC236}">
                <a16:creationId xmlns:a16="http://schemas.microsoft.com/office/drawing/2014/main" id="{F44CB416-8F29-6D2F-A0EE-979E77FFF2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42F228E-8BFC-B64C-8FDA-16D7734CC9ED}" type="slidenum">
              <a:rPr lang="en-US" altLang="sv-SE" sz="1000">
                <a:solidFill>
                  <a:srgbClr val="000000"/>
                </a:solidFill>
                <a:latin typeface="Tahoma" panose="020B0604030504040204" pitchFamily="34" charset="0"/>
              </a:rPr>
              <a:pPr>
                <a:spcBef>
                  <a:spcPct val="0"/>
                </a:spcBef>
                <a:buFontTx/>
                <a:buNone/>
              </a:pPr>
              <a:t>43</a:t>
            </a:fld>
            <a:endParaRPr lang="en-US" altLang="sv-SE" sz="1000">
              <a:solidFill>
                <a:srgbClr val="000000"/>
              </a:solidFill>
              <a:latin typeface="Tahoma" panose="020B0604030504040204" pitchFamily="34" charset="0"/>
            </a:endParaRPr>
          </a:p>
        </p:txBody>
      </p:sp>
      <p:sp>
        <p:nvSpPr>
          <p:cNvPr id="151558" name="TextBox 10">
            <a:extLst>
              <a:ext uri="{FF2B5EF4-FFF2-40B4-BE49-F238E27FC236}">
                <a16:creationId xmlns:a16="http://schemas.microsoft.com/office/drawing/2014/main" id="{2D20F74E-541C-DC65-900A-F8782B915027}"/>
              </a:ext>
            </a:extLst>
          </p:cNvPr>
          <p:cNvSpPr txBox="1">
            <a:spLocks noChangeArrowheads="1"/>
          </p:cNvSpPr>
          <p:nvPr/>
        </p:nvSpPr>
        <p:spPr bwMode="auto">
          <a:xfrm>
            <a:off x="76200" y="60960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20379B98-0A63-3975-2EC9-CE929DADDBFF}"/>
              </a:ext>
            </a:extLst>
          </p:cNvPr>
          <p:cNvSpPr>
            <a:spLocks noGrp="1"/>
          </p:cNvSpPr>
          <p:nvPr>
            <p:ph type="title"/>
          </p:nvPr>
        </p:nvSpPr>
        <p:spPr>
          <a:xfrm>
            <a:off x="990600" y="1524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Current Sharing</a:t>
            </a:r>
          </a:p>
        </p:txBody>
      </p:sp>
      <p:sp>
        <p:nvSpPr>
          <p:cNvPr id="153602" name="Date Placeholder 2">
            <a:extLst>
              <a:ext uri="{FF2B5EF4-FFF2-40B4-BE49-F238E27FC236}">
                <a16:creationId xmlns:a16="http://schemas.microsoft.com/office/drawing/2014/main" id="{D9F8A92E-B8B0-E220-9DC3-59D429C4577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53603" name="Footer Placeholder 3">
            <a:extLst>
              <a:ext uri="{FF2B5EF4-FFF2-40B4-BE49-F238E27FC236}">
                <a16:creationId xmlns:a16="http://schemas.microsoft.com/office/drawing/2014/main" id="{87781B66-6F4E-40DA-F496-B10D28FB3BF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53604" name="Slide Number Placeholder 5">
            <a:extLst>
              <a:ext uri="{FF2B5EF4-FFF2-40B4-BE49-F238E27FC236}">
                <a16:creationId xmlns:a16="http://schemas.microsoft.com/office/drawing/2014/main" id="{C0A367DC-57C9-9FBF-0FC2-65CFE7F46B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AA3B7D8-6A40-6346-9199-6EAE669F6D88}" type="slidenum">
              <a:rPr lang="en-US" altLang="sv-SE" sz="1000">
                <a:solidFill>
                  <a:srgbClr val="000000"/>
                </a:solidFill>
                <a:latin typeface="Tahoma" panose="020B0604030504040204" pitchFamily="34" charset="0"/>
              </a:rPr>
              <a:pPr>
                <a:spcBef>
                  <a:spcPct val="0"/>
                </a:spcBef>
                <a:buFontTx/>
                <a:buNone/>
              </a:pPr>
              <a:t>44</a:t>
            </a:fld>
            <a:endParaRPr lang="en-US" altLang="sv-SE" sz="1000">
              <a:solidFill>
                <a:srgbClr val="000000"/>
              </a:solidFill>
              <a:latin typeface="Tahoma" panose="020B0604030504040204" pitchFamily="34" charset="0"/>
            </a:endParaRPr>
          </a:p>
        </p:txBody>
      </p:sp>
      <p:sp>
        <p:nvSpPr>
          <p:cNvPr id="153605" name="Line 5">
            <a:extLst>
              <a:ext uri="{FF2B5EF4-FFF2-40B4-BE49-F238E27FC236}">
                <a16:creationId xmlns:a16="http://schemas.microsoft.com/office/drawing/2014/main" id="{EDF8E008-92DA-4DB8-AD4F-0D370AFFB843}"/>
              </a:ext>
            </a:extLst>
          </p:cNvPr>
          <p:cNvSpPr>
            <a:spLocks noChangeAspect="1" noChangeShapeType="1"/>
          </p:cNvSpPr>
          <p:nvPr/>
        </p:nvSpPr>
        <p:spPr bwMode="auto">
          <a:xfrm rot="5400000">
            <a:off x="1227932" y="4090194"/>
            <a:ext cx="0" cy="935037"/>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53606" name="Line 7">
            <a:extLst>
              <a:ext uri="{FF2B5EF4-FFF2-40B4-BE49-F238E27FC236}">
                <a16:creationId xmlns:a16="http://schemas.microsoft.com/office/drawing/2014/main" id="{51173882-9280-EBDE-045D-1DEDC2A14413}"/>
              </a:ext>
            </a:extLst>
          </p:cNvPr>
          <p:cNvSpPr>
            <a:spLocks noChangeAspect="1" noChangeShapeType="1"/>
          </p:cNvSpPr>
          <p:nvPr/>
        </p:nvSpPr>
        <p:spPr bwMode="auto">
          <a:xfrm flipV="1">
            <a:off x="760413" y="3157538"/>
            <a:ext cx="0" cy="2698750"/>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53607" name="Line 8">
            <a:extLst>
              <a:ext uri="{FF2B5EF4-FFF2-40B4-BE49-F238E27FC236}">
                <a16:creationId xmlns:a16="http://schemas.microsoft.com/office/drawing/2014/main" id="{3AB5A911-F2ED-572A-B05E-F81F050D1AC3}"/>
              </a:ext>
            </a:extLst>
          </p:cNvPr>
          <p:cNvSpPr>
            <a:spLocks noChangeAspect="1" noChangeShapeType="1"/>
          </p:cNvSpPr>
          <p:nvPr/>
        </p:nvSpPr>
        <p:spPr bwMode="auto">
          <a:xfrm>
            <a:off x="628650" y="5637213"/>
            <a:ext cx="4244975" cy="0"/>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53608" name="Text Box 9">
            <a:extLst>
              <a:ext uri="{FF2B5EF4-FFF2-40B4-BE49-F238E27FC236}">
                <a16:creationId xmlns:a16="http://schemas.microsoft.com/office/drawing/2014/main" id="{4E25EA3E-F032-19E6-AC53-01CAAD8942C4}"/>
              </a:ext>
            </a:extLst>
          </p:cNvPr>
          <p:cNvSpPr txBox="1">
            <a:spLocks noChangeAspect="1" noChangeArrowheads="1"/>
          </p:cNvSpPr>
          <p:nvPr/>
        </p:nvSpPr>
        <p:spPr bwMode="auto">
          <a:xfrm>
            <a:off x="4583113" y="56356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T</a:t>
            </a:r>
          </a:p>
        </p:txBody>
      </p:sp>
      <p:sp>
        <p:nvSpPr>
          <p:cNvPr id="153609" name="Text Box 10">
            <a:extLst>
              <a:ext uri="{FF2B5EF4-FFF2-40B4-BE49-F238E27FC236}">
                <a16:creationId xmlns:a16="http://schemas.microsoft.com/office/drawing/2014/main" id="{96AFB257-6B19-A1AF-BBD1-4183195942A9}"/>
              </a:ext>
            </a:extLst>
          </p:cNvPr>
          <p:cNvSpPr txBox="1">
            <a:spLocks noChangeAspect="1" noChangeArrowheads="1"/>
          </p:cNvSpPr>
          <p:nvPr/>
        </p:nvSpPr>
        <p:spPr bwMode="auto">
          <a:xfrm>
            <a:off x="152400" y="4318000"/>
            <a:ext cx="52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FF"/>
                </a:solidFill>
                <a:latin typeface="Arial" panose="020B0604020202020204" pitchFamily="34" charset="0"/>
              </a:rPr>
              <a:t>I</a:t>
            </a:r>
            <a:r>
              <a:rPr lang="en-US" altLang="sv-SE" sz="1800" baseline="-25000">
                <a:solidFill>
                  <a:srgbClr val="0000FF"/>
                </a:solidFill>
                <a:latin typeface="Arial" panose="020B0604020202020204" pitchFamily="34" charset="0"/>
              </a:rPr>
              <a:t>op</a:t>
            </a:r>
          </a:p>
        </p:txBody>
      </p:sp>
      <p:sp>
        <p:nvSpPr>
          <p:cNvPr id="371723" name="Line 11">
            <a:extLst>
              <a:ext uri="{FF2B5EF4-FFF2-40B4-BE49-F238E27FC236}">
                <a16:creationId xmlns:a16="http://schemas.microsoft.com/office/drawing/2014/main" id="{C7AE7098-8A56-6235-B153-65E98C3F5FFD}"/>
              </a:ext>
            </a:extLst>
          </p:cNvPr>
          <p:cNvSpPr>
            <a:spLocks noChangeAspect="1" noChangeShapeType="1"/>
          </p:cNvSpPr>
          <p:nvPr/>
        </p:nvSpPr>
        <p:spPr bwMode="auto">
          <a:xfrm flipV="1">
            <a:off x="1725613" y="4549775"/>
            <a:ext cx="1231900" cy="0"/>
          </a:xfrm>
          <a:prstGeom prst="line">
            <a:avLst/>
          </a:prstGeom>
          <a:noFill/>
          <a:ln w="28575">
            <a:solidFill>
              <a:srgbClr val="0000FF"/>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53611" name="Freeform 12">
            <a:extLst>
              <a:ext uri="{FF2B5EF4-FFF2-40B4-BE49-F238E27FC236}">
                <a16:creationId xmlns:a16="http://schemas.microsoft.com/office/drawing/2014/main" id="{1530A741-04B7-52B2-364B-5099A91297AE}"/>
              </a:ext>
            </a:extLst>
          </p:cNvPr>
          <p:cNvSpPr>
            <a:spLocks noChangeAspect="1"/>
          </p:cNvSpPr>
          <p:nvPr/>
        </p:nvSpPr>
        <p:spPr bwMode="auto">
          <a:xfrm>
            <a:off x="754063" y="3538538"/>
            <a:ext cx="3498850" cy="2108200"/>
          </a:xfrm>
          <a:custGeom>
            <a:avLst/>
            <a:gdLst>
              <a:gd name="T0" fmla="*/ 0 w 2204"/>
              <a:gd name="T1" fmla="*/ 0 h 1328"/>
              <a:gd name="T2" fmla="*/ 2147483646 w 2204"/>
              <a:gd name="T3" fmla="*/ 2147483646 h 1328"/>
              <a:gd name="T4" fmla="*/ 2147483646 w 2204"/>
              <a:gd name="T5" fmla="*/ 2147483646 h 1328"/>
              <a:gd name="T6" fmla="*/ 2147483646 w 2204"/>
              <a:gd name="T7" fmla="*/ 2147483646 h 1328"/>
              <a:gd name="T8" fmla="*/ 2147483646 w 2204"/>
              <a:gd name="T9" fmla="*/ 2147483646 h 1328"/>
              <a:gd name="T10" fmla="*/ 2147483646 w 2204"/>
              <a:gd name="T11" fmla="*/ 2147483646 h 1328"/>
              <a:gd name="T12" fmla="*/ 2147483646 w 2204"/>
              <a:gd name="T13" fmla="*/ 2147483646 h 1328"/>
              <a:gd name="T14" fmla="*/ 2147483646 w 2204"/>
              <a:gd name="T15" fmla="*/ 2147483646 h 1328"/>
              <a:gd name="T16" fmla="*/ 0 60000 65536"/>
              <a:gd name="T17" fmla="*/ 0 60000 65536"/>
              <a:gd name="T18" fmla="*/ 0 60000 65536"/>
              <a:gd name="T19" fmla="*/ 0 60000 65536"/>
              <a:gd name="T20" fmla="*/ 0 60000 65536"/>
              <a:gd name="T21" fmla="*/ 0 60000 65536"/>
              <a:gd name="T22" fmla="*/ 0 60000 65536"/>
              <a:gd name="T23" fmla="*/ 0 60000 65536"/>
              <a:gd name="T24" fmla="*/ 0 w 2204"/>
              <a:gd name="T25" fmla="*/ 0 h 1328"/>
              <a:gd name="T26" fmla="*/ 2204 w 2204"/>
              <a:gd name="T27" fmla="*/ 1328 h 1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4" h="1328">
                <a:moveTo>
                  <a:pt x="0" y="0"/>
                </a:moveTo>
                <a:cubicBezTo>
                  <a:pt x="73" y="15"/>
                  <a:pt x="293" y="52"/>
                  <a:pt x="440" y="93"/>
                </a:cubicBezTo>
                <a:cubicBezTo>
                  <a:pt x="587" y="134"/>
                  <a:pt x="738" y="178"/>
                  <a:pt x="884" y="248"/>
                </a:cubicBezTo>
                <a:cubicBezTo>
                  <a:pt x="1030" y="318"/>
                  <a:pt x="1183" y="402"/>
                  <a:pt x="1316" y="512"/>
                </a:cubicBezTo>
                <a:cubicBezTo>
                  <a:pt x="1449" y="622"/>
                  <a:pt x="1589" y="812"/>
                  <a:pt x="1680" y="907"/>
                </a:cubicBezTo>
                <a:cubicBezTo>
                  <a:pt x="1771" y="1002"/>
                  <a:pt x="1804" y="1028"/>
                  <a:pt x="1864" y="1082"/>
                </a:cubicBezTo>
                <a:cubicBezTo>
                  <a:pt x="1924" y="1135"/>
                  <a:pt x="1983" y="1187"/>
                  <a:pt x="2040" y="1228"/>
                </a:cubicBezTo>
                <a:cubicBezTo>
                  <a:pt x="2097" y="1269"/>
                  <a:pt x="2170" y="1307"/>
                  <a:pt x="2204" y="132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53612" name="Text Box 13">
            <a:extLst>
              <a:ext uri="{FF2B5EF4-FFF2-40B4-BE49-F238E27FC236}">
                <a16:creationId xmlns:a16="http://schemas.microsoft.com/office/drawing/2014/main" id="{E1E1A9D2-2CFA-C541-58F1-09A12210A1AA}"/>
              </a:ext>
            </a:extLst>
          </p:cNvPr>
          <p:cNvSpPr txBox="1">
            <a:spLocks noChangeAspect="1" noChangeArrowheads="1"/>
          </p:cNvSpPr>
          <p:nvPr/>
        </p:nvSpPr>
        <p:spPr bwMode="auto">
          <a:xfrm>
            <a:off x="1449388" y="5635625"/>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FF"/>
                </a:solidFill>
                <a:latin typeface="Arial" panose="020B0604020202020204" pitchFamily="34" charset="0"/>
              </a:rPr>
              <a:t>T</a:t>
            </a:r>
            <a:r>
              <a:rPr lang="en-US" altLang="sv-SE" sz="1800" baseline="-25000">
                <a:solidFill>
                  <a:srgbClr val="0000FF"/>
                </a:solidFill>
                <a:latin typeface="Arial" panose="020B0604020202020204" pitchFamily="34" charset="0"/>
              </a:rPr>
              <a:t>op</a:t>
            </a:r>
          </a:p>
        </p:txBody>
      </p:sp>
      <p:sp>
        <p:nvSpPr>
          <p:cNvPr id="153613" name="Line 15">
            <a:extLst>
              <a:ext uri="{FF2B5EF4-FFF2-40B4-BE49-F238E27FC236}">
                <a16:creationId xmlns:a16="http://schemas.microsoft.com/office/drawing/2014/main" id="{66546DFB-25CE-5E39-13BD-CD5CDA0769BE}"/>
              </a:ext>
            </a:extLst>
          </p:cNvPr>
          <p:cNvSpPr>
            <a:spLocks noChangeAspect="1" noChangeShapeType="1"/>
          </p:cNvSpPr>
          <p:nvPr/>
        </p:nvSpPr>
        <p:spPr bwMode="auto">
          <a:xfrm>
            <a:off x="1711325" y="4597400"/>
            <a:ext cx="0" cy="1036638"/>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53614" name="Text Box 16">
            <a:extLst>
              <a:ext uri="{FF2B5EF4-FFF2-40B4-BE49-F238E27FC236}">
                <a16:creationId xmlns:a16="http://schemas.microsoft.com/office/drawing/2014/main" id="{BF5C0E27-1F1A-2775-754E-EBFB36FC1A9B}"/>
              </a:ext>
            </a:extLst>
          </p:cNvPr>
          <p:cNvSpPr txBox="1">
            <a:spLocks noChangeAspect="1" noChangeArrowheads="1"/>
          </p:cNvSpPr>
          <p:nvPr/>
        </p:nvSpPr>
        <p:spPr bwMode="auto">
          <a:xfrm>
            <a:off x="296863" y="30480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I</a:t>
            </a:r>
            <a:r>
              <a:rPr lang="en-US" altLang="sv-SE" sz="1800" baseline="-25000">
                <a:solidFill>
                  <a:srgbClr val="000000"/>
                </a:solidFill>
                <a:latin typeface="Arial" panose="020B0604020202020204" pitchFamily="34" charset="0"/>
              </a:rPr>
              <a:t>C</a:t>
            </a:r>
          </a:p>
        </p:txBody>
      </p:sp>
      <p:sp>
        <p:nvSpPr>
          <p:cNvPr id="153615" name="Oval 17">
            <a:extLst>
              <a:ext uri="{FF2B5EF4-FFF2-40B4-BE49-F238E27FC236}">
                <a16:creationId xmlns:a16="http://schemas.microsoft.com/office/drawing/2014/main" id="{99CA4B67-D64A-9307-4E81-7754ED8A314F}"/>
              </a:ext>
            </a:extLst>
          </p:cNvPr>
          <p:cNvSpPr>
            <a:spLocks noChangeAspect="1" noChangeArrowheads="1"/>
          </p:cNvSpPr>
          <p:nvPr/>
        </p:nvSpPr>
        <p:spPr bwMode="auto">
          <a:xfrm>
            <a:off x="1635125" y="4467225"/>
            <a:ext cx="155575" cy="155575"/>
          </a:xfrm>
          <a:prstGeom prst="ellipse">
            <a:avLst/>
          </a:prstGeom>
          <a:solidFill>
            <a:srgbClr val="0000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nvGrpSpPr>
          <p:cNvPr id="2" name="Group 91">
            <a:extLst>
              <a:ext uri="{FF2B5EF4-FFF2-40B4-BE49-F238E27FC236}">
                <a16:creationId xmlns:a16="http://schemas.microsoft.com/office/drawing/2014/main" id="{4A01C47A-83E3-85BD-5172-38FC93980027}"/>
              </a:ext>
            </a:extLst>
          </p:cNvPr>
          <p:cNvGrpSpPr>
            <a:grpSpLocks/>
          </p:cNvGrpSpPr>
          <p:nvPr/>
        </p:nvGrpSpPr>
        <p:grpSpPr bwMode="auto">
          <a:xfrm>
            <a:off x="2887663" y="4467225"/>
            <a:ext cx="596900" cy="1625600"/>
            <a:chOff x="1819" y="2814"/>
            <a:chExt cx="376" cy="1024"/>
          </a:xfrm>
        </p:grpSpPr>
        <p:sp>
          <p:nvSpPr>
            <p:cNvPr id="153689" name="Line 4">
              <a:extLst>
                <a:ext uri="{FF2B5EF4-FFF2-40B4-BE49-F238E27FC236}">
                  <a16:creationId xmlns:a16="http://schemas.microsoft.com/office/drawing/2014/main" id="{F77F922A-D3D4-23C3-9F37-DF13E1924180}"/>
                </a:ext>
              </a:extLst>
            </p:cNvPr>
            <p:cNvSpPr>
              <a:spLocks noChangeAspect="1" noChangeShapeType="1"/>
            </p:cNvSpPr>
            <p:nvPr/>
          </p:nvSpPr>
          <p:spPr bwMode="auto">
            <a:xfrm>
              <a:off x="1930" y="2896"/>
              <a:ext cx="0" cy="653"/>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53690" name="Text Box 6">
              <a:extLst>
                <a:ext uri="{FF2B5EF4-FFF2-40B4-BE49-F238E27FC236}">
                  <a16:creationId xmlns:a16="http://schemas.microsoft.com/office/drawing/2014/main" id="{474E09C1-F484-F8A7-B5E2-1797D3AFF47A}"/>
                </a:ext>
              </a:extLst>
            </p:cNvPr>
            <p:cNvSpPr txBox="1">
              <a:spLocks noChangeAspect="1" noChangeArrowheads="1"/>
            </p:cNvSpPr>
            <p:nvPr/>
          </p:nvSpPr>
          <p:spPr bwMode="auto">
            <a:xfrm>
              <a:off x="1819" y="3550"/>
              <a:ext cx="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FF00FF"/>
                  </a:solidFill>
                  <a:latin typeface="Arial" panose="020B0604020202020204" pitchFamily="34" charset="0"/>
                </a:rPr>
                <a:t>T</a:t>
              </a:r>
              <a:r>
                <a:rPr lang="en-US" altLang="sv-SE" sz="1800" baseline="-25000">
                  <a:solidFill>
                    <a:srgbClr val="FF00FF"/>
                  </a:solidFill>
                  <a:latin typeface="Arial" panose="020B0604020202020204" pitchFamily="34" charset="0"/>
                </a:rPr>
                <a:t>CS</a:t>
              </a:r>
            </a:p>
          </p:txBody>
        </p:sp>
        <p:sp>
          <p:nvSpPr>
            <p:cNvPr id="153691" name="Oval 18">
              <a:extLst>
                <a:ext uri="{FF2B5EF4-FFF2-40B4-BE49-F238E27FC236}">
                  <a16:creationId xmlns:a16="http://schemas.microsoft.com/office/drawing/2014/main" id="{521A87A1-A558-5C3A-6228-569CFB936C68}"/>
                </a:ext>
              </a:extLst>
            </p:cNvPr>
            <p:cNvSpPr>
              <a:spLocks noChangeAspect="1" noChangeArrowheads="1"/>
            </p:cNvSpPr>
            <p:nvPr/>
          </p:nvSpPr>
          <p:spPr bwMode="auto">
            <a:xfrm>
              <a:off x="1878" y="2814"/>
              <a:ext cx="98" cy="98"/>
            </a:xfrm>
            <a:prstGeom prst="ellipse">
              <a:avLst/>
            </a:prstGeom>
            <a:solidFill>
              <a:srgbClr val="FF00FF"/>
            </a:solidFill>
            <a:ln w="9525">
              <a:solidFill>
                <a:srgbClr val="FF00FF"/>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nvGrpSpPr>
          <p:cNvPr id="153617" name="Group 49">
            <a:extLst>
              <a:ext uri="{FF2B5EF4-FFF2-40B4-BE49-F238E27FC236}">
                <a16:creationId xmlns:a16="http://schemas.microsoft.com/office/drawing/2014/main" id="{3BF6A025-046F-FA5A-33A7-1E22B828C039}"/>
              </a:ext>
            </a:extLst>
          </p:cNvPr>
          <p:cNvGrpSpPr>
            <a:grpSpLocks/>
          </p:cNvGrpSpPr>
          <p:nvPr/>
        </p:nvGrpSpPr>
        <p:grpSpPr bwMode="auto">
          <a:xfrm>
            <a:off x="914400" y="1503363"/>
            <a:ext cx="2366963" cy="1276350"/>
            <a:chOff x="624" y="1280"/>
            <a:chExt cx="1491" cy="804"/>
          </a:xfrm>
        </p:grpSpPr>
        <p:sp>
          <p:nvSpPr>
            <p:cNvPr id="153683" name="Text Box 50">
              <a:extLst>
                <a:ext uri="{FF2B5EF4-FFF2-40B4-BE49-F238E27FC236}">
                  <a16:creationId xmlns:a16="http://schemas.microsoft.com/office/drawing/2014/main" id="{2ED0C14E-458D-76E2-6273-8CDD1B49D952}"/>
                </a:ext>
              </a:extLst>
            </p:cNvPr>
            <p:cNvSpPr txBox="1">
              <a:spLocks noChangeArrowheads="1"/>
            </p:cNvSpPr>
            <p:nvPr/>
          </p:nvSpPr>
          <p:spPr bwMode="auto">
            <a:xfrm>
              <a:off x="730" y="1280"/>
              <a:ext cx="13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T &lt; T</a:t>
              </a:r>
              <a:r>
                <a:rPr lang="en-US" altLang="sv-SE" sz="1800" baseline="-25000">
                  <a:solidFill>
                    <a:srgbClr val="000000"/>
                  </a:solidFill>
                  <a:latin typeface="Arial" panose="020B0604020202020204" pitchFamily="34" charset="0"/>
                </a:rPr>
                <a:t>cs</a:t>
              </a:r>
            </a:p>
          </p:txBody>
        </p:sp>
        <p:grpSp>
          <p:nvGrpSpPr>
            <p:cNvPr id="153684" name="Group 51">
              <a:extLst>
                <a:ext uri="{FF2B5EF4-FFF2-40B4-BE49-F238E27FC236}">
                  <a16:creationId xmlns:a16="http://schemas.microsoft.com/office/drawing/2014/main" id="{26B95E65-688C-9160-FB2B-007D5D764902}"/>
                </a:ext>
              </a:extLst>
            </p:cNvPr>
            <p:cNvGrpSpPr>
              <a:grpSpLocks/>
            </p:cNvGrpSpPr>
            <p:nvPr/>
          </p:nvGrpSpPr>
          <p:grpSpPr bwMode="auto">
            <a:xfrm>
              <a:off x="624" y="1632"/>
              <a:ext cx="1491" cy="452"/>
              <a:chOff x="2599" y="6441"/>
              <a:chExt cx="3729" cy="1130"/>
            </a:xfrm>
          </p:grpSpPr>
          <p:sp>
            <p:nvSpPr>
              <p:cNvPr id="153685" name="Rectangle 52">
                <a:extLst>
                  <a:ext uri="{FF2B5EF4-FFF2-40B4-BE49-F238E27FC236}">
                    <a16:creationId xmlns:a16="http://schemas.microsoft.com/office/drawing/2014/main" id="{D6EF6301-6F62-6438-9023-57CE4DE061A1}"/>
                  </a:ext>
                </a:extLst>
              </p:cNvPr>
              <p:cNvSpPr>
                <a:spLocks noChangeArrowheads="1"/>
              </p:cNvSpPr>
              <p:nvPr/>
            </p:nvSpPr>
            <p:spPr bwMode="auto">
              <a:xfrm>
                <a:off x="2599" y="7232"/>
                <a:ext cx="3729" cy="339"/>
              </a:xfrm>
              <a:prstGeom prst="rect">
                <a:avLst/>
              </a:prstGeom>
              <a:solidFill>
                <a:srgbClr val="C0C0C0"/>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86" name="Rectangle 53">
                <a:extLst>
                  <a:ext uri="{FF2B5EF4-FFF2-40B4-BE49-F238E27FC236}">
                    <a16:creationId xmlns:a16="http://schemas.microsoft.com/office/drawing/2014/main" id="{2C36552A-2614-EAC8-DAC2-70C83B420780}"/>
                  </a:ext>
                </a:extLst>
              </p:cNvPr>
              <p:cNvSpPr>
                <a:spLocks noChangeArrowheads="1"/>
              </p:cNvSpPr>
              <p:nvPr/>
            </p:nvSpPr>
            <p:spPr bwMode="auto">
              <a:xfrm>
                <a:off x="2599" y="6441"/>
                <a:ext cx="3729" cy="339"/>
              </a:xfrm>
              <a:prstGeom prst="rect">
                <a:avLst/>
              </a:prstGeom>
              <a:solidFill>
                <a:srgbClr val="C0C0C0"/>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87" name="Rectangle 54">
                <a:extLst>
                  <a:ext uri="{FF2B5EF4-FFF2-40B4-BE49-F238E27FC236}">
                    <a16:creationId xmlns:a16="http://schemas.microsoft.com/office/drawing/2014/main" id="{884B16C5-9D94-CBF0-3AC9-63AF564049DC}"/>
                  </a:ext>
                </a:extLst>
              </p:cNvPr>
              <p:cNvSpPr>
                <a:spLocks noChangeArrowheads="1"/>
              </p:cNvSpPr>
              <p:nvPr/>
            </p:nvSpPr>
            <p:spPr bwMode="auto">
              <a:xfrm>
                <a:off x="2599" y="6780"/>
                <a:ext cx="3729" cy="452"/>
              </a:xfrm>
              <a:prstGeom prst="rect">
                <a:avLst/>
              </a:prstGeom>
              <a:solidFill>
                <a:srgbClr val="00CCFF"/>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88" name="Line 55">
                <a:extLst>
                  <a:ext uri="{FF2B5EF4-FFF2-40B4-BE49-F238E27FC236}">
                    <a16:creationId xmlns:a16="http://schemas.microsoft.com/office/drawing/2014/main" id="{BABE1C95-576C-A673-3E5A-497EDEFDA972}"/>
                  </a:ext>
                </a:extLst>
              </p:cNvPr>
              <p:cNvSpPr>
                <a:spLocks noChangeShapeType="1"/>
              </p:cNvSpPr>
              <p:nvPr/>
            </p:nvSpPr>
            <p:spPr bwMode="auto">
              <a:xfrm>
                <a:off x="3503" y="7006"/>
                <a:ext cx="1808"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grpSp>
      </p:grpSp>
      <p:grpSp>
        <p:nvGrpSpPr>
          <p:cNvPr id="5" name="Group 94">
            <a:extLst>
              <a:ext uri="{FF2B5EF4-FFF2-40B4-BE49-F238E27FC236}">
                <a16:creationId xmlns:a16="http://schemas.microsoft.com/office/drawing/2014/main" id="{0D9EFCEB-90CD-BE2A-A14C-260291771684}"/>
              </a:ext>
            </a:extLst>
          </p:cNvPr>
          <p:cNvGrpSpPr>
            <a:grpSpLocks/>
          </p:cNvGrpSpPr>
          <p:nvPr/>
        </p:nvGrpSpPr>
        <p:grpSpPr bwMode="auto">
          <a:xfrm>
            <a:off x="5911850" y="4495800"/>
            <a:ext cx="3155950" cy="1290638"/>
            <a:chOff x="3724" y="2832"/>
            <a:chExt cx="1988" cy="813"/>
          </a:xfrm>
        </p:grpSpPr>
        <p:grpSp>
          <p:nvGrpSpPr>
            <p:cNvPr id="153659" name="Group 57">
              <a:extLst>
                <a:ext uri="{FF2B5EF4-FFF2-40B4-BE49-F238E27FC236}">
                  <a16:creationId xmlns:a16="http://schemas.microsoft.com/office/drawing/2014/main" id="{5E5637E5-4734-E7DA-26ED-815ACAE93ABE}"/>
                </a:ext>
              </a:extLst>
            </p:cNvPr>
            <p:cNvGrpSpPr>
              <a:grpSpLocks/>
            </p:cNvGrpSpPr>
            <p:nvPr/>
          </p:nvGrpSpPr>
          <p:grpSpPr bwMode="auto">
            <a:xfrm>
              <a:off x="3724" y="2832"/>
              <a:ext cx="1492" cy="813"/>
              <a:chOff x="3840" y="2471"/>
              <a:chExt cx="1492" cy="813"/>
            </a:xfrm>
          </p:grpSpPr>
          <p:grpSp>
            <p:nvGrpSpPr>
              <p:cNvPr id="153661" name="Group 58">
                <a:extLst>
                  <a:ext uri="{FF2B5EF4-FFF2-40B4-BE49-F238E27FC236}">
                    <a16:creationId xmlns:a16="http://schemas.microsoft.com/office/drawing/2014/main" id="{E6DC6A5A-4A11-185F-5926-DA6F6F92F666}"/>
                  </a:ext>
                </a:extLst>
              </p:cNvPr>
              <p:cNvGrpSpPr>
                <a:grpSpLocks/>
              </p:cNvGrpSpPr>
              <p:nvPr/>
            </p:nvGrpSpPr>
            <p:grpSpPr bwMode="auto">
              <a:xfrm>
                <a:off x="3840" y="2832"/>
                <a:ext cx="1492" cy="452"/>
                <a:chOff x="11184" y="6441"/>
                <a:chExt cx="3732" cy="1130"/>
              </a:xfrm>
            </p:grpSpPr>
            <p:sp>
              <p:nvSpPr>
                <p:cNvPr id="153663" name="Rectangle 59">
                  <a:extLst>
                    <a:ext uri="{FF2B5EF4-FFF2-40B4-BE49-F238E27FC236}">
                      <a16:creationId xmlns:a16="http://schemas.microsoft.com/office/drawing/2014/main" id="{A4DB9C46-F721-5CFF-884B-9318F8B951FB}"/>
                    </a:ext>
                  </a:extLst>
                </p:cNvPr>
                <p:cNvSpPr>
                  <a:spLocks noChangeArrowheads="1"/>
                </p:cNvSpPr>
                <p:nvPr/>
              </p:nvSpPr>
              <p:spPr bwMode="auto">
                <a:xfrm>
                  <a:off x="11187" y="7232"/>
                  <a:ext cx="3729" cy="339"/>
                </a:xfrm>
                <a:prstGeom prst="rect">
                  <a:avLst/>
                </a:prstGeom>
                <a:solidFill>
                  <a:srgbClr val="C0C0C0"/>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64" name="Rectangle 60">
                  <a:extLst>
                    <a:ext uri="{FF2B5EF4-FFF2-40B4-BE49-F238E27FC236}">
                      <a16:creationId xmlns:a16="http://schemas.microsoft.com/office/drawing/2014/main" id="{8715B5C5-E4B8-1DFE-6568-88701098B76E}"/>
                    </a:ext>
                  </a:extLst>
                </p:cNvPr>
                <p:cNvSpPr>
                  <a:spLocks noChangeArrowheads="1"/>
                </p:cNvSpPr>
                <p:nvPr/>
              </p:nvSpPr>
              <p:spPr bwMode="auto">
                <a:xfrm>
                  <a:off x="11187" y="6441"/>
                  <a:ext cx="3729" cy="339"/>
                </a:xfrm>
                <a:prstGeom prst="rect">
                  <a:avLst/>
                </a:prstGeom>
                <a:solidFill>
                  <a:srgbClr val="C0C0C0"/>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65" name="Rectangle 61">
                  <a:extLst>
                    <a:ext uri="{FF2B5EF4-FFF2-40B4-BE49-F238E27FC236}">
                      <a16:creationId xmlns:a16="http://schemas.microsoft.com/office/drawing/2014/main" id="{3AC812CE-5AFB-5089-5684-80A58A849FA0}"/>
                    </a:ext>
                  </a:extLst>
                </p:cNvPr>
                <p:cNvSpPr>
                  <a:spLocks noChangeArrowheads="1"/>
                </p:cNvSpPr>
                <p:nvPr/>
              </p:nvSpPr>
              <p:spPr bwMode="auto">
                <a:xfrm>
                  <a:off x="11184" y="6780"/>
                  <a:ext cx="3729" cy="452"/>
                </a:xfrm>
                <a:prstGeom prst="rect">
                  <a:avLst/>
                </a:prstGeom>
                <a:gradFill rotWithShape="0">
                  <a:gsLst>
                    <a:gs pos="0">
                      <a:srgbClr val="00CCFF"/>
                    </a:gs>
                    <a:gs pos="50000">
                      <a:srgbClr val="FF0000"/>
                    </a:gs>
                    <a:gs pos="100000">
                      <a:srgbClr val="00CCFF"/>
                    </a:gs>
                  </a:gsLst>
                  <a:lin ang="0" scaled="1"/>
                </a:gra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66" name="Line 62">
                  <a:extLst>
                    <a:ext uri="{FF2B5EF4-FFF2-40B4-BE49-F238E27FC236}">
                      <a16:creationId xmlns:a16="http://schemas.microsoft.com/office/drawing/2014/main" id="{2AA297F6-4B04-95AF-49B7-D4D805377E5C}"/>
                    </a:ext>
                  </a:extLst>
                </p:cNvPr>
                <p:cNvSpPr>
                  <a:spLocks noChangeShapeType="1"/>
                </p:cNvSpPr>
                <p:nvPr/>
              </p:nvSpPr>
              <p:spPr bwMode="auto">
                <a:xfrm>
                  <a:off x="12649" y="6554"/>
                  <a:ext cx="643"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grpSp>
              <p:nvGrpSpPr>
                <p:cNvPr id="153667" name="Group 63">
                  <a:extLst>
                    <a:ext uri="{FF2B5EF4-FFF2-40B4-BE49-F238E27FC236}">
                      <a16:creationId xmlns:a16="http://schemas.microsoft.com/office/drawing/2014/main" id="{AA360D2F-6E71-0775-E9D1-71A821814354}"/>
                    </a:ext>
                  </a:extLst>
                </p:cNvPr>
                <p:cNvGrpSpPr>
                  <a:grpSpLocks/>
                </p:cNvGrpSpPr>
                <p:nvPr/>
              </p:nvGrpSpPr>
              <p:grpSpPr bwMode="auto">
                <a:xfrm>
                  <a:off x="11639" y="6554"/>
                  <a:ext cx="1010" cy="904"/>
                  <a:chOff x="8588" y="9040"/>
                  <a:chExt cx="1130" cy="678"/>
                </a:xfrm>
              </p:grpSpPr>
              <p:sp>
                <p:nvSpPr>
                  <p:cNvPr id="153676" name="Line 64">
                    <a:extLst>
                      <a:ext uri="{FF2B5EF4-FFF2-40B4-BE49-F238E27FC236}">
                        <a16:creationId xmlns:a16="http://schemas.microsoft.com/office/drawing/2014/main" id="{5309223D-65E5-A9F1-A0ED-A32DCB79680F}"/>
                      </a:ext>
                    </a:extLst>
                  </p:cNvPr>
                  <p:cNvSpPr>
                    <a:spLocks noChangeShapeType="1"/>
                  </p:cNvSpPr>
                  <p:nvPr/>
                </p:nvSpPr>
                <p:spPr bwMode="auto">
                  <a:xfrm>
                    <a:off x="8588" y="9379"/>
                    <a:ext cx="45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SE"/>
                  </a:p>
                </p:txBody>
              </p:sp>
              <p:grpSp>
                <p:nvGrpSpPr>
                  <p:cNvPr id="153677" name="Group 65">
                    <a:extLst>
                      <a:ext uri="{FF2B5EF4-FFF2-40B4-BE49-F238E27FC236}">
                        <a16:creationId xmlns:a16="http://schemas.microsoft.com/office/drawing/2014/main" id="{49EA5716-476B-77F5-EE6F-83121AB8EF87}"/>
                      </a:ext>
                    </a:extLst>
                  </p:cNvPr>
                  <p:cNvGrpSpPr>
                    <a:grpSpLocks/>
                  </p:cNvGrpSpPr>
                  <p:nvPr/>
                </p:nvGrpSpPr>
                <p:grpSpPr bwMode="auto">
                  <a:xfrm>
                    <a:off x="9040" y="9040"/>
                    <a:ext cx="678" cy="339"/>
                    <a:chOff x="9153" y="9040"/>
                    <a:chExt cx="678" cy="339"/>
                  </a:xfrm>
                </p:grpSpPr>
                <p:sp>
                  <p:nvSpPr>
                    <p:cNvPr id="153681" name="Arc 66">
                      <a:extLst>
                        <a:ext uri="{FF2B5EF4-FFF2-40B4-BE49-F238E27FC236}">
                          <a16:creationId xmlns:a16="http://schemas.microsoft.com/office/drawing/2014/main" id="{0F777DDF-D8FE-50E4-5B5C-60486D47106E}"/>
                        </a:ext>
                      </a:extLst>
                    </p:cNvPr>
                    <p:cNvSpPr>
                      <a:spLocks/>
                    </p:cNvSpPr>
                    <p:nvPr/>
                  </p:nvSpPr>
                  <p:spPr bwMode="auto">
                    <a:xfrm flipV="1">
                      <a:off x="9153" y="9210"/>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82" name="Arc 67">
                      <a:extLst>
                        <a:ext uri="{FF2B5EF4-FFF2-40B4-BE49-F238E27FC236}">
                          <a16:creationId xmlns:a16="http://schemas.microsoft.com/office/drawing/2014/main" id="{74A07D20-5CB3-CCA9-60F0-50242204FB3E}"/>
                        </a:ext>
                      </a:extLst>
                    </p:cNvPr>
                    <p:cNvSpPr>
                      <a:spLocks/>
                    </p:cNvSpPr>
                    <p:nvPr/>
                  </p:nvSpPr>
                  <p:spPr bwMode="auto">
                    <a:xfrm flipH="1">
                      <a:off x="9492" y="9040"/>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nvGrpSpPr>
                  <p:cNvPr id="153678" name="Group 68">
                    <a:extLst>
                      <a:ext uri="{FF2B5EF4-FFF2-40B4-BE49-F238E27FC236}">
                        <a16:creationId xmlns:a16="http://schemas.microsoft.com/office/drawing/2014/main" id="{4930AF68-3B26-BB49-C077-999C24965292}"/>
                      </a:ext>
                    </a:extLst>
                  </p:cNvPr>
                  <p:cNvGrpSpPr>
                    <a:grpSpLocks/>
                  </p:cNvGrpSpPr>
                  <p:nvPr/>
                </p:nvGrpSpPr>
                <p:grpSpPr bwMode="auto">
                  <a:xfrm>
                    <a:off x="9040" y="9379"/>
                    <a:ext cx="678" cy="339"/>
                    <a:chOff x="9153" y="9379"/>
                    <a:chExt cx="678" cy="339"/>
                  </a:xfrm>
                </p:grpSpPr>
                <p:sp>
                  <p:nvSpPr>
                    <p:cNvPr id="153679" name="Arc 69">
                      <a:extLst>
                        <a:ext uri="{FF2B5EF4-FFF2-40B4-BE49-F238E27FC236}">
                          <a16:creationId xmlns:a16="http://schemas.microsoft.com/office/drawing/2014/main" id="{A953C4FA-90F1-C0A8-9C95-BE963C1DE347}"/>
                        </a:ext>
                      </a:extLst>
                    </p:cNvPr>
                    <p:cNvSpPr>
                      <a:spLocks/>
                    </p:cNvSpPr>
                    <p:nvPr/>
                  </p:nvSpPr>
                  <p:spPr bwMode="auto">
                    <a:xfrm>
                      <a:off x="9153" y="9379"/>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80" name="Arc 70">
                      <a:extLst>
                        <a:ext uri="{FF2B5EF4-FFF2-40B4-BE49-F238E27FC236}">
                          <a16:creationId xmlns:a16="http://schemas.microsoft.com/office/drawing/2014/main" id="{EE036A7F-0A1D-6CC6-88B7-A18709C889C6}"/>
                        </a:ext>
                      </a:extLst>
                    </p:cNvPr>
                    <p:cNvSpPr>
                      <a:spLocks/>
                    </p:cNvSpPr>
                    <p:nvPr/>
                  </p:nvSpPr>
                  <p:spPr bwMode="auto">
                    <a:xfrm flipH="1" flipV="1">
                      <a:off x="9492" y="9549"/>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sp>
              <p:nvSpPr>
                <p:cNvPr id="153668" name="Line 71">
                  <a:extLst>
                    <a:ext uri="{FF2B5EF4-FFF2-40B4-BE49-F238E27FC236}">
                      <a16:creationId xmlns:a16="http://schemas.microsoft.com/office/drawing/2014/main" id="{6530BA3A-424C-CFE0-4074-6B6E2FCFF3F7}"/>
                    </a:ext>
                  </a:extLst>
                </p:cNvPr>
                <p:cNvSpPr>
                  <a:spLocks noChangeShapeType="1"/>
                </p:cNvSpPr>
                <p:nvPr/>
              </p:nvSpPr>
              <p:spPr bwMode="auto">
                <a:xfrm flipV="1">
                  <a:off x="12649" y="7458"/>
                  <a:ext cx="643"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sp>
              <p:nvSpPr>
                <p:cNvPr id="153669" name="Line 72">
                  <a:extLst>
                    <a:ext uri="{FF2B5EF4-FFF2-40B4-BE49-F238E27FC236}">
                      <a16:creationId xmlns:a16="http://schemas.microsoft.com/office/drawing/2014/main" id="{4CD9AF8A-CAB8-A01E-3D94-C15DB49BBB78}"/>
                    </a:ext>
                  </a:extLst>
                </p:cNvPr>
                <p:cNvSpPr>
                  <a:spLocks noChangeShapeType="1"/>
                </p:cNvSpPr>
                <p:nvPr/>
              </p:nvSpPr>
              <p:spPr bwMode="auto">
                <a:xfrm>
                  <a:off x="14118" y="7006"/>
                  <a:ext cx="459"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grpSp>
              <p:nvGrpSpPr>
                <p:cNvPr id="153670" name="Group 73">
                  <a:extLst>
                    <a:ext uri="{FF2B5EF4-FFF2-40B4-BE49-F238E27FC236}">
                      <a16:creationId xmlns:a16="http://schemas.microsoft.com/office/drawing/2014/main" id="{BA5158D3-F8CE-888D-D8B4-1A384F6EC2EE}"/>
                    </a:ext>
                  </a:extLst>
                </p:cNvPr>
                <p:cNvGrpSpPr>
                  <a:grpSpLocks/>
                </p:cNvGrpSpPr>
                <p:nvPr/>
              </p:nvGrpSpPr>
              <p:grpSpPr bwMode="auto">
                <a:xfrm>
                  <a:off x="13475" y="6554"/>
                  <a:ext cx="643" cy="452"/>
                  <a:chOff x="10509" y="9040"/>
                  <a:chExt cx="678" cy="339"/>
                </a:xfrm>
              </p:grpSpPr>
              <p:sp>
                <p:nvSpPr>
                  <p:cNvPr id="153674" name="Arc 74">
                    <a:extLst>
                      <a:ext uri="{FF2B5EF4-FFF2-40B4-BE49-F238E27FC236}">
                        <a16:creationId xmlns:a16="http://schemas.microsoft.com/office/drawing/2014/main" id="{7AF4E133-1D18-4D0B-A5CF-1834C571117E}"/>
                      </a:ext>
                    </a:extLst>
                  </p:cNvPr>
                  <p:cNvSpPr>
                    <a:spLocks/>
                  </p:cNvSpPr>
                  <p:nvPr/>
                </p:nvSpPr>
                <p:spPr bwMode="auto">
                  <a:xfrm flipH="1" flipV="1">
                    <a:off x="10848" y="9210"/>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75" name="Arc 75">
                    <a:extLst>
                      <a:ext uri="{FF2B5EF4-FFF2-40B4-BE49-F238E27FC236}">
                        <a16:creationId xmlns:a16="http://schemas.microsoft.com/office/drawing/2014/main" id="{395EEEF1-D347-9074-CCD5-3558BA249451}"/>
                      </a:ext>
                    </a:extLst>
                  </p:cNvPr>
                  <p:cNvSpPr>
                    <a:spLocks/>
                  </p:cNvSpPr>
                  <p:nvPr/>
                </p:nvSpPr>
                <p:spPr bwMode="auto">
                  <a:xfrm>
                    <a:off x="10509" y="9040"/>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nvGrpSpPr>
                <p:cNvPr id="153671" name="Group 76">
                  <a:extLst>
                    <a:ext uri="{FF2B5EF4-FFF2-40B4-BE49-F238E27FC236}">
                      <a16:creationId xmlns:a16="http://schemas.microsoft.com/office/drawing/2014/main" id="{A14A46ED-7B81-5390-543E-3486DF429822}"/>
                    </a:ext>
                  </a:extLst>
                </p:cNvPr>
                <p:cNvGrpSpPr>
                  <a:grpSpLocks/>
                </p:cNvGrpSpPr>
                <p:nvPr/>
              </p:nvGrpSpPr>
              <p:grpSpPr bwMode="auto">
                <a:xfrm>
                  <a:off x="13475" y="7006"/>
                  <a:ext cx="643" cy="452"/>
                  <a:chOff x="10509" y="9379"/>
                  <a:chExt cx="678" cy="339"/>
                </a:xfrm>
              </p:grpSpPr>
              <p:sp>
                <p:nvSpPr>
                  <p:cNvPr id="153672" name="Arc 77">
                    <a:extLst>
                      <a:ext uri="{FF2B5EF4-FFF2-40B4-BE49-F238E27FC236}">
                        <a16:creationId xmlns:a16="http://schemas.microsoft.com/office/drawing/2014/main" id="{70E07401-9FCA-35DE-E487-D485062349AC}"/>
                      </a:ext>
                    </a:extLst>
                  </p:cNvPr>
                  <p:cNvSpPr>
                    <a:spLocks/>
                  </p:cNvSpPr>
                  <p:nvPr/>
                </p:nvSpPr>
                <p:spPr bwMode="auto">
                  <a:xfrm flipH="1">
                    <a:off x="10848" y="9379"/>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73" name="Arc 78">
                    <a:extLst>
                      <a:ext uri="{FF2B5EF4-FFF2-40B4-BE49-F238E27FC236}">
                        <a16:creationId xmlns:a16="http://schemas.microsoft.com/office/drawing/2014/main" id="{864DDC91-D27D-D251-579C-1AAF5398405A}"/>
                      </a:ext>
                    </a:extLst>
                  </p:cNvPr>
                  <p:cNvSpPr>
                    <a:spLocks/>
                  </p:cNvSpPr>
                  <p:nvPr/>
                </p:nvSpPr>
                <p:spPr bwMode="auto">
                  <a:xfrm flipV="1">
                    <a:off x="10509" y="9549"/>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sp>
            <p:nvSpPr>
              <p:cNvPr id="153662" name="Text Box 79">
                <a:extLst>
                  <a:ext uri="{FF2B5EF4-FFF2-40B4-BE49-F238E27FC236}">
                    <a16:creationId xmlns:a16="http://schemas.microsoft.com/office/drawing/2014/main" id="{78AB68A8-9130-83FD-70B8-EF6624A8174E}"/>
                  </a:ext>
                </a:extLst>
              </p:cNvPr>
              <p:cNvSpPr txBox="1">
                <a:spLocks noChangeArrowheads="1"/>
              </p:cNvSpPr>
              <p:nvPr/>
            </p:nvSpPr>
            <p:spPr bwMode="auto">
              <a:xfrm>
                <a:off x="3931" y="2471"/>
                <a:ext cx="13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T &gt; T</a:t>
                </a:r>
                <a:r>
                  <a:rPr lang="en-US" altLang="sv-SE" sz="1800" baseline="-25000">
                    <a:solidFill>
                      <a:srgbClr val="000000"/>
                    </a:solidFill>
                    <a:latin typeface="Arial" panose="020B0604020202020204" pitchFamily="34" charset="0"/>
                  </a:rPr>
                  <a:t>c</a:t>
                </a:r>
              </a:p>
            </p:txBody>
          </p:sp>
        </p:grpSp>
        <p:sp>
          <p:nvSpPr>
            <p:cNvPr id="153660" name="AutoShape 81">
              <a:extLst>
                <a:ext uri="{FF2B5EF4-FFF2-40B4-BE49-F238E27FC236}">
                  <a16:creationId xmlns:a16="http://schemas.microsoft.com/office/drawing/2014/main" id="{EECB8380-D27D-4390-8936-BBDB43936489}"/>
                </a:ext>
              </a:extLst>
            </p:cNvPr>
            <p:cNvSpPr>
              <a:spLocks/>
            </p:cNvSpPr>
            <p:nvPr/>
          </p:nvSpPr>
          <p:spPr bwMode="auto">
            <a:xfrm>
              <a:off x="4972" y="2910"/>
              <a:ext cx="740" cy="237"/>
            </a:xfrm>
            <a:prstGeom prst="accentCallout2">
              <a:avLst>
                <a:gd name="adj1" fmla="val 30380"/>
                <a:gd name="adj2" fmla="val -6486"/>
                <a:gd name="adj3" fmla="val 30380"/>
                <a:gd name="adj4" fmla="val -18648"/>
                <a:gd name="adj5" fmla="val 229958"/>
                <a:gd name="adj6" fmla="val -38514"/>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quenched</a:t>
              </a:r>
            </a:p>
          </p:txBody>
        </p:sp>
      </p:grpSp>
      <p:grpSp>
        <p:nvGrpSpPr>
          <p:cNvPr id="13" name="Group 93">
            <a:extLst>
              <a:ext uri="{FF2B5EF4-FFF2-40B4-BE49-F238E27FC236}">
                <a16:creationId xmlns:a16="http://schemas.microsoft.com/office/drawing/2014/main" id="{15500258-448E-B746-DF8B-1C776528521E}"/>
              </a:ext>
            </a:extLst>
          </p:cNvPr>
          <p:cNvGrpSpPr>
            <a:grpSpLocks/>
          </p:cNvGrpSpPr>
          <p:nvPr/>
        </p:nvGrpSpPr>
        <p:grpSpPr bwMode="auto">
          <a:xfrm>
            <a:off x="3952875" y="2716213"/>
            <a:ext cx="4200525" cy="1250950"/>
            <a:chOff x="2490" y="1711"/>
            <a:chExt cx="2646" cy="788"/>
          </a:xfrm>
        </p:grpSpPr>
        <p:grpSp>
          <p:nvGrpSpPr>
            <p:cNvPr id="153630" name="Group 20">
              <a:extLst>
                <a:ext uri="{FF2B5EF4-FFF2-40B4-BE49-F238E27FC236}">
                  <a16:creationId xmlns:a16="http://schemas.microsoft.com/office/drawing/2014/main" id="{E4320CCE-F7B9-7D80-3377-9811A73EFCF0}"/>
                </a:ext>
              </a:extLst>
            </p:cNvPr>
            <p:cNvGrpSpPr>
              <a:grpSpLocks/>
            </p:cNvGrpSpPr>
            <p:nvPr/>
          </p:nvGrpSpPr>
          <p:grpSpPr bwMode="auto">
            <a:xfrm>
              <a:off x="2490" y="1711"/>
              <a:ext cx="1492" cy="788"/>
              <a:chOff x="2352" y="1392"/>
              <a:chExt cx="1492" cy="788"/>
            </a:xfrm>
          </p:grpSpPr>
          <p:grpSp>
            <p:nvGrpSpPr>
              <p:cNvPr id="153632" name="Group 21">
                <a:extLst>
                  <a:ext uri="{FF2B5EF4-FFF2-40B4-BE49-F238E27FC236}">
                    <a16:creationId xmlns:a16="http://schemas.microsoft.com/office/drawing/2014/main" id="{A2BFD2A7-A68E-7ED8-9255-95647DD86ECF}"/>
                  </a:ext>
                </a:extLst>
              </p:cNvPr>
              <p:cNvGrpSpPr>
                <a:grpSpLocks/>
              </p:cNvGrpSpPr>
              <p:nvPr/>
            </p:nvGrpSpPr>
            <p:grpSpPr bwMode="auto">
              <a:xfrm>
                <a:off x="2352" y="1728"/>
                <a:ext cx="1492" cy="452"/>
                <a:chOff x="2352" y="2400"/>
                <a:chExt cx="1492" cy="452"/>
              </a:xfrm>
            </p:grpSpPr>
            <p:sp>
              <p:nvSpPr>
                <p:cNvPr id="153634" name="Rectangle 22">
                  <a:extLst>
                    <a:ext uri="{FF2B5EF4-FFF2-40B4-BE49-F238E27FC236}">
                      <a16:creationId xmlns:a16="http://schemas.microsoft.com/office/drawing/2014/main" id="{E510D308-9AB9-118C-856D-16D21344AFB0}"/>
                    </a:ext>
                  </a:extLst>
                </p:cNvPr>
                <p:cNvSpPr>
                  <a:spLocks noChangeArrowheads="1"/>
                </p:cNvSpPr>
                <p:nvPr/>
              </p:nvSpPr>
              <p:spPr bwMode="auto">
                <a:xfrm>
                  <a:off x="2352" y="2716"/>
                  <a:ext cx="1492" cy="136"/>
                </a:xfrm>
                <a:prstGeom prst="rect">
                  <a:avLst/>
                </a:prstGeom>
                <a:solidFill>
                  <a:srgbClr val="C0C0C0"/>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35" name="Rectangle 23">
                  <a:extLst>
                    <a:ext uri="{FF2B5EF4-FFF2-40B4-BE49-F238E27FC236}">
                      <a16:creationId xmlns:a16="http://schemas.microsoft.com/office/drawing/2014/main" id="{E3146530-1DC7-8F34-7C6D-A3E6FFFABF35}"/>
                    </a:ext>
                  </a:extLst>
                </p:cNvPr>
                <p:cNvSpPr>
                  <a:spLocks noChangeArrowheads="1"/>
                </p:cNvSpPr>
                <p:nvPr/>
              </p:nvSpPr>
              <p:spPr bwMode="auto">
                <a:xfrm>
                  <a:off x="2352" y="2400"/>
                  <a:ext cx="1492" cy="136"/>
                </a:xfrm>
                <a:prstGeom prst="rect">
                  <a:avLst/>
                </a:prstGeom>
                <a:solidFill>
                  <a:srgbClr val="C0C0C0"/>
                </a:soli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36" name="Rectangle 24">
                  <a:extLst>
                    <a:ext uri="{FF2B5EF4-FFF2-40B4-BE49-F238E27FC236}">
                      <a16:creationId xmlns:a16="http://schemas.microsoft.com/office/drawing/2014/main" id="{3C07B267-789E-BE70-54BF-979F1B012FB6}"/>
                    </a:ext>
                  </a:extLst>
                </p:cNvPr>
                <p:cNvSpPr>
                  <a:spLocks noChangeArrowheads="1"/>
                </p:cNvSpPr>
                <p:nvPr/>
              </p:nvSpPr>
              <p:spPr bwMode="auto">
                <a:xfrm>
                  <a:off x="2352" y="2536"/>
                  <a:ext cx="1492" cy="180"/>
                </a:xfrm>
                <a:prstGeom prst="rect">
                  <a:avLst/>
                </a:prstGeom>
                <a:gradFill rotWithShape="0">
                  <a:gsLst>
                    <a:gs pos="0">
                      <a:srgbClr val="00CCFF"/>
                    </a:gs>
                    <a:gs pos="50000">
                      <a:srgbClr val="FFCC00"/>
                    </a:gs>
                    <a:gs pos="100000">
                      <a:srgbClr val="00CCFF"/>
                    </a:gs>
                  </a:gsLst>
                  <a:lin ang="0" scaled="1"/>
                </a:gradFill>
                <a:ln w="9525">
                  <a:solidFill>
                    <a:srgbClr val="000000"/>
                  </a:solidFill>
                  <a:miter lim="800000"/>
                  <a:headEnd/>
                  <a:tailEnd/>
                </a:ln>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nvGrpSpPr>
                <p:cNvPr id="153637" name="Group 25">
                  <a:extLst>
                    <a:ext uri="{FF2B5EF4-FFF2-40B4-BE49-F238E27FC236}">
                      <a16:creationId xmlns:a16="http://schemas.microsoft.com/office/drawing/2014/main" id="{611CDEE3-8FBF-22B2-BF11-ABA2B92DE5BE}"/>
                    </a:ext>
                  </a:extLst>
                </p:cNvPr>
                <p:cNvGrpSpPr>
                  <a:grpSpLocks/>
                </p:cNvGrpSpPr>
                <p:nvPr/>
              </p:nvGrpSpPr>
              <p:grpSpPr bwMode="auto">
                <a:xfrm>
                  <a:off x="2533" y="2445"/>
                  <a:ext cx="1175" cy="362"/>
                  <a:chOff x="8588" y="9040"/>
                  <a:chExt cx="3616" cy="678"/>
                </a:xfrm>
              </p:grpSpPr>
              <p:sp>
                <p:nvSpPr>
                  <p:cNvPr id="153638" name="Line 26">
                    <a:extLst>
                      <a:ext uri="{FF2B5EF4-FFF2-40B4-BE49-F238E27FC236}">
                        <a16:creationId xmlns:a16="http://schemas.microsoft.com/office/drawing/2014/main" id="{89E058F2-FA43-ACDC-C5A5-ECE0592275D0}"/>
                      </a:ext>
                    </a:extLst>
                  </p:cNvPr>
                  <p:cNvSpPr>
                    <a:spLocks noChangeShapeType="1"/>
                  </p:cNvSpPr>
                  <p:nvPr/>
                </p:nvSpPr>
                <p:spPr bwMode="auto">
                  <a:xfrm>
                    <a:off x="9831" y="9040"/>
                    <a:ext cx="791"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grpSp>
                <p:nvGrpSpPr>
                  <p:cNvPr id="153639" name="Group 27">
                    <a:extLst>
                      <a:ext uri="{FF2B5EF4-FFF2-40B4-BE49-F238E27FC236}">
                        <a16:creationId xmlns:a16="http://schemas.microsoft.com/office/drawing/2014/main" id="{55903C02-A0CB-945D-553D-183E35482DF1}"/>
                      </a:ext>
                    </a:extLst>
                  </p:cNvPr>
                  <p:cNvGrpSpPr>
                    <a:grpSpLocks/>
                  </p:cNvGrpSpPr>
                  <p:nvPr/>
                </p:nvGrpSpPr>
                <p:grpSpPr bwMode="auto">
                  <a:xfrm>
                    <a:off x="8588" y="9040"/>
                    <a:ext cx="1243" cy="678"/>
                    <a:chOff x="8588" y="9040"/>
                    <a:chExt cx="1130" cy="678"/>
                  </a:xfrm>
                </p:grpSpPr>
                <p:sp>
                  <p:nvSpPr>
                    <p:cNvPr id="153652" name="Line 28">
                      <a:extLst>
                        <a:ext uri="{FF2B5EF4-FFF2-40B4-BE49-F238E27FC236}">
                          <a16:creationId xmlns:a16="http://schemas.microsoft.com/office/drawing/2014/main" id="{15859CE2-CD11-F40B-A90D-F26E964E4B90}"/>
                        </a:ext>
                      </a:extLst>
                    </p:cNvPr>
                    <p:cNvSpPr>
                      <a:spLocks noChangeShapeType="1"/>
                    </p:cNvSpPr>
                    <p:nvPr/>
                  </p:nvSpPr>
                  <p:spPr bwMode="auto">
                    <a:xfrm>
                      <a:off x="8588" y="9379"/>
                      <a:ext cx="45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SE"/>
                    </a:p>
                  </p:txBody>
                </p:sp>
                <p:grpSp>
                  <p:nvGrpSpPr>
                    <p:cNvPr id="153653" name="Group 29">
                      <a:extLst>
                        <a:ext uri="{FF2B5EF4-FFF2-40B4-BE49-F238E27FC236}">
                          <a16:creationId xmlns:a16="http://schemas.microsoft.com/office/drawing/2014/main" id="{1C1786AB-698F-2DCA-92AA-0B3DCDA4ADC3}"/>
                        </a:ext>
                      </a:extLst>
                    </p:cNvPr>
                    <p:cNvGrpSpPr>
                      <a:grpSpLocks/>
                    </p:cNvGrpSpPr>
                    <p:nvPr/>
                  </p:nvGrpSpPr>
                  <p:grpSpPr bwMode="auto">
                    <a:xfrm>
                      <a:off x="9040" y="9040"/>
                      <a:ext cx="678" cy="339"/>
                      <a:chOff x="9153" y="9040"/>
                      <a:chExt cx="678" cy="339"/>
                    </a:xfrm>
                  </p:grpSpPr>
                  <p:sp>
                    <p:nvSpPr>
                      <p:cNvPr id="153657" name="Arc 30">
                        <a:extLst>
                          <a:ext uri="{FF2B5EF4-FFF2-40B4-BE49-F238E27FC236}">
                            <a16:creationId xmlns:a16="http://schemas.microsoft.com/office/drawing/2014/main" id="{8E437AC2-4787-FB8C-1BFC-4828E0F0A845}"/>
                          </a:ext>
                        </a:extLst>
                      </p:cNvPr>
                      <p:cNvSpPr>
                        <a:spLocks/>
                      </p:cNvSpPr>
                      <p:nvPr/>
                    </p:nvSpPr>
                    <p:spPr bwMode="auto">
                      <a:xfrm flipV="1">
                        <a:off x="9153" y="9210"/>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58" name="Arc 31">
                        <a:extLst>
                          <a:ext uri="{FF2B5EF4-FFF2-40B4-BE49-F238E27FC236}">
                            <a16:creationId xmlns:a16="http://schemas.microsoft.com/office/drawing/2014/main" id="{D820FBB2-753F-2D9B-DD68-12F386BAB289}"/>
                          </a:ext>
                        </a:extLst>
                      </p:cNvPr>
                      <p:cNvSpPr>
                        <a:spLocks/>
                      </p:cNvSpPr>
                      <p:nvPr/>
                    </p:nvSpPr>
                    <p:spPr bwMode="auto">
                      <a:xfrm flipH="1">
                        <a:off x="9492" y="9040"/>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nvGrpSpPr>
                    <p:cNvPr id="153654" name="Group 32">
                      <a:extLst>
                        <a:ext uri="{FF2B5EF4-FFF2-40B4-BE49-F238E27FC236}">
                          <a16:creationId xmlns:a16="http://schemas.microsoft.com/office/drawing/2014/main" id="{8BCD8945-98CF-5F62-C567-7179218C60C2}"/>
                        </a:ext>
                      </a:extLst>
                    </p:cNvPr>
                    <p:cNvGrpSpPr>
                      <a:grpSpLocks/>
                    </p:cNvGrpSpPr>
                    <p:nvPr/>
                  </p:nvGrpSpPr>
                  <p:grpSpPr bwMode="auto">
                    <a:xfrm>
                      <a:off x="9040" y="9379"/>
                      <a:ext cx="678" cy="339"/>
                      <a:chOff x="9153" y="9379"/>
                      <a:chExt cx="678" cy="339"/>
                    </a:xfrm>
                  </p:grpSpPr>
                  <p:sp>
                    <p:nvSpPr>
                      <p:cNvPr id="153655" name="Arc 33">
                        <a:extLst>
                          <a:ext uri="{FF2B5EF4-FFF2-40B4-BE49-F238E27FC236}">
                            <a16:creationId xmlns:a16="http://schemas.microsoft.com/office/drawing/2014/main" id="{1DD78426-F8AB-A2AF-8295-DEB84B32E429}"/>
                          </a:ext>
                        </a:extLst>
                      </p:cNvPr>
                      <p:cNvSpPr>
                        <a:spLocks/>
                      </p:cNvSpPr>
                      <p:nvPr/>
                    </p:nvSpPr>
                    <p:spPr bwMode="auto">
                      <a:xfrm>
                        <a:off x="9153" y="9379"/>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56" name="Arc 34">
                        <a:extLst>
                          <a:ext uri="{FF2B5EF4-FFF2-40B4-BE49-F238E27FC236}">
                            <a16:creationId xmlns:a16="http://schemas.microsoft.com/office/drawing/2014/main" id="{612BCE3B-436E-3780-EF60-D2C295AB1301}"/>
                          </a:ext>
                        </a:extLst>
                      </p:cNvPr>
                      <p:cNvSpPr>
                        <a:spLocks/>
                      </p:cNvSpPr>
                      <p:nvPr/>
                    </p:nvSpPr>
                    <p:spPr bwMode="auto">
                      <a:xfrm flipH="1" flipV="1">
                        <a:off x="9492" y="9549"/>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sp>
                <p:nvSpPr>
                  <p:cNvPr id="153640" name="Line 35">
                    <a:extLst>
                      <a:ext uri="{FF2B5EF4-FFF2-40B4-BE49-F238E27FC236}">
                        <a16:creationId xmlns:a16="http://schemas.microsoft.com/office/drawing/2014/main" id="{7E8DD4BD-3FA9-7697-E8AA-384866986A35}"/>
                      </a:ext>
                    </a:extLst>
                  </p:cNvPr>
                  <p:cNvSpPr>
                    <a:spLocks noChangeShapeType="1"/>
                  </p:cNvSpPr>
                  <p:nvPr/>
                </p:nvSpPr>
                <p:spPr bwMode="auto">
                  <a:xfrm flipV="1">
                    <a:off x="9831" y="9718"/>
                    <a:ext cx="791"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sp>
                <p:nvSpPr>
                  <p:cNvPr id="153641" name="Line 36">
                    <a:extLst>
                      <a:ext uri="{FF2B5EF4-FFF2-40B4-BE49-F238E27FC236}">
                        <a16:creationId xmlns:a16="http://schemas.microsoft.com/office/drawing/2014/main" id="{AB601ACB-A305-18BC-807D-A625838B7B7C}"/>
                      </a:ext>
                    </a:extLst>
                  </p:cNvPr>
                  <p:cNvSpPr>
                    <a:spLocks noChangeShapeType="1"/>
                  </p:cNvSpPr>
                  <p:nvPr/>
                </p:nvSpPr>
                <p:spPr bwMode="auto">
                  <a:xfrm>
                    <a:off x="9831" y="9379"/>
                    <a:ext cx="791"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sp>
                <p:nvSpPr>
                  <p:cNvPr id="153642" name="Line 37">
                    <a:extLst>
                      <a:ext uri="{FF2B5EF4-FFF2-40B4-BE49-F238E27FC236}">
                        <a16:creationId xmlns:a16="http://schemas.microsoft.com/office/drawing/2014/main" id="{DEF9BB6E-D02E-7DA3-84FC-822624E63379}"/>
                      </a:ext>
                    </a:extLst>
                  </p:cNvPr>
                  <p:cNvSpPr>
                    <a:spLocks noChangeShapeType="1"/>
                  </p:cNvSpPr>
                  <p:nvPr/>
                </p:nvSpPr>
                <p:spPr bwMode="auto">
                  <a:xfrm>
                    <a:off x="9150" y="9379"/>
                    <a:ext cx="67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SE"/>
                  </a:p>
                </p:txBody>
              </p:sp>
              <p:grpSp>
                <p:nvGrpSpPr>
                  <p:cNvPr id="153643" name="Group 38">
                    <a:extLst>
                      <a:ext uri="{FF2B5EF4-FFF2-40B4-BE49-F238E27FC236}">
                        <a16:creationId xmlns:a16="http://schemas.microsoft.com/office/drawing/2014/main" id="{922BFEE3-1FE2-F674-EE13-C3775FD4142A}"/>
                      </a:ext>
                    </a:extLst>
                  </p:cNvPr>
                  <p:cNvGrpSpPr>
                    <a:grpSpLocks/>
                  </p:cNvGrpSpPr>
                  <p:nvPr/>
                </p:nvGrpSpPr>
                <p:grpSpPr bwMode="auto">
                  <a:xfrm>
                    <a:off x="10848" y="9040"/>
                    <a:ext cx="1356" cy="678"/>
                    <a:chOff x="10848" y="9040"/>
                    <a:chExt cx="1356" cy="678"/>
                  </a:xfrm>
                </p:grpSpPr>
                <p:sp>
                  <p:nvSpPr>
                    <p:cNvPr id="153644" name="Line 39">
                      <a:extLst>
                        <a:ext uri="{FF2B5EF4-FFF2-40B4-BE49-F238E27FC236}">
                          <a16:creationId xmlns:a16="http://schemas.microsoft.com/office/drawing/2014/main" id="{BC8BA1AE-B54C-9CCC-1435-EEF70B362C70}"/>
                        </a:ext>
                      </a:extLst>
                    </p:cNvPr>
                    <p:cNvSpPr>
                      <a:spLocks noChangeShapeType="1"/>
                    </p:cNvSpPr>
                    <p:nvPr/>
                  </p:nvSpPr>
                  <p:spPr bwMode="auto">
                    <a:xfrm>
                      <a:off x="11639" y="9379"/>
                      <a:ext cx="565"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grpSp>
                  <p:nvGrpSpPr>
                    <p:cNvPr id="153645" name="Group 40">
                      <a:extLst>
                        <a:ext uri="{FF2B5EF4-FFF2-40B4-BE49-F238E27FC236}">
                          <a16:creationId xmlns:a16="http://schemas.microsoft.com/office/drawing/2014/main" id="{CEDDF6CB-63FD-4724-FEBB-90FFB290FA09}"/>
                        </a:ext>
                      </a:extLst>
                    </p:cNvPr>
                    <p:cNvGrpSpPr>
                      <a:grpSpLocks/>
                    </p:cNvGrpSpPr>
                    <p:nvPr/>
                  </p:nvGrpSpPr>
                  <p:grpSpPr bwMode="auto">
                    <a:xfrm>
                      <a:off x="10848" y="9040"/>
                      <a:ext cx="791" cy="339"/>
                      <a:chOff x="10509" y="9040"/>
                      <a:chExt cx="678" cy="339"/>
                    </a:xfrm>
                  </p:grpSpPr>
                  <p:sp>
                    <p:nvSpPr>
                      <p:cNvPr id="153650" name="Arc 41">
                        <a:extLst>
                          <a:ext uri="{FF2B5EF4-FFF2-40B4-BE49-F238E27FC236}">
                            <a16:creationId xmlns:a16="http://schemas.microsoft.com/office/drawing/2014/main" id="{BC5F3292-335E-6060-F94C-DF6225328ECF}"/>
                          </a:ext>
                        </a:extLst>
                      </p:cNvPr>
                      <p:cNvSpPr>
                        <a:spLocks/>
                      </p:cNvSpPr>
                      <p:nvPr/>
                    </p:nvSpPr>
                    <p:spPr bwMode="auto">
                      <a:xfrm flipH="1" flipV="1">
                        <a:off x="10848" y="9210"/>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51" name="Arc 42">
                        <a:extLst>
                          <a:ext uri="{FF2B5EF4-FFF2-40B4-BE49-F238E27FC236}">
                            <a16:creationId xmlns:a16="http://schemas.microsoft.com/office/drawing/2014/main" id="{894D8B81-673A-FA2C-5385-FE9A443B4189}"/>
                          </a:ext>
                        </a:extLst>
                      </p:cNvPr>
                      <p:cNvSpPr>
                        <a:spLocks/>
                      </p:cNvSpPr>
                      <p:nvPr/>
                    </p:nvSpPr>
                    <p:spPr bwMode="auto">
                      <a:xfrm>
                        <a:off x="10509" y="9040"/>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grpSp>
                  <p:nvGrpSpPr>
                    <p:cNvPr id="153646" name="Group 43">
                      <a:extLst>
                        <a:ext uri="{FF2B5EF4-FFF2-40B4-BE49-F238E27FC236}">
                          <a16:creationId xmlns:a16="http://schemas.microsoft.com/office/drawing/2014/main" id="{06AF0ABB-D365-A503-6AD5-772626D7B13F}"/>
                        </a:ext>
                      </a:extLst>
                    </p:cNvPr>
                    <p:cNvGrpSpPr>
                      <a:grpSpLocks/>
                    </p:cNvGrpSpPr>
                    <p:nvPr/>
                  </p:nvGrpSpPr>
                  <p:grpSpPr bwMode="auto">
                    <a:xfrm>
                      <a:off x="10848" y="9379"/>
                      <a:ext cx="791" cy="339"/>
                      <a:chOff x="10509" y="9379"/>
                      <a:chExt cx="678" cy="339"/>
                    </a:xfrm>
                  </p:grpSpPr>
                  <p:sp>
                    <p:nvSpPr>
                      <p:cNvPr id="153648" name="Arc 44">
                        <a:extLst>
                          <a:ext uri="{FF2B5EF4-FFF2-40B4-BE49-F238E27FC236}">
                            <a16:creationId xmlns:a16="http://schemas.microsoft.com/office/drawing/2014/main" id="{0398DD82-4B3D-8B40-61D3-BC3CD7F2E841}"/>
                          </a:ext>
                        </a:extLst>
                      </p:cNvPr>
                      <p:cNvSpPr>
                        <a:spLocks/>
                      </p:cNvSpPr>
                      <p:nvPr/>
                    </p:nvSpPr>
                    <p:spPr bwMode="auto">
                      <a:xfrm flipH="1">
                        <a:off x="10848" y="9379"/>
                        <a:ext cx="339"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53649" name="Arc 45">
                        <a:extLst>
                          <a:ext uri="{FF2B5EF4-FFF2-40B4-BE49-F238E27FC236}">
                            <a16:creationId xmlns:a16="http://schemas.microsoft.com/office/drawing/2014/main" id="{BBD70F76-76BF-1A89-8CB0-4691A38DCD62}"/>
                          </a:ext>
                        </a:extLst>
                      </p:cNvPr>
                      <p:cNvSpPr>
                        <a:spLocks/>
                      </p:cNvSpPr>
                      <p:nvPr/>
                    </p:nvSpPr>
                    <p:spPr bwMode="auto">
                      <a:xfrm flipV="1">
                        <a:off x="10509" y="9549"/>
                        <a:ext cx="339" cy="1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sp>
                  <p:nvSpPr>
                    <p:cNvPr id="153647" name="Line 46">
                      <a:extLst>
                        <a:ext uri="{FF2B5EF4-FFF2-40B4-BE49-F238E27FC236}">
                          <a16:creationId xmlns:a16="http://schemas.microsoft.com/office/drawing/2014/main" id="{436EFFEE-26D4-630F-5585-12DB2141D274}"/>
                        </a:ext>
                      </a:extLst>
                    </p:cNvPr>
                    <p:cNvSpPr>
                      <a:spLocks noChangeShapeType="1"/>
                    </p:cNvSpPr>
                    <p:nvPr/>
                  </p:nvSpPr>
                  <p:spPr bwMode="auto">
                    <a:xfrm>
                      <a:off x="10848" y="9379"/>
                      <a:ext cx="67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SE"/>
                    </a:p>
                  </p:txBody>
                </p:sp>
              </p:grpSp>
            </p:grpSp>
          </p:grpSp>
          <p:sp>
            <p:nvSpPr>
              <p:cNvPr id="153633" name="Text Box 47">
                <a:extLst>
                  <a:ext uri="{FF2B5EF4-FFF2-40B4-BE49-F238E27FC236}">
                    <a16:creationId xmlns:a16="http://schemas.microsoft.com/office/drawing/2014/main" id="{DCF4CA25-9DFC-D03A-9AE5-E8A3ABA6E0CC}"/>
                  </a:ext>
                </a:extLst>
              </p:cNvPr>
              <p:cNvSpPr txBox="1">
                <a:spLocks noChangeArrowheads="1"/>
              </p:cNvSpPr>
              <p:nvPr/>
            </p:nvSpPr>
            <p:spPr bwMode="auto">
              <a:xfrm>
                <a:off x="2443" y="1392"/>
                <a:ext cx="131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T</a:t>
                </a:r>
                <a:r>
                  <a:rPr lang="en-US" altLang="sv-SE" sz="1800" baseline="-25000">
                    <a:solidFill>
                      <a:srgbClr val="000000"/>
                    </a:solidFill>
                    <a:latin typeface="Arial" panose="020B0604020202020204" pitchFamily="34" charset="0"/>
                  </a:rPr>
                  <a:t>cs</a:t>
                </a:r>
                <a:r>
                  <a:rPr lang="en-US" altLang="sv-SE" sz="1800">
                    <a:solidFill>
                      <a:srgbClr val="000000"/>
                    </a:solidFill>
                    <a:latin typeface="Arial" panose="020B0604020202020204" pitchFamily="34" charset="0"/>
                  </a:rPr>
                  <a:t> &lt; T &lt; T</a:t>
                </a:r>
                <a:r>
                  <a:rPr lang="en-US" altLang="sv-SE" sz="1800" baseline="-25000">
                    <a:solidFill>
                      <a:srgbClr val="000000"/>
                    </a:solidFill>
                    <a:latin typeface="Arial" panose="020B0604020202020204" pitchFamily="34" charset="0"/>
                  </a:rPr>
                  <a:t>c</a:t>
                </a:r>
              </a:p>
            </p:txBody>
          </p:sp>
        </p:grpSp>
        <p:sp>
          <p:nvSpPr>
            <p:cNvPr id="153631" name="AutoShape 82">
              <a:extLst>
                <a:ext uri="{FF2B5EF4-FFF2-40B4-BE49-F238E27FC236}">
                  <a16:creationId xmlns:a16="http://schemas.microsoft.com/office/drawing/2014/main" id="{339DD489-CB5C-216D-EACC-5CBB68423486}"/>
                </a:ext>
              </a:extLst>
            </p:cNvPr>
            <p:cNvSpPr>
              <a:spLocks/>
            </p:cNvSpPr>
            <p:nvPr/>
          </p:nvSpPr>
          <p:spPr bwMode="auto">
            <a:xfrm>
              <a:off x="4101" y="1920"/>
              <a:ext cx="1035" cy="237"/>
            </a:xfrm>
            <a:prstGeom prst="accentCallout2">
              <a:avLst>
                <a:gd name="adj1" fmla="val 30380"/>
                <a:gd name="adj2" fmla="val -4639"/>
                <a:gd name="adj3" fmla="val 30380"/>
                <a:gd name="adj4" fmla="val -35361"/>
                <a:gd name="adj5" fmla="val 133333"/>
                <a:gd name="adj6" fmla="val -66764"/>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curent sharing</a:t>
              </a:r>
            </a:p>
          </p:txBody>
        </p:sp>
      </p:grpSp>
      <p:sp>
        <p:nvSpPr>
          <p:cNvPr id="153620" name="AutoShape 83">
            <a:extLst>
              <a:ext uri="{FF2B5EF4-FFF2-40B4-BE49-F238E27FC236}">
                <a16:creationId xmlns:a16="http://schemas.microsoft.com/office/drawing/2014/main" id="{37DB09C7-BA1A-FEF7-16A8-E77C51B3462B}"/>
              </a:ext>
            </a:extLst>
          </p:cNvPr>
          <p:cNvSpPr>
            <a:spLocks/>
          </p:cNvSpPr>
          <p:nvPr/>
        </p:nvSpPr>
        <p:spPr bwMode="auto">
          <a:xfrm>
            <a:off x="3048000" y="1503363"/>
            <a:ext cx="1079500" cy="376237"/>
          </a:xfrm>
          <a:prstGeom prst="accentCallout2">
            <a:avLst>
              <a:gd name="adj1" fmla="val 30380"/>
              <a:gd name="adj2" fmla="val -4644"/>
              <a:gd name="adj3" fmla="val 30380"/>
              <a:gd name="adj4" fmla="val -20889"/>
              <a:gd name="adj5" fmla="val 159917"/>
              <a:gd name="adj6" fmla="val -37426"/>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stabilizer</a:t>
            </a:r>
          </a:p>
        </p:txBody>
      </p:sp>
      <p:sp>
        <p:nvSpPr>
          <p:cNvPr id="153621" name="AutoShape 84">
            <a:extLst>
              <a:ext uri="{FF2B5EF4-FFF2-40B4-BE49-F238E27FC236}">
                <a16:creationId xmlns:a16="http://schemas.microsoft.com/office/drawing/2014/main" id="{89917EF9-9A71-54B7-C493-0B93BBE72E2D}"/>
              </a:ext>
            </a:extLst>
          </p:cNvPr>
          <p:cNvSpPr>
            <a:spLocks/>
          </p:cNvSpPr>
          <p:nvPr/>
        </p:nvSpPr>
        <p:spPr bwMode="auto">
          <a:xfrm>
            <a:off x="3429000" y="1884363"/>
            <a:ext cx="1751013" cy="376237"/>
          </a:xfrm>
          <a:prstGeom prst="accentCallout2">
            <a:avLst>
              <a:gd name="adj1" fmla="val 30380"/>
              <a:gd name="adj2" fmla="val -4356"/>
              <a:gd name="adj3" fmla="val 30380"/>
              <a:gd name="adj4" fmla="val -18782"/>
              <a:gd name="adj5" fmla="val 132912"/>
              <a:gd name="adj6" fmla="val -33486"/>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superconductor</a:t>
            </a:r>
          </a:p>
        </p:txBody>
      </p:sp>
      <p:grpSp>
        <p:nvGrpSpPr>
          <p:cNvPr id="153622" name="Group 6">
            <a:extLst>
              <a:ext uri="{FF2B5EF4-FFF2-40B4-BE49-F238E27FC236}">
                <a16:creationId xmlns:a16="http://schemas.microsoft.com/office/drawing/2014/main" id="{F7695539-A181-4BD6-5014-1E47026779AE}"/>
              </a:ext>
            </a:extLst>
          </p:cNvPr>
          <p:cNvGrpSpPr>
            <a:grpSpLocks/>
          </p:cNvGrpSpPr>
          <p:nvPr/>
        </p:nvGrpSpPr>
        <p:grpSpPr bwMode="auto">
          <a:xfrm>
            <a:off x="5562600" y="1447800"/>
            <a:ext cx="3124200" cy="1354138"/>
            <a:chOff x="5324475" y="990600"/>
            <a:chExt cx="3124200" cy="1354138"/>
          </a:xfrm>
        </p:grpSpPr>
        <p:pic>
          <p:nvPicPr>
            <p:cNvPr id="153627" name="Picture 89">
              <a:extLst>
                <a:ext uri="{FF2B5EF4-FFF2-40B4-BE49-F238E27FC236}">
                  <a16:creationId xmlns:a16="http://schemas.microsoft.com/office/drawing/2014/main" id="{62644FA4-F1CD-A6AB-B928-86D45AF9D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90600"/>
              <a:ext cx="13620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8" name="AutoShape 87">
              <a:extLst>
                <a:ext uri="{FF2B5EF4-FFF2-40B4-BE49-F238E27FC236}">
                  <a16:creationId xmlns:a16="http://schemas.microsoft.com/office/drawing/2014/main" id="{25FBA972-5F31-567A-FAB0-35021BCAB46F}"/>
                </a:ext>
              </a:extLst>
            </p:cNvPr>
            <p:cNvSpPr>
              <a:spLocks/>
            </p:cNvSpPr>
            <p:nvPr/>
          </p:nvSpPr>
          <p:spPr bwMode="auto">
            <a:xfrm>
              <a:off x="6010275" y="1449388"/>
              <a:ext cx="1079500" cy="376237"/>
            </a:xfrm>
            <a:prstGeom prst="accentCallout2">
              <a:avLst>
                <a:gd name="adj1" fmla="val 30380"/>
                <a:gd name="adj2" fmla="val 107060"/>
                <a:gd name="adj3" fmla="val 30380"/>
                <a:gd name="adj4" fmla="val 122204"/>
                <a:gd name="adj5" fmla="val 78481"/>
                <a:gd name="adj6" fmla="val 137648"/>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stabilizer</a:t>
              </a:r>
            </a:p>
          </p:txBody>
        </p:sp>
        <p:sp>
          <p:nvSpPr>
            <p:cNvPr id="153629" name="AutoShape 88">
              <a:extLst>
                <a:ext uri="{FF2B5EF4-FFF2-40B4-BE49-F238E27FC236}">
                  <a16:creationId xmlns:a16="http://schemas.microsoft.com/office/drawing/2014/main" id="{E980B3D2-F88C-BFAA-0B2F-9B333C984498}"/>
                </a:ext>
              </a:extLst>
            </p:cNvPr>
            <p:cNvSpPr>
              <a:spLocks/>
            </p:cNvSpPr>
            <p:nvPr/>
          </p:nvSpPr>
          <p:spPr bwMode="auto">
            <a:xfrm>
              <a:off x="5324475" y="1906588"/>
              <a:ext cx="1751013" cy="376237"/>
            </a:xfrm>
            <a:prstGeom prst="accentCallout2">
              <a:avLst>
                <a:gd name="adj1" fmla="val 30380"/>
                <a:gd name="adj2" fmla="val 104352"/>
                <a:gd name="adj3" fmla="val 30380"/>
                <a:gd name="adj4" fmla="val 113329"/>
                <a:gd name="adj5" fmla="val 38398"/>
                <a:gd name="adj6" fmla="val 122574"/>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Arial" panose="020B0604020202020204" pitchFamily="34" charset="0"/>
                </a:rPr>
                <a:t>superconductor</a:t>
              </a:r>
            </a:p>
          </p:txBody>
        </p:sp>
      </p:grpSp>
      <p:grpSp>
        <p:nvGrpSpPr>
          <p:cNvPr id="23" name="Group 92">
            <a:extLst>
              <a:ext uri="{FF2B5EF4-FFF2-40B4-BE49-F238E27FC236}">
                <a16:creationId xmlns:a16="http://schemas.microsoft.com/office/drawing/2014/main" id="{11C4ADF6-35DE-D8C0-263C-3625A3A765F5}"/>
              </a:ext>
            </a:extLst>
          </p:cNvPr>
          <p:cNvGrpSpPr>
            <a:grpSpLocks/>
          </p:cNvGrpSpPr>
          <p:nvPr/>
        </p:nvGrpSpPr>
        <p:grpSpPr bwMode="auto">
          <a:xfrm>
            <a:off x="3048000" y="4572000"/>
            <a:ext cx="1443038" cy="1520825"/>
            <a:chOff x="1920" y="2880"/>
            <a:chExt cx="909" cy="958"/>
          </a:xfrm>
        </p:grpSpPr>
        <p:sp>
          <p:nvSpPr>
            <p:cNvPr id="153624" name="Text Box 14">
              <a:extLst>
                <a:ext uri="{FF2B5EF4-FFF2-40B4-BE49-F238E27FC236}">
                  <a16:creationId xmlns:a16="http://schemas.microsoft.com/office/drawing/2014/main" id="{D5D7F945-9173-69A4-37F5-64F061F0E077}"/>
                </a:ext>
              </a:extLst>
            </p:cNvPr>
            <p:cNvSpPr txBox="1">
              <a:spLocks noChangeAspect="1" noChangeArrowheads="1"/>
            </p:cNvSpPr>
            <p:nvPr/>
          </p:nvSpPr>
          <p:spPr bwMode="auto">
            <a:xfrm>
              <a:off x="2524" y="3550"/>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FF0000"/>
                  </a:solidFill>
                  <a:latin typeface="Arial" panose="020B0604020202020204" pitchFamily="34" charset="0"/>
                </a:rPr>
                <a:t>T</a:t>
              </a:r>
              <a:r>
                <a:rPr lang="en-US" altLang="sv-SE" sz="1800" baseline="-25000">
                  <a:solidFill>
                    <a:srgbClr val="FF0000"/>
                  </a:solidFill>
                  <a:latin typeface="Arial" panose="020B0604020202020204" pitchFamily="34" charset="0"/>
                </a:rPr>
                <a:t>C</a:t>
              </a:r>
            </a:p>
          </p:txBody>
        </p:sp>
        <p:sp>
          <p:nvSpPr>
            <p:cNvPr id="153625" name="Oval 19">
              <a:extLst>
                <a:ext uri="{FF2B5EF4-FFF2-40B4-BE49-F238E27FC236}">
                  <a16:creationId xmlns:a16="http://schemas.microsoft.com/office/drawing/2014/main" id="{0147A258-DD00-CDA3-011B-E193CF0063F3}"/>
                </a:ext>
              </a:extLst>
            </p:cNvPr>
            <p:cNvSpPr>
              <a:spLocks noChangeAspect="1" noChangeArrowheads="1"/>
            </p:cNvSpPr>
            <p:nvPr/>
          </p:nvSpPr>
          <p:spPr bwMode="auto">
            <a:xfrm>
              <a:off x="2630" y="3502"/>
              <a:ext cx="98" cy="98"/>
            </a:xfrm>
            <a:prstGeom prst="ellipse">
              <a:avLst/>
            </a:prstGeom>
            <a:solidFill>
              <a:schemeClr val="hlink"/>
            </a:solidFill>
            <a:ln w="9525">
              <a:solidFill>
                <a:schemeClr val="hlink"/>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53626" name="Freeform 90">
              <a:extLst>
                <a:ext uri="{FF2B5EF4-FFF2-40B4-BE49-F238E27FC236}">
                  <a16:creationId xmlns:a16="http://schemas.microsoft.com/office/drawing/2014/main" id="{128A8527-2EC4-C1BB-6927-6F6855BD9B75}"/>
                </a:ext>
              </a:extLst>
            </p:cNvPr>
            <p:cNvSpPr>
              <a:spLocks/>
            </p:cNvSpPr>
            <p:nvPr/>
          </p:nvSpPr>
          <p:spPr bwMode="auto">
            <a:xfrm>
              <a:off x="1920" y="2880"/>
              <a:ext cx="768" cy="672"/>
            </a:xfrm>
            <a:custGeom>
              <a:avLst/>
              <a:gdLst>
                <a:gd name="T0" fmla="*/ 0 w 768"/>
                <a:gd name="T1" fmla="*/ 0 h 672"/>
                <a:gd name="T2" fmla="*/ 246 w 768"/>
                <a:gd name="T3" fmla="*/ 284 h 672"/>
                <a:gd name="T4" fmla="*/ 431 w 768"/>
                <a:gd name="T5" fmla="*/ 454 h 672"/>
                <a:gd name="T6" fmla="*/ 572 w 768"/>
                <a:gd name="T7" fmla="*/ 568 h 672"/>
                <a:gd name="T8" fmla="*/ 768 w 768"/>
                <a:gd name="T9" fmla="*/ 672 h 672"/>
                <a:gd name="T10" fmla="*/ 0 60000 65536"/>
                <a:gd name="T11" fmla="*/ 0 60000 65536"/>
                <a:gd name="T12" fmla="*/ 0 60000 65536"/>
                <a:gd name="T13" fmla="*/ 0 60000 65536"/>
                <a:gd name="T14" fmla="*/ 0 60000 65536"/>
                <a:gd name="T15" fmla="*/ 0 w 768"/>
                <a:gd name="T16" fmla="*/ 0 h 672"/>
                <a:gd name="T17" fmla="*/ 768 w 768"/>
                <a:gd name="T18" fmla="*/ 672 h 672"/>
              </a:gdLst>
              <a:ahLst/>
              <a:cxnLst>
                <a:cxn ang="T10">
                  <a:pos x="T0" y="T1"/>
                </a:cxn>
                <a:cxn ang="T11">
                  <a:pos x="T2" y="T3"/>
                </a:cxn>
                <a:cxn ang="T12">
                  <a:pos x="T4" y="T5"/>
                </a:cxn>
                <a:cxn ang="T13">
                  <a:pos x="T6" y="T7"/>
                </a:cxn>
                <a:cxn ang="T14">
                  <a:pos x="T8" y="T9"/>
                </a:cxn>
              </a:cxnLst>
              <a:rect l="T15" t="T16" r="T17" b="T18"/>
              <a:pathLst>
                <a:path w="768" h="672">
                  <a:moveTo>
                    <a:pt x="0" y="0"/>
                  </a:moveTo>
                  <a:cubicBezTo>
                    <a:pt x="41" y="47"/>
                    <a:pt x="174" y="208"/>
                    <a:pt x="246" y="284"/>
                  </a:cubicBezTo>
                  <a:cubicBezTo>
                    <a:pt x="318" y="360"/>
                    <a:pt x="377" y="407"/>
                    <a:pt x="431" y="454"/>
                  </a:cubicBezTo>
                  <a:cubicBezTo>
                    <a:pt x="485" y="501"/>
                    <a:pt x="516" y="532"/>
                    <a:pt x="572" y="568"/>
                  </a:cubicBezTo>
                  <a:cubicBezTo>
                    <a:pt x="628" y="604"/>
                    <a:pt x="727" y="650"/>
                    <a:pt x="768" y="672"/>
                  </a:cubicBezTo>
                </a:path>
              </a:pathLst>
            </a:custGeom>
            <a:noFill/>
            <a:ln w="28575" cap="flat" cmpd="sng">
              <a:solidFill>
                <a:srgbClr val="FF00FF"/>
              </a:solidFill>
              <a:prstDash val="solid"/>
              <a:round/>
              <a:headE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1723"/>
                                        </p:tgtEl>
                                        <p:attrNameLst>
                                          <p:attrName>style.visibility</p:attrName>
                                        </p:attrNameLst>
                                      </p:cBhvr>
                                      <p:to>
                                        <p:strVal val="visible"/>
                                      </p:to>
                                    </p:set>
                                    <p:animEffect transition="in" filter="wipe(left)">
                                      <p:cBhvr>
                                        <p:cTn id="7" dur="500"/>
                                        <p:tgtEl>
                                          <p:spTgt spid="37172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a:extLst>
              <a:ext uri="{FF2B5EF4-FFF2-40B4-BE49-F238E27FC236}">
                <a16:creationId xmlns:a16="http://schemas.microsoft.com/office/drawing/2014/main" id="{05B23340-FE97-6A8A-7AAB-B03A0A4A04CD}"/>
              </a:ext>
            </a:extLst>
          </p:cNvPr>
          <p:cNvSpPr>
            <a:spLocks noGrp="1"/>
          </p:cNvSpPr>
          <p:nvPr>
            <p:ph type="title"/>
          </p:nvPr>
        </p:nvSpPr>
        <p:spPr>
          <a:xfrm>
            <a:off x="1219200" y="152400"/>
            <a:ext cx="7138988" cy="1143000"/>
          </a:xfrm>
        </p:spPr>
        <p:txBody>
          <a:bodyPr/>
          <a:lstStyle/>
          <a:p>
            <a:r>
              <a:rPr lang="en-US" altLang="sv-SE" sz="4000">
                <a:ea typeface="ＭＳ Ｐゴシック" panose="020B0600070205080204" pitchFamily="34" charset="-128"/>
              </a:rPr>
              <a:t>Stability of Superconducting Magnets</a:t>
            </a:r>
          </a:p>
        </p:txBody>
      </p:sp>
      <p:sp>
        <p:nvSpPr>
          <p:cNvPr id="155650" name="Content Placeholder 2">
            <a:extLst>
              <a:ext uri="{FF2B5EF4-FFF2-40B4-BE49-F238E27FC236}">
                <a16:creationId xmlns:a16="http://schemas.microsoft.com/office/drawing/2014/main" id="{602C919A-BFC5-1A53-31A1-F7C6290A228C}"/>
              </a:ext>
            </a:extLst>
          </p:cNvPr>
          <p:cNvSpPr>
            <a:spLocks noGrp="1"/>
          </p:cNvSpPr>
          <p:nvPr>
            <p:ph idx="1"/>
          </p:nvPr>
        </p:nvSpPr>
        <p:spPr/>
        <p:txBody>
          <a:bodyPr/>
          <a:lstStyle/>
          <a:p>
            <a:r>
              <a:rPr lang="en-US" altLang="sv-SE">
                <a:ea typeface="ＭＳ Ｐゴシック" panose="020B0600070205080204" pitchFamily="34" charset="-128"/>
              </a:rPr>
              <a:t>Fully cryostable: magnet will recover regardless of size of normal zone ( disturbance) May be true of large detector magnets e.g BaBar detector or MRI magnets, but generally magnets are conditionally stable up to some heat input level.</a:t>
            </a:r>
          </a:p>
          <a:p>
            <a:r>
              <a:rPr lang="en-US" altLang="sv-SE">
                <a:ea typeface="ＭＳ Ｐゴシック" panose="020B0600070205080204" pitchFamily="34" charset="-128"/>
              </a:rPr>
              <a:t>Adiabatic stability: magnet will recover if heat input is not too big – more typical of accelerator magnets or potted-coil magnets</a:t>
            </a:r>
          </a:p>
          <a:p>
            <a:pPr>
              <a:buFont typeface="Arial" panose="020B0604020202020204" pitchFamily="34" charset="0"/>
              <a:buNone/>
            </a:pPr>
            <a:endParaRPr lang="en-US" altLang="sv-SE">
              <a:ea typeface="ＭＳ Ｐゴシック" panose="020B0600070205080204" pitchFamily="34" charset="-128"/>
            </a:endParaRPr>
          </a:p>
        </p:txBody>
      </p:sp>
      <p:sp>
        <p:nvSpPr>
          <p:cNvPr id="155651" name="Date Placeholder 3">
            <a:extLst>
              <a:ext uri="{FF2B5EF4-FFF2-40B4-BE49-F238E27FC236}">
                <a16:creationId xmlns:a16="http://schemas.microsoft.com/office/drawing/2014/main" id="{BF28E8D0-FF17-A123-AD25-77AA15CC6B0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55652" name="Footer Placeholder 5">
            <a:extLst>
              <a:ext uri="{FF2B5EF4-FFF2-40B4-BE49-F238E27FC236}">
                <a16:creationId xmlns:a16="http://schemas.microsoft.com/office/drawing/2014/main" id="{71A7261C-75FB-FD40-C580-9FCFBAFEE9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55653" name="Slide Number Placeholder 4">
            <a:extLst>
              <a:ext uri="{FF2B5EF4-FFF2-40B4-BE49-F238E27FC236}">
                <a16:creationId xmlns:a16="http://schemas.microsoft.com/office/drawing/2014/main" id="{39D0639E-9992-31B4-21BB-AF6BD32320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E2F98187-DC1C-BD43-AD58-5F01E10F7FC7}" type="slidenum">
              <a:rPr lang="en-US" altLang="sv-SE" sz="1000">
                <a:solidFill>
                  <a:srgbClr val="064308"/>
                </a:solidFill>
                <a:latin typeface="Arial" panose="020B0604020202020204" pitchFamily="34" charset="0"/>
              </a:rPr>
              <a:pPr eaLnBrk="0" hangingPunct="0">
                <a:spcBef>
                  <a:spcPct val="0"/>
                </a:spcBef>
                <a:buFontTx/>
                <a:buNone/>
              </a:pPr>
              <a:t>45</a:t>
            </a:fld>
            <a:endParaRPr lang="en-US" altLang="sv-SE" sz="1000">
              <a:solidFill>
                <a:srgbClr val="064308"/>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a:extLst>
              <a:ext uri="{FF2B5EF4-FFF2-40B4-BE49-F238E27FC236}">
                <a16:creationId xmlns:a16="http://schemas.microsoft.com/office/drawing/2014/main" id="{286D9874-9224-2291-8558-C5B389FE30A3}"/>
              </a:ext>
            </a:extLst>
          </p:cNvPr>
          <p:cNvSpPr>
            <a:spLocks noGrp="1"/>
          </p:cNvSpPr>
          <p:nvPr>
            <p:ph type="title"/>
          </p:nvPr>
        </p:nvSpPr>
        <p:spPr>
          <a:xfrm>
            <a:off x="1143000" y="152400"/>
            <a:ext cx="7138988" cy="1143000"/>
          </a:xfrm>
        </p:spPr>
        <p:txBody>
          <a:bodyPr/>
          <a:lstStyle/>
          <a:p>
            <a:r>
              <a:rPr lang="en-US" altLang="sv-SE" sz="4000">
                <a:ea typeface="ＭＳ Ｐゴシック" panose="020B0600070205080204" pitchFamily="34" charset="-128"/>
              </a:rPr>
              <a:t>Stability of Superconducting Magnets(2)</a:t>
            </a:r>
          </a:p>
        </p:txBody>
      </p:sp>
      <p:pic>
        <p:nvPicPr>
          <p:cNvPr id="156674" name="Content Placeholder 6" descr="s8 d coil pack open.jpg">
            <a:extLst>
              <a:ext uri="{FF2B5EF4-FFF2-40B4-BE49-F238E27FC236}">
                <a16:creationId xmlns:a16="http://schemas.microsoft.com/office/drawing/2014/main" id="{409E5EA4-1E9F-475B-BDE0-0424B97955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6400"/>
            <a:ext cx="3602038" cy="1981200"/>
          </a:xfrm>
        </p:spPr>
      </p:pic>
      <p:sp>
        <p:nvSpPr>
          <p:cNvPr id="156675" name="Date Placeholder 3">
            <a:extLst>
              <a:ext uri="{FF2B5EF4-FFF2-40B4-BE49-F238E27FC236}">
                <a16:creationId xmlns:a16="http://schemas.microsoft.com/office/drawing/2014/main" id="{C28D2115-7765-A585-E5B6-EF315A1E482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56676" name="Footer Placeholder 5">
            <a:extLst>
              <a:ext uri="{FF2B5EF4-FFF2-40B4-BE49-F238E27FC236}">
                <a16:creationId xmlns:a16="http://schemas.microsoft.com/office/drawing/2014/main" id="{C9F1747A-BA51-59CA-8C71-8AAD2C79A15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56677" name="Slide Number Placeholder 4">
            <a:extLst>
              <a:ext uri="{FF2B5EF4-FFF2-40B4-BE49-F238E27FC236}">
                <a16:creationId xmlns:a16="http://schemas.microsoft.com/office/drawing/2014/main" id="{75AA0058-D061-F0FB-BE9A-C7DF1FD617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BAE85229-A95B-2646-8E1D-83955B163671}" type="slidenum">
              <a:rPr lang="en-US" altLang="sv-SE" sz="1000">
                <a:solidFill>
                  <a:srgbClr val="064308"/>
                </a:solidFill>
                <a:latin typeface="Arial" panose="020B0604020202020204" pitchFamily="34" charset="0"/>
              </a:rPr>
              <a:pPr eaLnBrk="0" hangingPunct="0">
                <a:spcBef>
                  <a:spcPct val="0"/>
                </a:spcBef>
                <a:buFontTx/>
                <a:buNone/>
              </a:pPr>
              <a:t>46</a:t>
            </a:fld>
            <a:endParaRPr lang="en-US" altLang="sv-SE" sz="1000">
              <a:solidFill>
                <a:srgbClr val="064308"/>
              </a:solidFill>
              <a:latin typeface="Arial" panose="020B0604020202020204" pitchFamily="34" charset="0"/>
            </a:endParaRPr>
          </a:p>
        </p:txBody>
      </p:sp>
      <p:sp>
        <p:nvSpPr>
          <p:cNvPr id="156678" name="TextBox 8">
            <a:extLst>
              <a:ext uri="{FF2B5EF4-FFF2-40B4-BE49-F238E27FC236}">
                <a16:creationId xmlns:a16="http://schemas.microsoft.com/office/drawing/2014/main" id="{2E6FC03E-4CCA-7C0B-7F4F-596C75582D75}"/>
              </a:ext>
            </a:extLst>
          </p:cNvPr>
          <p:cNvSpPr txBox="1">
            <a:spLocks noChangeArrowheads="1"/>
          </p:cNvSpPr>
          <p:nvPr/>
        </p:nvSpPr>
        <p:spPr bwMode="auto">
          <a:xfrm>
            <a:off x="4162425" y="1752600"/>
            <a:ext cx="498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b="1">
                <a:solidFill>
                  <a:schemeClr val="tx1"/>
                </a:solidFill>
                <a:latin typeface="Arial" panose="020B0604020202020204" pitchFamily="34" charset="0"/>
              </a:rPr>
              <a:t>Why not make all magnets fully cryostable?</a:t>
            </a:r>
          </a:p>
        </p:txBody>
      </p:sp>
      <p:sp>
        <p:nvSpPr>
          <p:cNvPr id="156679" name="TextBox 9">
            <a:extLst>
              <a:ext uri="{FF2B5EF4-FFF2-40B4-BE49-F238E27FC236}">
                <a16:creationId xmlns:a16="http://schemas.microsoft.com/office/drawing/2014/main" id="{3541484F-14EF-BCB0-DC5C-D7E2F8B85CD1}"/>
              </a:ext>
            </a:extLst>
          </p:cNvPr>
          <p:cNvSpPr txBox="1">
            <a:spLocks noChangeArrowheads="1"/>
          </p:cNvSpPr>
          <p:nvPr/>
        </p:nvSpPr>
        <p:spPr bwMode="auto">
          <a:xfrm>
            <a:off x="4800600" y="2362200"/>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b="1">
                <a:solidFill>
                  <a:schemeClr val="tx1"/>
                </a:solidFill>
                <a:latin typeface="Arial" panose="020B0604020202020204" pitchFamily="34" charset="0"/>
              </a:rPr>
              <a:t>S800 dipole coil</a:t>
            </a:r>
          </a:p>
        </p:txBody>
      </p:sp>
      <p:sp>
        <p:nvSpPr>
          <p:cNvPr id="156680" name="TextBox 10">
            <a:extLst>
              <a:ext uri="{FF2B5EF4-FFF2-40B4-BE49-F238E27FC236}">
                <a16:creationId xmlns:a16="http://schemas.microsoft.com/office/drawing/2014/main" id="{5998EE63-326F-936B-5226-83DF88C76A02}"/>
              </a:ext>
            </a:extLst>
          </p:cNvPr>
          <p:cNvSpPr txBox="1">
            <a:spLocks noChangeArrowheads="1"/>
          </p:cNvSpPr>
          <p:nvPr/>
        </p:nvSpPr>
        <p:spPr bwMode="auto">
          <a:xfrm>
            <a:off x="1828800" y="419100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b="1">
                <a:solidFill>
                  <a:schemeClr val="tx1"/>
                </a:solidFill>
                <a:latin typeface="Arial" panose="020B0604020202020204" pitchFamily="34" charset="0"/>
              </a:rPr>
              <a:t>A1900 dipole coil</a:t>
            </a:r>
          </a:p>
        </p:txBody>
      </p:sp>
      <p:cxnSp>
        <p:nvCxnSpPr>
          <p:cNvPr id="13" name="Straight Arrow Connector 12">
            <a:extLst>
              <a:ext uri="{FF2B5EF4-FFF2-40B4-BE49-F238E27FC236}">
                <a16:creationId xmlns:a16="http://schemas.microsoft.com/office/drawing/2014/main" id="{F1626597-9596-254A-850D-CA36E65A86C8}"/>
              </a:ext>
            </a:extLst>
          </p:cNvPr>
          <p:cNvCxnSpPr>
            <a:cxnSpLocks noChangeShapeType="1"/>
            <a:stCxn id="156679" idx="1"/>
          </p:cNvCxnSpPr>
          <p:nvPr/>
        </p:nvCxnSpPr>
        <p:spPr bwMode="auto">
          <a:xfrm rot="10800000">
            <a:off x="4267200" y="2514600"/>
            <a:ext cx="533400" cy="317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7EFEB54F-9409-A64D-9BBE-006FD6A365AF}"/>
              </a:ext>
            </a:extLst>
          </p:cNvPr>
          <p:cNvCxnSpPr>
            <a:cxnSpLocks noChangeShapeType="1"/>
          </p:cNvCxnSpPr>
          <p:nvPr/>
        </p:nvCxnSpPr>
        <p:spPr bwMode="auto">
          <a:xfrm flipV="1">
            <a:off x="3962400" y="4267200"/>
            <a:ext cx="1066800" cy="762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6683" name="Picture 15" descr="a19 dip coil.jpg">
            <a:extLst>
              <a:ext uri="{FF2B5EF4-FFF2-40B4-BE49-F238E27FC236}">
                <a16:creationId xmlns:a16="http://schemas.microsoft.com/office/drawing/2014/main" id="{30488653-5380-2F04-BC82-C28C8B4A3F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35115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4" name="TextBox 16">
            <a:extLst>
              <a:ext uri="{FF2B5EF4-FFF2-40B4-BE49-F238E27FC236}">
                <a16:creationId xmlns:a16="http://schemas.microsoft.com/office/drawing/2014/main" id="{F7940501-A739-3A82-58D1-5BD23EB6B5E0}"/>
              </a:ext>
            </a:extLst>
          </p:cNvPr>
          <p:cNvSpPr txBox="1">
            <a:spLocks noChangeArrowheads="1"/>
          </p:cNvSpPr>
          <p:nvPr/>
        </p:nvSpPr>
        <p:spPr bwMode="auto">
          <a:xfrm>
            <a:off x="457200" y="4876800"/>
            <a:ext cx="4300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b="1">
                <a:solidFill>
                  <a:schemeClr val="tx1"/>
                </a:solidFill>
                <a:latin typeface="Arial" panose="020B0604020202020204" pitchFamily="34" charset="0"/>
              </a:rPr>
              <a:t>S800 dipole coil took 6 weeks to wind</a:t>
            </a:r>
          </a:p>
          <a:p>
            <a:pPr eaLnBrk="1" hangingPunct="1">
              <a:spcBef>
                <a:spcPct val="0"/>
              </a:spcBef>
              <a:buFontTx/>
              <a:buNone/>
            </a:pPr>
            <a:r>
              <a:rPr lang="en-US" altLang="sv-SE" sz="1800" b="1">
                <a:solidFill>
                  <a:schemeClr val="tx1"/>
                </a:solidFill>
                <a:latin typeface="Arial" panose="020B0604020202020204" pitchFamily="34" charset="0"/>
              </a:rPr>
              <a:t>A1900 dipole coil took 2 days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a:extLst>
              <a:ext uri="{FF2B5EF4-FFF2-40B4-BE49-F238E27FC236}">
                <a16:creationId xmlns:a16="http://schemas.microsoft.com/office/drawing/2014/main" id="{33572599-E76E-F558-7A96-DAF79BF5AB2F}"/>
              </a:ext>
            </a:extLst>
          </p:cNvPr>
          <p:cNvSpPr>
            <a:spLocks noGrp="1"/>
          </p:cNvSpPr>
          <p:nvPr>
            <p:ph type="title"/>
          </p:nvPr>
        </p:nvSpPr>
        <p:spPr>
          <a:xfrm>
            <a:off x="1066800" y="152400"/>
            <a:ext cx="7138988" cy="1143000"/>
          </a:xfrm>
        </p:spPr>
        <p:txBody>
          <a:bodyPr/>
          <a:lstStyle/>
          <a:p>
            <a:r>
              <a:rPr lang="en-US" altLang="sv-SE" sz="4000">
                <a:ea typeface="ＭＳ Ｐゴシック" panose="020B0600070205080204" pitchFamily="34" charset="-128"/>
              </a:rPr>
              <a:t>Criteria for Fully Cryostable Magnets</a:t>
            </a:r>
          </a:p>
        </p:txBody>
      </p:sp>
      <p:sp>
        <p:nvSpPr>
          <p:cNvPr id="157698" name="Content Placeholder 2">
            <a:extLst>
              <a:ext uri="{FF2B5EF4-FFF2-40B4-BE49-F238E27FC236}">
                <a16:creationId xmlns:a16="http://schemas.microsoft.com/office/drawing/2014/main" id="{87BACB59-8F8D-F252-03D6-802052A2AA36}"/>
              </a:ext>
            </a:extLst>
          </p:cNvPr>
          <p:cNvSpPr>
            <a:spLocks noGrp="1"/>
          </p:cNvSpPr>
          <p:nvPr>
            <p:ph idx="1"/>
          </p:nvPr>
        </p:nvSpPr>
        <p:spPr>
          <a:xfrm>
            <a:off x="152400" y="1524000"/>
            <a:ext cx="8991600" cy="4525963"/>
          </a:xfrm>
        </p:spPr>
        <p:txBody>
          <a:bodyPr/>
          <a:lstStyle/>
          <a:p>
            <a:r>
              <a:rPr lang="en-US" altLang="sv-SE" sz="2400">
                <a:ea typeface="ＭＳ Ｐゴシック" panose="020B0600070205080204" pitchFamily="34" charset="-128"/>
              </a:rPr>
              <a:t>Stekley Criteria – most conservative, doesn</a:t>
            </a:r>
            <a:r>
              <a:rPr lang="ja-JP" altLang="en-US" sz="2400">
                <a:ea typeface="ＭＳ Ｐゴシック" panose="020B0600070205080204" pitchFamily="34" charset="-128"/>
              </a:rPr>
              <a:t>’</a:t>
            </a:r>
            <a:r>
              <a:rPr lang="en-US" altLang="ja-JP" sz="2400">
                <a:ea typeface="ＭＳ Ｐゴシック" panose="020B0600070205080204" pitchFamily="34" charset="-128"/>
              </a:rPr>
              <a:t>t account for end cooling</a:t>
            </a:r>
          </a:p>
          <a:p>
            <a:endParaRPr lang="en-US" altLang="sv-SE">
              <a:ea typeface="ＭＳ Ｐゴシック" panose="020B0600070205080204" pitchFamily="34" charset="-128"/>
            </a:endParaRPr>
          </a:p>
          <a:p>
            <a:pPr>
              <a:buFont typeface="Wingdings" pitchFamily="2" charset="2"/>
              <a:buNone/>
            </a:pPr>
            <a:endParaRPr lang="en-US" altLang="sv-SE">
              <a:ea typeface="ＭＳ Ｐゴシック" panose="020B0600070205080204" pitchFamily="34" charset="-128"/>
            </a:endParaRPr>
          </a:p>
          <a:p>
            <a:pPr>
              <a:buFont typeface="Symbol" pitchFamily="2" charset="2"/>
              <a:buChar char="a"/>
            </a:pPr>
            <a:r>
              <a:rPr lang="en-US" altLang="sv-SE" sz="2400">
                <a:ea typeface="ＭＳ Ｐゴシック" panose="020B0600070205080204" pitchFamily="34" charset="-128"/>
              </a:rPr>
              <a:t>&lt; 1 magnet is stable</a:t>
            </a:r>
          </a:p>
          <a:p>
            <a:r>
              <a:rPr lang="en-US" altLang="sv-SE" sz="2400">
                <a:ea typeface="ＭＳ Ｐゴシック" panose="020B0600070205080204" pitchFamily="34" charset="-128"/>
              </a:rPr>
              <a:t>Equal area theorem</a:t>
            </a:r>
          </a:p>
          <a:p>
            <a:pPr lvl="1"/>
            <a:r>
              <a:rPr lang="en-US" altLang="sv-SE" sz="2000">
                <a:ea typeface="ＭＳ Ｐゴシック" panose="020B0600070205080204" pitchFamily="34" charset="-128"/>
              </a:rPr>
              <a:t>Takes into account the cooling of the conductor via conduction at the ends</a:t>
            </a:r>
          </a:p>
          <a:p>
            <a:pPr lvl="1"/>
            <a:r>
              <a:rPr lang="en-US" altLang="sv-SE" sz="2000">
                <a:ea typeface="ＭＳ Ｐゴシック" panose="020B0600070205080204" pitchFamily="34" charset="-128"/>
              </a:rPr>
              <a:t>Can be expressed as a graphical solution comparing the areas under the cooling and heating curves ( see references )</a:t>
            </a:r>
          </a:p>
          <a:p>
            <a:r>
              <a:rPr lang="en-US" altLang="sv-SE" sz="2400">
                <a:ea typeface="ＭＳ Ｐゴシック" panose="020B0600070205080204" pitchFamily="34" charset="-128"/>
              </a:rPr>
              <a:t>There are many cooling options for S/C magnets and SRF cavities – see lecture 15</a:t>
            </a:r>
          </a:p>
          <a:p>
            <a:endParaRPr lang="en-US" altLang="sv-SE">
              <a:ea typeface="ＭＳ Ｐゴシック" panose="020B0600070205080204" pitchFamily="34" charset="-128"/>
            </a:endParaRPr>
          </a:p>
        </p:txBody>
      </p:sp>
      <p:sp>
        <p:nvSpPr>
          <p:cNvPr id="157699" name="Date Placeholder 4">
            <a:extLst>
              <a:ext uri="{FF2B5EF4-FFF2-40B4-BE49-F238E27FC236}">
                <a16:creationId xmlns:a16="http://schemas.microsoft.com/office/drawing/2014/main" id="{07AB919E-DD01-383A-FD5B-5756B02F441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57700" name="Footer Placeholder 6">
            <a:extLst>
              <a:ext uri="{FF2B5EF4-FFF2-40B4-BE49-F238E27FC236}">
                <a16:creationId xmlns:a16="http://schemas.microsoft.com/office/drawing/2014/main" id="{2506CF8A-2EE7-0DEC-C112-3B4E62AFC53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57701" name="Slide Number Placeholder 5">
            <a:extLst>
              <a:ext uri="{FF2B5EF4-FFF2-40B4-BE49-F238E27FC236}">
                <a16:creationId xmlns:a16="http://schemas.microsoft.com/office/drawing/2014/main" id="{3857C0EB-468B-4BB0-03FA-49992CB744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99A93C96-3E0C-BF43-83CD-75A336E9CE0A}" type="slidenum">
              <a:rPr lang="en-US" altLang="sv-SE" sz="1000">
                <a:solidFill>
                  <a:srgbClr val="064308"/>
                </a:solidFill>
                <a:latin typeface="Arial" panose="020B0604020202020204" pitchFamily="34" charset="0"/>
              </a:rPr>
              <a:pPr eaLnBrk="0" hangingPunct="0">
                <a:spcBef>
                  <a:spcPct val="0"/>
                </a:spcBef>
                <a:buFontTx/>
                <a:buNone/>
              </a:pPr>
              <a:t>47</a:t>
            </a:fld>
            <a:endParaRPr lang="en-US" altLang="sv-SE" sz="1000">
              <a:solidFill>
                <a:srgbClr val="064308"/>
              </a:solidFill>
              <a:latin typeface="Arial" panose="020B0604020202020204" pitchFamily="34" charset="0"/>
            </a:endParaRPr>
          </a:p>
        </p:txBody>
      </p:sp>
      <p:graphicFrame>
        <p:nvGraphicFramePr>
          <p:cNvPr id="157702" name="Object 2">
            <a:extLst>
              <a:ext uri="{FF2B5EF4-FFF2-40B4-BE49-F238E27FC236}">
                <a16:creationId xmlns:a16="http://schemas.microsoft.com/office/drawing/2014/main" id="{21E8BD68-CC0D-5781-D93C-509E9A6CCFBA}"/>
              </a:ext>
            </a:extLst>
          </p:cNvPr>
          <p:cNvGraphicFramePr>
            <a:graphicFrameLocks noChangeAspect="1"/>
          </p:cNvGraphicFramePr>
          <p:nvPr/>
        </p:nvGraphicFramePr>
        <p:xfrm>
          <a:off x="3352800" y="2590800"/>
          <a:ext cx="1955800" cy="838200"/>
        </p:xfrm>
        <a:graphic>
          <a:graphicData uri="http://schemas.openxmlformats.org/presentationml/2006/ole">
            <mc:AlternateContent xmlns:mc="http://schemas.openxmlformats.org/markup-compatibility/2006">
              <mc:Choice xmlns:v="urn:schemas-microsoft-com:vml" Requires="v">
                <p:oleObj name="Equation" r:id="rId2" imgW="24866600" imgH="10528300" progId="Equation.3">
                  <p:embed/>
                </p:oleObj>
              </mc:Choice>
              <mc:Fallback>
                <p:oleObj name="Equation" r:id="rId2" imgW="24866600" imgH="10528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90800"/>
                        <a:ext cx="195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a:extLst>
              <a:ext uri="{FF2B5EF4-FFF2-40B4-BE49-F238E27FC236}">
                <a16:creationId xmlns:a16="http://schemas.microsoft.com/office/drawing/2014/main" id="{D2EB9424-5F02-E0DA-7BE4-4715D505DD93}"/>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Quench Detection &amp; Protection</a:t>
            </a:r>
          </a:p>
        </p:txBody>
      </p:sp>
      <p:sp>
        <p:nvSpPr>
          <p:cNvPr id="158722" name="Content Placeholder 2">
            <a:extLst>
              <a:ext uri="{FF2B5EF4-FFF2-40B4-BE49-F238E27FC236}">
                <a16:creationId xmlns:a16="http://schemas.microsoft.com/office/drawing/2014/main" id="{AA21DD72-36DC-96ED-3952-6E230FD94717}"/>
              </a:ext>
            </a:extLst>
          </p:cNvPr>
          <p:cNvSpPr>
            <a:spLocks noGrp="1"/>
          </p:cNvSpPr>
          <p:nvPr>
            <p:ph idx="1"/>
          </p:nvPr>
        </p:nvSpPr>
        <p:spPr/>
        <p:txBody>
          <a:bodyPr/>
          <a:lstStyle/>
          <a:p>
            <a:r>
              <a:rPr lang="en-US" altLang="sv-SE">
                <a:ea typeface="ＭＳ Ｐゴシック" panose="020B0600070205080204" pitchFamily="34" charset="-128"/>
              </a:rPr>
              <a:t>Superconducting magnets store large amounts of energy either individually (20 MJ for the Babar detector magnet) or connected in series (10</a:t>
            </a:r>
            <a:r>
              <a:rPr lang="ja-JP" altLang="en-US">
                <a:ea typeface="ＭＳ Ｐゴシック" panose="020B0600070205080204" pitchFamily="34" charset="-128"/>
              </a:rPr>
              <a:t>’</a:t>
            </a:r>
            <a:r>
              <a:rPr lang="en-US" altLang="ja-JP">
                <a:ea typeface="ＭＳ Ｐゴシック" panose="020B0600070205080204" pitchFamily="34" charset="-128"/>
              </a:rPr>
              <a:t>s of GJ)</a:t>
            </a:r>
          </a:p>
          <a:p>
            <a:r>
              <a:rPr lang="en-US" altLang="sv-SE">
                <a:ea typeface="ＭＳ Ｐゴシック" panose="020B0600070205080204" pitchFamily="34" charset="-128"/>
              </a:rPr>
              <a:t>If all the energy is deposited in a small volume, bad things happen!</a:t>
            </a:r>
          </a:p>
        </p:txBody>
      </p:sp>
      <p:sp>
        <p:nvSpPr>
          <p:cNvPr id="158723" name="Date Placeholder 4">
            <a:extLst>
              <a:ext uri="{FF2B5EF4-FFF2-40B4-BE49-F238E27FC236}">
                <a16:creationId xmlns:a16="http://schemas.microsoft.com/office/drawing/2014/main" id="{B5C07038-B8F7-21E8-54FB-5F4C1057802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58724" name="Footer Placeholder 6">
            <a:extLst>
              <a:ext uri="{FF2B5EF4-FFF2-40B4-BE49-F238E27FC236}">
                <a16:creationId xmlns:a16="http://schemas.microsoft.com/office/drawing/2014/main" id="{5AA9AC2A-5FAD-694D-441B-BCF2AA0CDB0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58725" name="Slide Number Placeholder 5">
            <a:extLst>
              <a:ext uri="{FF2B5EF4-FFF2-40B4-BE49-F238E27FC236}">
                <a16:creationId xmlns:a16="http://schemas.microsoft.com/office/drawing/2014/main" id="{3A1571B8-890D-F2B0-D191-22E9381D06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3FDB301D-D598-1B45-B574-34BB06AF4365}" type="slidenum">
              <a:rPr lang="en-US" altLang="sv-SE" sz="1000">
                <a:solidFill>
                  <a:srgbClr val="064308"/>
                </a:solidFill>
                <a:latin typeface="Arial" panose="020B0604020202020204" pitchFamily="34" charset="0"/>
              </a:rPr>
              <a:pPr eaLnBrk="0" hangingPunct="0">
                <a:spcBef>
                  <a:spcPct val="0"/>
                </a:spcBef>
                <a:buFontTx/>
                <a:buNone/>
              </a:pPr>
              <a:t>48</a:t>
            </a:fld>
            <a:endParaRPr lang="en-US" altLang="sv-SE" sz="1000">
              <a:solidFill>
                <a:srgbClr val="064308"/>
              </a:solidFill>
              <a:latin typeface="Arial" panose="020B0604020202020204" pitchFamily="34" charset="0"/>
            </a:endParaRPr>
          </a:p>
        </p:txBody>
      </p:sp>
      <p:pic>
        <p:nvPicPr>
          <p:cNvPr id="158726" name="Picture 3" descr="P1010053">
            <a:extLst>
              <a:ext uri="{FF2B5EF4-FFF2-40B4-BE49-F238E27FC236}">
                <a16:creationId xmlns:a16="http://schemas.microsoft.com/office/drawing/2014/main" id="{10D3F330-074D-65F5-CFA8-1A4A7E3E1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3810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a:extLst>
              <a:ext uri="{FF2B5EF4-FFF2-40B4-BE49-F238E27FC236}">
                <a16:creationId xmlns:a16="http://schemas.microsoft.com/office/drawing/2014/main" id="{0B3E4CE9-C9E5-7FD6-6EA2-DA39B30FE9AE}"/>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Quench Detection &amp; Protection</a:t>
            </a:r>
          </a:p>
        </p:txBody>
      </p:sp>
      <p:sp>
        <p:nvSpPr>
          <p:cNvPr id="159746" name="Content Placeholder 2">
            <a:extLst>
              <a:ext uri="{FF2B5EF4-FFF2-40B4-BE49-F238E27FC236}">
                <a16:creationId xmlns:a16="http://schemas.microsoft.com/office/drawing/2014/main" id="{E94E9F45-D0B0-AEC3-27DD-E9BB8A04D155}"/>
              </a:ext>
            </a:extLst>
          </p:cNvPr>
          <p:cNvSpPr>
            <a:spLocks noGrp="1"/>
          </p:cNvSpPr>
          <p:nvPr>
            <p:ph idx="1"/>
          </p:nvPr>
        </p:nvSpPr>
        <p:spPr>
          <a:xfrm>
            <a:off x="152400" y="1524000"/>
            <a:ext cx="8763000" cy="4525963"/>
          </a:xfrm>
        </p:spPr>
        <p:txBody>
          <a:bodyPr/>
          <a:lstStyle/>
          <a:p>
            <a:r>
              <a:rPr lang="en-US" altLang="sv-SE" sz="2400">
                <a:ea typeface="ＭＳ Ｐゴシック" panose="020B0600070205080204" pitchFamily="34" charset="-128"/>
              </a:rPr>
              <a:t>The goal is to rapidly and accurately detect the quench and safely dispose of the energy</a:t>
            </a:r>
          </a:p>
          <a:p>
            <a:pPr lvl="1"/>
            <a:r>
              <a:rPr lang="en-US" altLang="sv-SE" sz="2000">
                <a:ea typeface="ＭＳ Ｐゴシック" panose="020B0600070205080204" pitchFamily="34" charset="-128"/>
              </a:rPr>
              <a:t>Spread throughout the magnet</a:t>
            </a:r>
          </a:p>
          <a:p>
            <a:pPr lvl="1"/>
            <a:r>
              <a:rPr lang="en-US" altLang="sv-SE" sz="2000">
                <a:ea typeface="ＭＳ Ｐゴシック" panose="020B0600070205080204" pitchFamily="34" charset="-128"/>
              </a:rPr>
              <a:t>In an external dump resistor</a:t>
            </a:r>
          </a:p>
          <a:p>
            <a:pPr lvl="1"/>
            <a:r>
              <a:rPr lang="en-US" altLang="sv-SE" sz="2000">
                <a:ea typeface="ＭＳ Ｐゴシック" panose="020B0600070205080204" pitchFamily="34" charset="-128"/>
              </a:rPr>
              <a:t>In a coupled secondary</a:t>
            </a:r>
          </a:p>
          <a:p>
            <a:pPr lvl="1"/>
            <a:r>
              <a:rPr lang="en-US" altLang="sv-SE" sz="2000">
                <a:ea typeface="ＭＳ Ｐゴシック" panose="020B0600070205080204" pitchFamily="34" charset="-128"/>
              </a:rPr>
              <a:t>In magnet strings, bypass the energy of the other s/c magnets away from the quenching one</a:t>
            </a:r>
          </a:p>
          <a:p>
            <a:r>
              <a:rPr lang="en-US" altLang="sv-SE" sz="2400">
                <a:ea typeface="ＭＳ Ｐゴシック" panose="020B0600070205080204" pitchFamily="34" charset="-128"/>
              </a:rPr>
              <a:t>Remember it</a:t>
            </a:r>
            <a:r>
              <a:rPr lang="ja-JP" altLang="en-US" sz="2400">
                <a:ea typeface="ＭＳ Ｐゴシック" panose="020B0600070205080204" pitchFamily="34" charset="-128"/>
              </a:rPr>
              <a:t>’</a:t>
            </a:r>
            <a:r>
              <a:rPr lang="en-US" altLang="ja-JP" sz="2400">
                <a:ea typeface="ＭＳ Ｐゴシック" panose="020B0600070205080204" pitchFamily="34" charset="-128"/>
              </a:rPr>
              <a:t>s the stored energy in the magnet(s) not the power supply that</a:t>
            </a:r>
            <a:r>
              <a:rPr lang="ja-JP" altLang="en-US" sz="2400">
                <a:ea typeface="ＭＳ Ｐゴシック" panose="020B0600070205080204" pitchFamily="34" charset="-128"/>
              </a:rPr>
              <a:t>’</a:t>
            </a:r>
            <a:r>
              <a:rPr lang="en-US" altLang="ja-JP" sz="2400">
                <a:ea typeface="ＭＳ Ｐゴシック" panose="020B0600070205080204" pitchFamily="34" charset="-128"/>
              </a:rPr>
              <a:t>s problem (S/C magnet power supplies are low voltage, high current, so increased resistance in a quenched magnet prevent further power input)</a:t>
            </a:r>
            <a:endParaRPr lang="en-US" altLang="sv-SE" sz="2400">
              <a:ea typeface="ＭＳ Ｐゴシック" panose="020B0600070205080204" pitchFamily="34" charset="-128"/>
            </a:endParaRPr>
          </a:p>
        </p:txBody>
      </p:sp>
      <p:sp>
        <p:nvSpPr>
          <p:cNvPr id="159747" name="Date Placeholder 3">
            <a:extLst>
              <a:ext uri="{FF2B5EF4-FFF2-40B4-BE49-F238E27FC236}">
                <a16:creationId xmlns:a16="http://schemas.microsoft.com/office/drawing/2014/main" id="{ADEE1864-D21A-4BCD-2CC8-B3FE4DCEF85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59748" name="Footer Placeholder 5">
            <a:extLst>
              <a:ext uri="{FF2B5EF4-FFF2-40B4-BE49-F238E27FC236}">
                <a16:creationId xmlns:a16="http://schemas.microsoft.com/office/drawing/2014/main" id="{1F2B874A-3EAA-4067-8791-D428544298C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59749" name="Slide Number Placeholder 4">
            <a:extLst>
              <a:ext uri="{FF2B5EF4-FFF2-40B4-BE49-F238E27FC236}">
                <a16:creationId xmlns:a16="http://schemas.microsoft.com/office/drawing/2014/main" id="{4B94F4B8-5F49-EBF2-706E-323F39709A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38277078-364D-3849-8AD8-F7FB4686C344}" type="slidenum">
              <a:rPr lang="en-US" altLang="sv-SE" sz="1000">
                <a:solidFill>
                  <a:srgbClr val="064308"/>
                </a:solidFill>
                <a:latin typeface="Arial" panose="020B0604020202020204" pitchFamily="34" charset="0"/>
              </a:rPr>
              <a:pPr eaLnBrk="0" hangingPunct="0">
                <a:spcBef>
                  <a:spcPct val="0"/>
                </a:spcBef>
                <a:buFontTx/>
                <a:buNone/>
              </a:pPr>
              <a:t>49</a:t>
            </a:fld>
            <a:endParaRPr lang="en-US" altLang="sv-SE" sz="1000">
              <a:solidFill>
                <a:srgbClr val="064308"/>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9">
            <a:extLst>
              <a:ext uri="{FF2B5EF4-FFF2-40B4-BE49-F238E27FC236}">
                <a16:creationId xmlns:a16="http://schemas.microsoft.com/office/drawing/2014/main" id="{97A52F58-E33B-08E1-189B-45BC17B1DC82}"/>
              </a:ext>
            </a:extLst>
          </p:cNvPr>
          <p:cNvSpPr>
            <a:spLocks noGrp="1"/>
          </p:cNvSpPr>
          <p:nvPr>
            <p:ph type="title"/>
          </p:nvPr>
        </p:nvSpPr>
        <p:spPr>
          <a:xfrm>
            <a:off x="1143000" y="152400"/>
            <a:ext cx="7138988" cy="1143000"/>
          </a:xfrm>
        </p:spPr>
        <p:txBody>
          <a:bodyPr/>
          <a:lstStyle/>
          <a:p>
            <a:pPr eaLnBrk="1" hangingPunct="1"/>
            <a:r>
              <a:rPr lang="en-US" altLang="sv-SE">
                <a:ea typeface="ＭＳ Ｐゴシック" panose="020B0600070205080204" pitchFamily="34" charset="-128"/>
              </a:rPr>
              <a:t>Conditions for Superconductivity</a:t>
            </a:r>
          </a:p>
        </p:txBody>
      </p:sp>
      <p:sp>
        <p:nvSpPr>
          <p:cNvPr id="108546" name="Content Placeholder 10">
            <a:extLst>
              <a:ext uri="{FF2B5EF4-FFF2-40B4-BE49-F238E27FC236}">
                <a16:creationId xmlns:a16="http://schemas.microsoft.com/office/drawing/2014/main" id="{960C06CB-8066-5545-1E3D-F86B3D8EBE36}"/>
              </a:ext>
            </a:extLst>
          </p:cNvPr>
          <p:cNvSpPr>
            <a:spLocks noGrp="1"/>
          </p:cNvSpPr>
          <p:nvPr>
            <p:ph idx="1"/>
          </p:nvPr>
        </p:nvSpPr>
        <p:spPr>
          <a:xfrm>
            <a:off x="0" y="1524000"/>
            <a:ext cx="8229600" cy="4525963"/>
          </a:xfrm>
        </p:spPr>
        <p:txBody>
          <a:bodyPr/>
          <a:lstStyle/>
          <a:p>
            <a:pPr eaLnBrk="1" hangingPunct="1"/>
            <a:r>
              <a:rPr lang="en-US" altLang="sv-SE" sz="2000">
                <a:ea typeface="ＭＳ Ｐゴシック" panose="020B0600070205080204" pitchFamily="34" charset="-128"/>
              </a:rPr>
              <a:t>Critical Temperature</a:t>
            </a:r>
          </a:p>
          <a:p>
            <a:pPr marL="457200" lvl="1" indent="0" eaLnBrk="1" hangingPunct="1">
              <a:buFont typeface="Arial" panose="020B0604020202020204" pitchFamily="34" charset="0"/>
              <a:buNone/>
            </a:pPr>
            <a:r>
              <a:rPr lang="en-US" altLang="sv-SE" sz="2000">
                <a:ea typeface="ＭＳ Ｐゴシック" panose="020B0600070205080204" pitchFamily="34" charset="-128"/>
              </a:rPr>
              <a:t>All superconductors have a temperature </a:t>
            </a:r>
          </a:p>
          <a:p>
            <a:pPr marL="457200" lvl="1" indent="0" eaLnBrk="1" hangingPunct="1">
              <a:buFont typeface="Arial" panose="020B0604020202020204" pitchFamily="34" charset="0"/>
              <a:buNone/>
            </a:pPr>
            <a:r>
              <a:rPr lang="en-US" altLang="sv-SE" sz="2000">
                <a:ea typeface="ＭＳ Ｐゴシック" panose="020B0600070205080204" pitchFamily="34" charset="-128"/>
              </a:rPr>
              <a:t>above which they no longer </a:t>
            </a:r>
          </a:p>
          <a:p>
            <a:pPr marL="457200" lvl="1" indent="0" eaLnBrk="1" hangingPunct="1">
              <a:buFont typeface="Arial" panose="020B0604020202020204" pitchFamily="34" charset="0"/>
              <a:buNone/>
            </a:pPr>
            <a:r>
              <a:rPr lang="en-US" altLang="sv-SE" sz="2000">
                <a:ea typeface="ＭＳ Ｐゴシック" panose="020B0600070205080204" pitchFamily="34" charset="-128"/>
              </a:rPr>
              <a:t>become superconducting</a:t>
            </a:r>
          </a:p>
          <a:p>
            <a:pPr eaLnBrk="1" hangingPunct="1"/>
            <a:r>
              <a:rPr lang="en-US" altLang="sv-SE" sz="2000">
                <a:ea typeface="ＭＳ Ｐゴシック" panose="020B0600070205080204" pitchFamily="34" charset="-128"/>
              </a:rPr>
              <a:t>This is an obvious condition but by no means</a:t>
            </a:r>
          </a:p>
          <a:p>
            <a:pPr eaLnBrk="1" hangingPunct="1">
              <a:buFont typeface="Arial" panose="020B0604020202020204" pitchFamily="34" charset="0"/>
              <a:buNone/>
            </a:pPr>
            <a:r>
              <a:rPr lang="en-US" altLang="sv-SE" sz="2000">
                <a:ea typeface="ＭＳ Ｐゴシック" panose="020B0600070205080204" pitchFamily="34" charset="-128"/>
              </a:rPr>
              <a:t>      the only condition</a:t>
            </a:r>
          </a:p>
          <a:p>
            <a:pPr eaLnBrk="1" hangingPunct="1"/>
            <a:r>
              <a:rPr lang="en-US" altLang="sv-SE" sz="2000">
                <a:ea typeface="ＭＳ Ｐゴシック" panose="020B0600070205080204" pitchFamily="34" charset="-128"/>
              </a:rPr>
              <a:t>To understand the other conditions we need</a:t>
            </a:r>
          </a:p>
          <a:p>
            <a:pPr eaLnBrk="1" hangingPunct="1">
              <a:buFont typeface="Arial" panose="020B0604020202020204" pitchFamily="34" charset="0"/>
              <a:buNone/>
            </a:pPr>
            <a:r>
              <a:rPr lang="en-US" altLang="sv-SE" sz="2000">
                <a:ea typeface="ＭＳ Ｐゴシック" panose="020B0600070205080204" pitchFamily="34" charset="-128"/>
              </a:rPr>
              <a:t>       to understand the magnetic properties of </a:t>
            </a:r>
          </a:p>
          <a:p>
            <a:pPr eaLnBrk="1" hangingPunct="1">
              <a:buFont typeface="Arial" panose="020B0604020202020204" pitchFamily="34" charset="0"/>
              <a:buNone/>
            </a:pPr>
            <a:r>
              <a:rPr lang="en-US" altLang="sv-SE" sz="2000">
                <a:ea typeface="ＭＳ Ｐゴシック" panose="020B0600070205080204" pitchFamily="34" charset="-128"/>
              </a:rPr>
              <a:t>       superconductors</a:t>
            </a:r>
          </a:p>
          <a:p>
            <a:pPr eaLnBrk="1" hangingPunct="1"/>
            <a:r>
              <a:rPr lang="en-US" altLang="sv-SE" sz="2000">
                <a:ea typeface="ＭＳ Ｐゴシック" panose="020B0600070205080204" pitchFamily="34" charset="-128"/>
              </a:rPr>
              <a:t>Not all materials are superconductors</a:t>
            </a:r>
          </a:p>
          <a:p>
            <a:pPr eaLnBrk="1" hangingPunct="1">
              <a:buFont typeface="Arial" panose="020B0604020202020204" pitchFamily="34" charset="0"/>
              <a:buNone/>
            </a:pPr>
            <a:r>
              <a:rPr lang="en-US" altLang="sv-SE" sz="2000">
                <a:ea typeface="ＭＳ Ｐゴシック" panose="020B0600070205080204" pitchFamily="34" charset="-128"/>
              </a:rPr>
              <a:t>       – most in fact aren</a:t>
            </a:r>
            <a:r>
              <a:rPr lang="ja-JP" altLang="en-US" sz="2000">
                <a:ea typeface="ＭＳ Ｐゴシック" panose="020B0600070205080204" pitchFamily="34" charset="-128"/>
              </a:rPr>
              <a:t>’</a:t>
            </a:r>
            <a:r>
              <a:rPr lang="en-US" altLang="ja-JP" sz="2000">
                <a:ea typeface="ＭＳ Ｐゴシック" panose="020B0600070205080204" pitchFamily="34" charset="-128"/>
              </a:rPr>
              <a:t>t</a:t>
            </a:r>
          </a:p>
          <a:p>
            <a:pPr marL="457200" lvl="1" indent="0" eaLnBrk="1" hangingPunct="1"/>
            <a:endParaRPr lang="en-US" altLang="sv-SE">
              <a:ea typeface="ＭＳ Ｐゴシック" panose="020B0600070205080204" pitchFamily="34" charset="-128"/>
            </a:endParaRPr>
          </a:p>
        </p:txBody>
      </p:sp>
      <p:sp>
        <p:nvSpPr>
          <p:cNvPr id="108547" name="Date Placeholder 8">
            <a:extLst>
              <a:ext uri="{FF2B5EF4-FFF2-40B4-BE49-F238E27FC236}">
                <a16:creationId xmlns:a16="http://schemas.microsoft.com/office/drawing/2014/main" id="{0BBA5F18-F6B1-CB71-EAE1-052FA64FEA5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08548" name="Footer Placeholder 6">
            <a:extLst>
              <a:ext uri="{FF2B5EF4-FFF2-40B4-BE49-F238E27FC236}">
                <a16:creationId xmlns:a16="http://schemas.microsoft.com/office/drawing/2014/main" id="{5112F96A-256F-43E6-C08B-FCEFE5DAA67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08549" name="Slide Number Placeholder 7">
            <a:extLst>
              <a:ext uri="{FF2B5EF4-FFF2-40B4-BE49-F238E27FC236}">
                <a16:creationId xmlns:a16="http://schemas.microsoft.com/office/drawing/2014/main" id="{4D88BB85-ACB8-C078-F814-3A07FB5F6D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29B50DFC-5983-614D-A2F3-FFB2ED4280D8}" type="slidenum">
              <a:rPr lang="en-US" altLang="sv-SE" sz="1000">
                <a:solidFill>
                  <a:srgbClr val="064308"/>
                </a:solidFill>
                <a:latin typeface="Arial" panose="020B0604020202020204" pitchFamily="34" charset="0"/>
              </a:rPr>
              <a:pPr eaLnBrk="0" hangingPunct="0">
                <a:spcBef>
                  <a:spcPct val="0"/>
                </a:spcBef>
                <a:buFontTx/>
                <a:buNone/>
              </a:pPr>
              <a:t>5</a:t>
            </a:fld>
            <a:endParaRPr lang="en-US" altLang="sv-SE" sz="1000">
              <a:solidFill>
                <a:srgbClr val="064308"/>
              </a:solidFill>
              <a:latin typeface="Arial" panose="020B0604020202020204" pitchFamily="34" charset="0"/>
            </a:endParaRPr>
          </a:p>
        </p:txBody>
      </p:sp>
      <p:pic>
        <p:nvPicPr>
          <p:cNvPr id="108550" name="Picture 2">
            <a:extLst>
              <a:ext uri="{FF2B5EF4-FFF2-40B4-BE49-F238E27FC236}">
                <a16:creationId xmlns:a16="http://schemas.microsoft.com/office/drawing/2014/main" id="{D5C14A87-E5F7-A63C-3CAB-FC08F2C0E37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670550" y="1447800"/>
            <a:ext cx="3368675" cy="4876800"/>
          </a:xfrm>
        </p:spPr>
      </p:pic>
      <p:sp>
        <p:nvSpPr>
          <p:cNvPr id="108551" name="TextBox 13">
            <a:extLst>
              <a:ext uri="{FF2B5EF4-FFF2-40B4-BE49-F238E27FC236}">
                <a16:creationId xmlns:a16="http://schemas.microsoft.com/office/drawing/2014/main" id="{E01818C6-7321-7268-ECEB-622941B6E3A4}"/>
              </a:ext>
            </a:extLst>
          </p:cNvPr>
          <p:cNvSpPr txBox="1">
            <a:spLocks noChangeArrowheads="1"/>
          </p:cNvSpPr>
          <p:nvPr/>
        </p:nvSpPr>
        <p:spPr bwMode="auto">
          <a:xfrm>
            <a:off x="3048000" y="5562600"/>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rPr>
              <a:t>From: </a:t>
            </a:r>
            <a:r>
              <a:rPr lang="en-US" altLang="sv-SE" sz="1400" u="sng">
                <a:solidFill>
                  <a:schemeClr val="tx1"/>
                </a:solidFill>
                <a:latin typeface="Arial" panose="020B0604020202020204" pitchFamily="34" charset="0"/>
              </a:rPr>
              <a:t>Helium Cryogenics</a:t>
            </a:r>
          </a:p>
          <a:p>
            <a:pPr eaLnBrk="1" hangingPunct="1">
              <a:spcBef>
                <a:spcPct val="0"/>
              </a:spcBef>
              <a:buFontTx/>
              <a:buNone/>
            </a:pPr>
            <a:r>
              <a:rPr lang="en-US" altLang="sv-SE" sz="1400">
                <a:solidFill>
                  <a:schemeClr val="tx1"/>
                </a:solidFill>
                <a:latin typeface="Arial" panose="020B0604020202020204" pitchFamily="34" charset="0"/>
              </a:rPr>
              <a:t>Van Sciver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a:extLst>
              <a:ext uri="{FF2B5EF4-FFF2-40B4-BE49-F238E27FC236}">
                <a16:creationId xmlns:a16="http://schemas.microsoft.com/office/drawing/2014/main" id="{9837BC1D-55EE-7257-302F-1226D602015A}"/>
              </a:ext>
            </a:extLst>
          </p:cNvPr>
          <p:cNvSpPr>
            <a:spLocks noGrp="1"/>
          </p:cNvSpPr>
          <p:nvPr>
            <p:ph type="title"/>
          </p:nvPr>
        </p:nvSpPr>
        <p:spPr>
          <a:xfrm>
            <a:off x="1066800" y="34925"/>
            <a:ext cx="7138988" cy="1143000"/>
          </a:xfrm>
        </p:spPr>
        <p:txBody>
          <a:bodyPr/>
          <a:lstStyle/>
          <a:p>
            <a:r>
              <a:rPr lang="en-US" altLang="sv-SE">
                <a:ea typeface="ＭＳ Ｐゴシック" panose="020B0600070205080204" pitchFamily="34" charset="-128"/>
              </a:rPr>
              <a:t>Detecting Quenches</a:t>
            </a:r>
          </a:p>
        </p:txBody>
      </p:sp>
      <p:sp>
        <p:nvSpPr>
          <p:cNvPr id="160770" name="Content Placeholder 2">
            <a:extLst>
              <a:ext uri="{FF2B5EF4-FFF2-40B4-BE49-F238E27FC236}">
                <a16:creationId xmlns:a16="http://schemas.microsoft.com/office/drawing/2014/main" id="{6011805A-C16A-FC4F-91E1-81EFB20A64A6}"/>
              </a:ext>
            </a:extLst>
          </p:cNvPr>
          <p:cNvSpPr>
            <a:spLocks noGrp="1"/>
          </p:cNvSpPr>
          <p:nvPr>
            <p:ph idx="1"/>
          </p:nvPr>
        </p:nvSpPr>
        <p:spPr>
          <a:xfrm>
            <a:off x="457200" y="1600200"/>
            <a:ext cx="8534400" cy="4525963"/>
          </a:xfrm>
        </p:spPr>
        <p:txBody>
          <a:bodyPr/>
          <a:lstStyle/>
          <a:p>
            <a:r>
              <a:rPr lang="en-US" altLang="sv-SE" sz="2400">
                <a:ea typeface="ＭＳ Ｐゴシック" panose="020B0600070205080204" pitchFamily="34" charset="-128"/>
              </a:rPr>
              <a:t>Can</a:t>
            </a:r>
            <a:r>
              <a:rPr lang="ja-JP" altLang="en-US" sz="2400">
                <a:ea typeface="ＭＳ Ｐゴシック" panose="020B0600070205080204" pitchFamily="34" charset="-128"/>
              </a:rPr>
              <a:t>’</a:t>
            </a:r>
            <a:r>
              <a:rPr lang="en-US" altLang="ja-JP" sz="2400">
                <a:ea typeface="ＭＳ Ｐゴシック" panose="020B0600070205080204" pitchFamily="34" charset="-128"/>
              </a:rPr>
              <a:t>t just measure voltage directly as magnet ramping causes voltage and give a false signal</a:t>
            </a:r>
          </a:p>
          <a:p>
            <a:r>
              <a:rPr lang="en-US" altLang="sv-SE" sz="2400">
                <a:ea typeface="ＭＳ Ｐゴシック" panose="020B0600070205080204" pitchFamily="34" charset="-128"/>
              </a:rPr>
              <a:t>The general approach is to subdivide the magnet with voltage taps and build a bridge circuit that cancels out voltage due to ramping</a:t>
            </a:r>
          </a:p>
          <a:p>
            <a:r>
              <a:rPr lang="en-US" altLang="sv-SE" sz="2400">
                <a:ea typeface="ＭＳ Ｐゴシック" panose="020B0600070205080204" pitchFamily="34" charset="-128"/>
              </a:rPr>
              <a:t>Redundant QD systems are necessary</a:t>
            </a:r>
          </a:p>
          <a:p>
            <a:r>
              <a:rPr lang="en-US" altLang="sv-SE" sz="2400">
                <a:ea typeface="ＭＳ Ｐゴシック" panose="020B0600070205080204" pitchFamily="34" charset="-128"/>
              </a:rPr>
              <a:t>Other measurements such as temperature, helium level or vacuum level might be used to look for precursors to trouble but take care not to </a:t>
            </a:r>
            <a:r>
              <a:rPr lang="ja-JP" altLang="en-US" sz="2400">
                <a:ea typeface="ＭＳ Ｐゴシック" panose="020B0600070205080204" pitchFamily="34" charset="-128"/>
              </a:rPr>
              <a:t>“</a:t>
            </a:r>
            <a:r>
              <a:rPr lang="en-US" altLang="ja-JP" sz="2400">
                <a:ea typeface="ＭＳ Ｐゴシック" panose="020B0600070205080204" pitchFamily="34" charset="-128"/>
              </a:rPr>
              <a:t>over interlock the magnet</a:t>
            </a:r>
            <a:r>
              <a:rPr lang="ja-JP" altLang="en-US" sz="2400">
                <a:ea typeface="ＭＳ Ｐゴシック" panose="020B0600070205080204" pitchFamily="34" charset="-128"/>
              </a:rPr>
              <a:t>”</a:t>
            </a:r>
            <a:endParaRPr lang="en-US" altLang="ja-JP" sz="2400">
              <a:ea typeface="ＭＳ Ｐゴシック" panose="020B0600070205080204" pitchFamily="34" charset="-128"/>
            </a:endParaRPr>
          </a:p>
          <a:p>
            <a:r>
              <a:rPr lang="en-US" altLang="sv-SE" sz="2400">
                <a:ea typeface="ＭＳ Ｐゴシック" panose="020B0600070205080204" pitchFamily="34" charset="-128"/>
              </a:rPr>
              <a:t>HTS magnets are of special concern due to slow quench propagation, so sensitive QD required</a:t>
            </a:r>
          </a:p>
        </p:txBody>
      </p:sp>
      <p:sp>
        <p:nvSpPr>
          <p:cNvPr id="160771" name="Date Placeholder 3">
            <a:extLst>
              <a:ext uri="{FF2B5EF4-FFF2-40B4-BE49-F238E27FC236}">
                <a16:creationId xmlns:a16="http://schemas.microsoft.com/office/drawing/2014/main" id="{DDD3AE58-8AE1-1C4F-F76F-7FBFCCB8323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60772" name="Footer Placeholder 5">
            <a:extLst>
              <a:ext uri="{FF2B5EF4-FFF2-40B4-BE49-F238E27FC236}">
                <a16:creationId xmlns:a16="http://schemas.microsoft.com/office/drawing/2014/main" id="{07D9EC1A-1560-3CE4-8B9B-9BA81CEB387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60773" name="Slide Number Placeholder 4">
            <a:extLst>
              <a:ext uri="{FF2B5EF4-FFF2-40B4-BE49-F238E27FC236}">
                <a16:creationId xmlns:a16="http://schemas.microsoft.com/office/drawing/2014/main" id="{EF9DE409-56E0-DA4F-D3FE-6E62FAFAA5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67F40A6C-BA9E-634A-BF96-A12AEF0F6219}" type="slidenum">
              <a:rPr lang="en-US" altLang="sv-SE" sz="1000">
                <a:solidFill>
                  <a:srgbClr val="064308"/>
                </a:solidFill>
                <a:latin typeface="Arial" panose="020B0604020202020204" pitchFamily="34" charset="0"/>
              </a:rPr>
              <a:pPr eaLnBrk="0" hangingPunct="0">
                <a:spcBef>
                  <a:spcPct val="0"/>
                </a:spcBef>
                <a:buFontTx/>
                <a:buNone/>
              </a:pPr>
              <a:t>50</a:t>
            </a:fld>
            <a:endParaRPr lang="en-US" altLang="sv-SE" sz="1000">
              <a:solidFill>
                <a:srgbClr val="064308"/>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a:extLst>
              <a:ext uri="{FF2B5EF4-FFF2-40B4-BE49-F238E27FC236}">
                <a16:creationId xmlns:a16="http://schemas.microsoft.com/office/drawing/2014/main" id="{5522AC37-EFF1-27A3-D459-644E255A4B8E}"/>
              </a:ext>
            </a:extLst>
          </p:cNvPr>
          <p:cNvSpPr>
            <a:spLocks noGrp="1"/>
          </p:cNvSpPr>
          <p:nvPr>
            <p:ph type="title"/>
          </p:nvPr>
        </p:nvSpPr>
        <p:spPr>
          <a:xfrm>
            <a:off x="1143000" y="28575"/>
            <a:ext cx="7138988" cy="1143000"/>
          </a:xfrm>
        </p:spPr>
        <p:txBody>
          <a:bodyPr/>
          <a:lstStyle/>
          <a:p>
            <a:r>
              <a:rPr lang="en-US" altLang="sv-SE">
                <a:latin typeface="Tahoma" panose="020B0604030504040204" pitchFamily="34" charset="0"/>
                <a:ea typeface="ＭＳ Ｐゴシック" panose="020B0600070205080204" pitchFamily="34" charset="-128"/>
              </a:rPr>
              <a:t>Strategy: energy dump</a:t>
            </a:r>
            <a:endParaRPr lang="en-US" altLang="sv-SE">
              <a:ea typeface="ＭＳ Ｐゴシック" panose="020B0600070205080204" pitchFamily="34" charset="-128"/>
            </a:endParaRPr>
          </a:p>
        </p:txBody>
      </p:sp>
      <p:sp>
        <p:nvSpPr>
          <p:cNvPr id="161794" name="Date Placeholder 3">
            <a:extLst>
              <a:ext uri="{FF2B5EF4-FFF2-40B4-BE49-F238E27FC236}">
                <a16:creationId xmlns:a16="http://schemas.microsoft.com/office/drawing/2014/main" id="{BA034D82-7A76-5384-F5DE-F9F9CB77867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61795" name="Footer Placeholder 5">
            <a:extLst>
              <a:ext uri="{FF2B5EF4-FFF2-40B4-BE49-F238E27FC236}">
                <a16:creationId xmlns:a16="http://schemas.microsoft.com/office/drawing/2014/main" id="{1416CF96-2FD7-0157-9392-6F37954464B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61796" name="Slide Number Placeholder 4">
            <a:extLst>
              <a:ext uri="{FF2B5EF4-FFF2-40B4-BE49-F238E27FC236}">
                <a16:creationId xmlns:a16="http://schemas.microsoft.com/office/drawing/2014/main" id="{6128A2E4-4283-AB80-2142-E38940785D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32263943-990D-9742-9048-F994F14680CA}" type="slidenum">
              <a:rPr lang="en-US" altLang="sv-SE" sz="1000">
                <a:solidFill>
                  <a:srgbClr val="064308"/>
                </a:solidFill>
                <a:latin typeface="Arial" panose="020B0604020202020204" pitchFamily="34" charset="0"/>
              </a:rPr>
              <a:pPr eaLnBrk="0" hangingPunct="0">
                <a:spcBef>
                  <a:spcPct val="0"/>
                </a:spcBef>
                <a:buFontTx/>
                <a:buNone/>
              </a:pPr>
              <a:t>51</a:t>
            </a:fld>
            <a:endParaRPr lang="en-US" altLang="sv-SE" sz="1000">
              <a:solidFill>
                <a:srgbClr val="064308"/>
              </a:solidFill>
              <a:latin typeface="Arial" panose="020B0604020202020204" pitchFamily="34" charset="0"/>
            </a:endParaRPr>
          </a:p>
        </p:txBody>
      </p:sp>
      <p:pic>
        <p:nvPicPr>
          <p:cNvPr id="161797" name="Picture 2">
            <a:extLst>
              <a:ext uri="{FF2B5EF4-FFF2-40B4-BE49-F238E27FC236}">
                <a16:creationId xmlns:a16="http://schemas.microsoft.com/office/drawing/2014/main" id="{307AB76D-12C0-3071-859B-841019E9DA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76200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5">
            <a:extLst>
              <a:ext uri="{FF2B5EF4-FFF2-40B4-BE49-F238E27FC236}">
                <a16:creationId xmlns:a16="http://schemas.microsoft.com/office/drawing/2014/main" id="{2CBE55B8-4EA3-B9FB-0AD4-BA6639B72937}"/>
              </a:ext>
            </a:extLst>
          </p:cNvPr>
          <p:cNvSpPr>
            <a:spLocks noChangeArrowheads="1"/>
          </p:cNvSpPr>
          <p:nvPr/>
        </p:nvSpPr>
        <p:spPr bwMode="auto">
          <a:xfrm>
            <a:off x="4343400" y="1447800"/>
            <a:ext cx="4676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US" altLang="sv-SE" sz="1200">
                <a:solidFill>
                  <a:srgbClr val="000000"/>
                </a:solidFill>
                <a:latin typeface="Tahoma" panose="020B0604030504040204" pitchFamily="34" charset="0"/>
              </a:rPr>
              <a:t>B.J. Maddock, G.B. James, Proc. Inst. Electr. Eng., </a:t>
            </a:r>
            <a:r>
              <a:rPr lang="en-US" altLang="sv-SE" sz="1200" b="1">
                <a:solidFill>
                  <a:srgbClr val="000000"/>
                </a:solidFill>
                <a:latin typeface="Tahoma" panose="020B0604030504040204" pitchFamily="34" charset="0"/>
              </a:rPr>
              <a:t>115</a:t>
            </a:r>
            <a:r>
              <a:rPr lang="en-US" altLang="sv-SE" sz="1200">
                <a:solidFill>
                  <a:srgbClr val="000000"/>
                </a:solidFill>
                <a:latin typeface="Tahoma" panose="020B0604030504040204" pitchFamily="34" charset="0"/>
              </a:rPr>
              <a:t>, 543, 1968</a:t>
            </a:r>
          </a:p>
        </p:txBody>
      </p:sp>
      <p:sp>
        <p:nvSpPr>
          <p:cNvPr id="161799" name="TextBox 10">
            <a:extLst>
              <a:ext uri="{FF2B5EF4-FFF2-40B4-BE49-F238E27FC236}">
                <a16:creationId xmlns:a16="http://schemas.microsoft.com/office/drawing/2014/main" id="{B35F3904-295A-3B08-F640-4CAD38D0EBF9}"/>
              </a:ext>
            </a:extLst>
          </p:cNvPr>
          <p:cNvSpPr txBox="1">
            <a:spLocks noChangeArrowheads="1"/>
          </p:cNvSpPr>
          <p:nvPr/>
        </p:nvSpPr>
        <p:spPr bwMode="auto">
          <a:xfrm>
            <a:off x="381000" y="1600200"/>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rPr>
              <a:t>slide courtesy of L. Boturra  - CERN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0DB59FB8-57E0-5E56-8E4C-E0EBA3238270}"/>
              </a:ext>
            </a:extLst>
          </p:cNvPr>
          <p:cNvSpPr>
            <a:spLocks noGrp="1"/>
          </p:cNvSpPr>
          <p:nvPr>
            <p:ph type="title"/>
          </p:nvPr>
        </p:nvSpPr>
        <p:spPr>
          <a:xfrm>
            <a:off x="1066800" y="1524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Strategy: heaters</a:t>
            </a:r>
          </a:p>
        </p:txBody>
      </p:sp>
      <p:sp>
        <p:nvSpPr>
          <p:cNvPr id="162818" name="Rectangle 3">
            <a:extLst>
              <a:ext uri="{FF2B5EF4-FFF2-40B4-BE49-F238E27FC236}">
                <a16:creationId xmlns:a16="http://schemas.microsoft.com/office/drawing/2014/main" id="{15443BC5-1D3C-7918-9C08-CAA4BC7926A6}"/>
              </a:ext>
            </a:extLst>
          </p:cNvPr>
          <p:cNvSpPr>
            <a:spLocks noGrp="1"/>
          </p:cNvSpPr>
          <p:nvPr>
            <p:ph idx="1"/>
          </p:nvPr>
        </p:nvSpPr>
        <p:spPr>
          <a:xfrm>
            <a:off x="152400" y="1524000"/>
            <a:ext cx="8763000" cy="4419600"/>
          </a:xfrm>
        </p:spPr>
        <p:txBody>
          <a:bodyPr/>
          <a:lstStyle/>
          <a:p>
            <a:pPr eaLnBrk="1" hangingPunct="1">
              <a:lnSpc>
                <a:spcPct val="90000"/>
              </a:lnSpc>
            </a:pPr>
            <a:r>
              <a:rPr lang="en-US" altLang="sv-SE" sz="1800">
                <a:latin typeface="Tahoma" panose="020B0604030504040204" pitchFamily="34" charset="0"/>
                <a:ea typeface="ＭＳ Ｐゴシック" panose="020B0600070205080204" pitchFamily="34" charset="-128"/>
              </a:rPr>
              <a:t>the quench is spread actively by firing heaters embedded in the winding pack, or in close vicinity to the conductor</a:t>
            </a:r>
          </a:p>
          <a:p>
            <a:pPr eaLnBrk="1" hangingPunct="1">
              <a:lnSpc>
                <a:spcPct val="90000"/>
              </a:lnSpc>
            </a:pPr>
            <a:endParaRPr lang="en-US" altLang="sv-SE" sz="1800">
              <a:latin typeface="Tahoma" panose="020B0604030504040204" pitchFamily="34" charset="0"/>
              <a:ea typeface="ＭＳ Ｐゴシック" panose="020B0600070205080204" pitchFamily="34" charset="-128"/>
            </a:endParaRPr>
          </a:p>
          <a:p>
            <a:pPr eaLnBrk="1" hangingPunct="1">
              <a:lnSpc>
                <a:spcPct val="90000"/>
              </a:lnSpc>
            </a:pPr>
            <a:r>
              <a:rPr lang="en-US" altLang="sv-SE" sz="1800">
                <a:latin typeface="Tahoma" panose="020B0604030504040204" pitchFamily="34" charset="0"/>
                <a:ea typeface="ＭＳ Ｐゴシック" panose="020B0600070205080204" pitchFamily="34" charset="-128"/>
              </a:rPr>
              <a:t>heaters are mandatory in:</a:t>
            </a:r>
          </a:p>
          <a:p>
            <a:pPr lvl="1" eaLnBrk="1" hangingPunct="1">
              <a:lnSpc>
                <a:spcPct val="90000"/>
              </a:lnSpc>
            </a:pPr>
            <a:r>
              <a:rPr lang="en-US" altLang="sv-SE" sz="1800">
                <a:latin typeface="Tahoma" panose="020B0604030504040204" pitchFamily="34" charset="0"/>
                <a:ea typeface="ＭＳ Ｐゴシック" panose="020B0600070205080204" pitchFamily="34" charset="-128"/>
              </a:rPr>
              <a:t>high performance, aggressive, cost-effective and highly optimized magnet designs (high current density)…</a:t>
            </a:r>
          </a:p>
          <a:p>
            <a:pPr lvl="1" eaLnBrk="1" hangingPunct="1">
              <a:lnSpc>
                <a:spcPct val="90000"/>
              </a:lnSpc>
            </a:pPr>
            <a:r>
              <a:rPr lang="en-US" altLang="sv-SE" sz="1800">
                <a:latin typeface="Tahoma" panose="020B0604030504040204" pitchFamily="34" charset="0"/>
                <a:ea typeface="ＭＳ Ｐゴシック" panose="020B0600070205080204" pitchFamily="34" charset="-128"/>
              </a:rPr>
              <a:t>…when you are really desperate</a:t>
            </a:r>
          </a:p>
        </p:txBody>
      </p:sp>
      <p:sp>
        <p:nvSpPr>
          <p:cNvPr id="162819" name="Date Placeholder 1">
            <a:extLst>
              <a:ext uri="{FF2B5EF4-FFF2-40B4-BE49-F238E27FC236}">
                <a16:creationId xmlns:a16="http://schemas.microsoft.com/office/drawing/2014/main" id="{40625393-C912-9F86-BEEC-3082B9CD6C8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62820" name="Footer Placeholder 2">
            <a:extLst>
              <a:ext uri="{FF2B5EF4-FFF2-40B4-BE49-F238E27FC236}">
                <a16:creationId xmlns:a16="http://schemas.microsoft.com/office/drawing/2014/main" id="{8A4A2401-1904-09B6-0347-41BB4BD979D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62821" name="Slide Number Placeholder 3">
            <a:extLst>
              <a:ext uri="{FF2B5EF4-FFF2-40B4-BE49-F238E27FC236}">
                <a16:creationId xmlns:a16="http://schemas.microsoft.com/office/drawing/2014/main" id="{5B8BDE72-032C-9A7F-A182-003F8D32BD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44087AE-D64E-9044-8229-0287044ED8E2}" type="slidenum">
              <a:rPr lang="en-US" altLang="sv-SE" sz="1000">
                <a:solidFill>
                  <a:srgbClr val="000000"/>
                </a:solidFill>
                <a:latin typeface="Tahoma" panose="020B0604030504040204" pitchFamily="34" charset="0"/>
              </a:rPr>
              <a:pPr>
                <a:spcBef>
                  <a:spcPct val="0"/>
                </a:spcBef>
                <a:buFontTx/>
                <a:buNone/>
              </a:pPr>
              <a:t>52</a:t>
            </a:fld>
            <a:endParaRPr lang="en-US" altLang="sv-SE" sz="1000">
              <a:solidFill>
                <a:srgbClr val="000000"/>
              </a:solidFill>
              <a:latin typeface="Tahoma" panose="020B0604030504040204" pitchFamily="34" charset="0"/>
            </a:endParaRPr>
          </a:p>
        </p:txBody>
      </p:sp>
      <p:sp>
        <p:nvSpPr>
          <p:cNvPr id="429060" name="Rectangle 4">
            <a:extLst>
              <a:ext uri="{FF2B5EF4-FFF2-40B4-BE49-F238E27FC236}">
                <a16:creationId xmlns:a16="http://schemas.microsoft.com/office/drawing/2014/main" id="{2388CAF7-6ABE-B540-5A2B-30BF9C49ECA9}"/>
              </a:ext>
            </a:extLst>
          </p:cNvPr>
          <p:cNvSpPr>
            <a:spLocks noGrp="1"/>
          </p:cNvSpPr>
          <p:nvPr>
            <p:ph type="body" sz="half" idx="4294967295"/>
          </p:nvPr>
        </p:nvSpPr>
        <p:spPr>
          <a:xfrm>
            <a:off x="0" y="1371600"/>
            <a:ext cx="3962400" cy="2590800"/>
          </a:xfrm>
        </p:spPr>
        <p:txBody>
          <a:bodyPr/>
          <a:lstStyle/>
          <a:p>
            <a:pPr eaLnBrk="1" hangingPunct="1"/>
            <a:endParaRPr lang="en-US" altLang="sv-SE" sz="2000">
              <a:solidFill>
                <a:srgbClr val="0000FF"/>
              </a:solidFill>
              <a:latin typeface="Tahoma" panose="020B0604030504040204" pitchFamily="34" charset="0"/>
              <a:ea typeface="ＭＳ Ｐゴシック" panose="020B0600070205080204" pitchFamily="34" charset="-128"/>
            </a:endParaRPr>
          </a:p>
          <a:p>
            <a:pPr eaLnBrk="1" hangingPunct="1"/>
            <a:endParaRPr lang="en-US" altLang="sv-SE" sz="2000">
              <a:solidFill>
                <a:srgbClr val="0000FF"/>
              </a:solidFill>
              <a:latin typeface="Tahoma" panose="020B0604030504040204" pitchFamily="34" charset="0"/>
              <a:ea typeface="ＭＳ Ｐゴシック" panose="020B0600070205080204" pitchFamily="34" charset="-128"/>
            </a:endParaRPr>
          </a:p>
          <a:p>
            <a:pPr eaLnBrk="1" hangingPunct="1"/>
            <a:endParaRPr lang="en-US" altLang="sv-SE" sz="2000">
              <a:solidFill>
                <a:srgbClr val="0000FF"/>
              </a:solidFill>
              <a:latin typeface="Tahoma" panose="020B0604030504040204" pitchFamily="34" charset="0"/>
              <a:ea typeface="ＭＳ Ｐゴシック" panose="020B0600070205080204" pitchFamily="34" charset="-128"/>
            </a:endParaRPr>
          </a:p>
          <a:p>
            <a:pPr eaLnBrk="1" hangingPunct="1"/>
            <a:endParaRPr lang="en-US" altLang="sv-SE" sz="2000">
              <a:solidFill>
                <a:srgbClr val="0000FF"/>
              </a:solidFill>
              <a:latin typeface="Tahoma" panose="020B0604030504040204" pitchFamily="34" charset="0"/>
              <a:ea typeface="ＭＳ Ｐゴシック" panose="020B0600070205080204" pitchFamily="34" charset="-128"/>
            </a:endParaRPr>
          </a:p>
          <a:p>
            <a:pPr eaLnBrk="1" hangingPunct="1"/>
            <a:endParaRPr lang="en-US" altLang="sv-SE" sz="2000">
              <a:solidFill>
                <a:srgbClr val="0000FF"/>
              </a:solidFill>
              <a:latin typeface="Tahoma" panose="020B0604030504040204" pitchFamily="34" charset="0"/>
              <a:ea typeface="ＭＳ Ｐゴシック" panose="020B0600070205080204" pitchFamily="34" charset="-128"/>
            </a:endParaRPr>
          </a:p>
          <a:p>
            <a:pPr eaLnBrk="1" hangingPunct="1">
              <a:buFont typeface="Wingdings" pitchFamily="2" charset="2"/>
              <a:buNone/>
            </a:pPr>
            <a:endParaRPr lang="en-US" altLang="sv-SE" sz="2000">
              <a:solidFill>
                <a:srgbClr val="0000FF"/>
              </a:solidFill>
              <a:latin typeface="Tahoma" panose="020B0604030504040204" pitchFamily="34" charset="0"/>
              <a:ea typeface="ＭＳ Ｐゴシック" panose="020B0600070205080204" pitchFamily="34" charset="-128"/>
            </a:endParaRPr>
          </a:p>
          <a:p>
            <a:pPr eaLnBrk="1" hangingPunct="1"/>
            <a:r>
              <a:rPr lang="en-US" altLang="sv-SE" sz="1800">
                <a:solidFill>
                  <a:srgbClr val="0000FF"/>
                </a:solidFill>
                <a:latin typeface="Tahoma" panose="020B0604030504040204" pitchFamily="34" charset="0"/>
                <a:ea typeface="ＭＳ Ｐゴシック" panose="020B0600070205080204" pitchFamily="34" charset="-128"/>
              </a:rPr>
              <a:t>advantages:</a:t>
            </a:r>
          </a:p>
          <a:p>
            <a:pPr lvl="1" eaLnBrk="1" hangingPunct="1"/>
            <a:r>
              <a:rPr lang="en-US" altLang="sv-SE" sz="1800">
                <a:solidFill>
                  <a:srgbClr val="0000FF"/>
                </a:solidFill>
                <a:latin typeface="Tahoma" panose="020B0604030504040204" pitchFamily="34" charset="0"/>
                <a:ea typeface="ＭＳ Ｐゴシック" panose="020B0600070205080204" pitchFamily="34" charset="-128"/>
              </a:rPr>
              <a:t>homogeneous spread of the magnetic energy withn the winding pack</a:t>
            </a:r>
            <a:endParaRPr lang="en-US" altLang="sv-SE" sz="1800">
              <a:latin typeface="Tahoma" panose="020B0604030504040204" pitchFamily="34" charset="0"/>
              <a:ea typeface="ＭＳ Ｐゴシック" panose="020B0600070205080204" pitchFamily="34" charset="-128"/>
            </a:endParaRPr>
          </a:p>
          <a:p>
            <a:pPr eaLnBrk="1" hangingPunct="1"/>
            <a:r>
              <a:rPr lang="en-US" altLang="sv-SE" sz="1800">
                <a:solidFill>
                  <a:schemeClr val="hlink"/>
                </a:solidFill>
                <a:latin typeface="Tahoma" panose="020B0604030504040204" pitchFamily="34" charset="0"/>
                <a:ea typeface="ＭＳ Ｐゴシック" panose="020B0600070205080204" pitchFamily="34" charset="-128"/>
              </a:rPr>
              <a:t>disadvantages:</a:t>
            </a:r>
          </a:p>
          <a:p>
            <a:pPr lvl="1" eaLnBrk="1" hangingPunct="1"/>
            <a:r>
              <a:rPr lang="en-US" altLang="sv-SE" sz="1800">
                <a:solidFill>
                  <a:schemeClr val="hlink"/>
                </a:solidFill>
                <a:latin typeface="Tahoma" panose="020B0604030504040204" pitchFamily="34" charset="0"/>
                <a:ea typeface="ＭＳ Ｐゴシック" panose="020B0600070205080204" pitchFamily="34" charset="-128"/>
              </a:rPr>
              <a:t>active</a:t>
            </a:r>
          </a:p>
          <a:p>
            <a:pPr lvl="1" eaLnBrk="1" hangingPunct="1"/>
            <a:r>
              <a:rPr lang="en-US" altLang="sv-SE" sz="1800">
                <a:solidFill>
                  <a:schemeClr val="hlink"/>
                </a:solidFill>
                <a:latin typeface="Tahoma" panose="020B0604030504040204" pitchFamily="34" charset="0"/>
                <a:ea typeface="ＭＳ Ｐゴシック" panose="020B0600070205080204" pitchFamily="34" charset="-128"/>
              </a:rPr>
              <a:t>high voltages at the heater</a:t>
            </a:r>
          </a:p>
          <a:p>
            <a:pPr lvl="1" eaLnBrk="1" hangingPunct="1"/>
            <a:r>
              <a:rPr lang="en-US" altLang="sv-SE" sz="1800">
                <a:solidFill>
                  <a:schemeClr val="hlink"/>
                </a:solidFill>
                <a:latin typeface="Tahoma" panose="020B0604030504040204" pitchFamily="34" charset="0"/>
                <a:ea typeface="ＭＳ Ｐゴシック" panose="020B0600070205080204" pitchFamily="34" charset="-128"/>
              </a:rPr>
              <a:t>Doesn</a:t>
            </a:r>
            <a:r>
              <a:rPr lang="ja-JP" altLang="en-US" sz="1800">
                <a:solidFill>
                  <a:schemeClr val="hlink"/>
                </a:solidFill>
                <a:latin typeface="Tahoma" panose="020B0604030504040204" pitchFamily="34" charset="0"/>
                <a:ea typeface="ＭＳ Ｐゴシック" panose="020B0600070205080204" pitchFamily="34" charset="-128"/>
              </a:rPr>
              <a:t>’</a:t>
            </a:r>
            <a:r>
              <a:rPr lang="en-US" altLang="ja-JP" sz="1800">
                <a:solidFill>
                  <a:schemeClr val="hlink"/>
                </a:solidFill>
                <a:latin typeface="Tahoma" panose="020B0604030504040204" pitchFamily="34" charset="0"/>
                <a:ea typeface="ＭＳ Ｐゴシック" panose="020B0600070205080204" pitchFamily="34" charset="-128"/>
              </a:rPr>
              <a:t>t work well with highly stable magnets</a:t>
            </a:r>
            <a:endParaRPr lang="en-US" altLang="sv-SE" sz="1800">
              <a:solidFill>
                <a:schemeClr val="hlink"/>
              </a:solidFill>
              <a:latin typeface="Tahoma" panose="020B0604030504040204" pitchFamily="34" charset="0"/>
              <a:ea typeface="ＭＳ Ｐゴシック" panose="020B0600070205080204" pitchFamily="34" charset="-128"/>
            </a:endParaRPr>
          </a:p>
        </p:txBody>
      </p:sp>
      <p:grpSp>
        <p:nvGrpSpPr>
          <p:cNvPr id="162823" name="Group 5">
            <a:extLst>
              <a:ext uri="{FF2B5EF4-FFF2-40B4-BE49-F238E27FC236}">
                <a16:creationId xmlns:a16="http://schemas.microsoft.com/office/drawing/2014/main" id="{9B76A6F9-0496-A26D-1DE7-E64AC1CAEC6A}"/>
              </a:ext>
            </a:extLst>
          </p:cNvPr>
          <p:cNvGrpSpPr>
            <a:grpSpLocks/>
          </p:cNvGrpSpPr>
          <p:nvPr/>
        </p:nvGrpSpPr>
        <p:grpSpPr bwMode="auto">
          <a:xfrm>
            <a:off x="4876800" y="3505200"/>
            <a:ext cx="4000500" cy="2570163"/>
            <a:chOff x="3000" y="888"/>
            <a:chExt cx="2520" cy="1619"/>
          </a:xfrm>
        </p:grpSpPr>
        <p:sp>
          <p:nvSpPr>
            <p:cNvPr id="162827" name="AutoShape 6">
              <a:extLst>
                <a:ext uri="{FF2B5EF4-FFF2-40B4-BE49-F238E27FC236}">
                  <a16:creationId xmlns:a16="http://schemas.microsoft.com/office/drawing/2014/main" id="{156364BD-D0FF-79C3-B742-556F1FC1D988}"/>
                </a:ext>
              </a:extLst>
            </p:cNvPr>
            <p:cNvSpPr>
              <a:spLocks noChangeArrowheads="1"/>
            </p:cNvSpPr>
            <p:nvPr/>
          </p:nvSpPr>
          <p:spPr bwMode="auto">
            <a:xfrm rot="4057258">
              <a:off x="3409" y="1007"/>
              <a:ext cx="1296" cy="12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967 w 21600"/>
                <a:gd name="T13" fmla="*/ 0 h 21600"/>
                <a:gd name="T14" fmla="*/ 16633 w 21600"/>
                <a:gd name="T15" fmla="*/ 4430 h 21600"/>
              </a:gdLst>
              <a:ahLst/>
              <a:cxnLst>
                <a:cxn ang="T8">
                  <a:pos x="T0" y="T1"/>
                </a:cxn>
                <a:cxn ang="T9">
                  <a:pos x="T2" y="T3"/>
                </a:cxn>
                <a:cxn ang="T10">
                  <a:pos x="T4" y="T5"/>
                </a:cxn>
                <a:cxn ang="T11">
                  <a:pos x="T6" y="T7"/>
                </a:cxn>
              </a:cxnLst>
              <a:rect l="T12" t="T13" r="T14" b="T15"/>
              <a:pathLst>
                <a:path w="21600" h="21600">
                  <a:moveTo>
                    <a:pt x="7929" y="3794"/>
                  </a:moveTo>
                  <a:cubicBezTo>
                    <a:pt x="8840" y="3421"/>
                    <a:pt x="9815" y="3228"/>
                    <a:pt x="10800" y="3229"/>
                  </a:cubicBezTo>
                  <a:cubicBezTo>
                    <a:pt x="11784" y="3229"/>
                    <a:pt x="12759" y="3421"/>
                    <a:pt x="13670" y="3794"/>
                  </a:cubicBezTo>
                  <a:lnTo>
                    <a:pt x="14895" y="806"/>
                  </a:lnTo>
                  <a:cubicBezTo>
                    <a:pt x="13595" y="273"/>
                    <a:pt x="12204" y="-1"/>
                    <a:pt x="10799" y="0"/>
                  </a:cubicBezTo>
                  <a:cubicBezTo>
                    <a:pt x="9395" y="0"/>
                    <a:pt x="8004" y="273"/>
                    <a:pt x="6704" y="806"/>
                  </a:cubicBezTo>
                  <a:lnTo>
                    <a:pt x="7929" y="3794"/>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28" name="AutoShape 7">
              <a:extLst>
                <a:ext uri="{FF2B5EF4-FFF2-40B4-BE49-F238E27FC236}">
                  <a16:creationId xmlns:a16="http://schemas.microsoft.com/office/drawing/2014/main" id="{59AD6956-3096-B5FF-C813-59AE4F708C0D}"/>
                </a:ext>
              </a:extLst>
            </p:cNvPr>
            <p:cNvSpPr>
              <a:spLocks noChangeArrowheads="1"/>
            </p:cNvSpPr>
            <p:nvPr/>
          </p:nvSpPr>
          <p:spPr bwMode="auto">
            <a:xfrm rot="3493066">
              <a:off x="3649" y="1247"/>
              <a:ext cx="816" cy="8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2 w 21600"/>
                <a:gd name="T13" fmla="*/ 0 h 21600"/>
                <a:gd name="T14" fmla="*/ 18238 w 21600"/>
                <a:gd name="T15" fmla="*/ 6512 h 21600"/>
              </a:gdLst>
              <a:ahLst/>
              <a:cxnLst>
                <a:cxn ang="T8">
                  <a:pos x="T0" y="T1"/>
                </a:cxn>
                <a:cxn ang="T9">
                  <a:pos x="T2" y="T3"/>
                </a:cxn>
                <a:cxn ang="T10">
                  <a:pos x="T4" y="T5"/>
                </a:cxn>
                <a:cxn ang="T11">
                  <a:pos x="T6" y="T7"/>
                </a:cxn>
              </a:cxnLst>
              <a:rect l="T12" t="T13" r="T14" b="T15"/>
              <a:pathLst>
                <a:path w="21600" h="21600">
                  <a:moveTo>
                    <a:pt x="7650" y="5797"/>
                  </a:moveTo>
                  <a:cubicBezTo>
                    <a:pt x="8593" y="5203"/>
                    <a:pt x="9685" y="4887"/>
                    <a:pt x="10800" y="4888"/>
                  </a:cubicBezTo>
                  <a:cubicBezTo>
                    <a:pt x="11914" y="4888"/>
                    <a:pt x="13006" y="5203"/>
                    <a:pt x="13949" y="5797"/>
                  </a:cubicBezTo>
                  <a:lnTo>
                    <a:pt x="16554" y="1660"/>
                  </a:lnTo>
                  <a:cubicBezTo>
                    <a:pt x="14831" y="575"/>
                    <a:pt x="12836" y="-1"/>
                    <a:pt x="10799" y="0"/>
                  </a:cubicBezTo>
                  <a:cubicBezTo>
                    <a:pt x="8763" y="0"/>
                    <a:pt x="6768" y="575"/>
                    <a:pt x="5045" y="1660"/>
                  </a:cubicBezTo>
                  <a:lnTo>
                    <a:pt x="7650" y="5797"/>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29" name="AutoShape 8">
              <a:extLst>
                <a:ext uri="{FF2B5EF4-FFF2-40B4-BE49-F238E27FC236}">
                  <a16:creationId xmlns:a16="http://schemas.microsoft.com/office/drawing/2014/main" id="{0A396FBB-DFE9-5701-A64F-6BEFFE2318F4}"/>
                </a:ext>
              </a:extLst>
            </p:cNvPr>
            <p:cNvSpPr>
              <a:spLocks noChangeArrowheads="1"/>
            </p:cNvSpPr>
            <p:nvPr/>
          </p:nvSpPr>
          <p:spPr bwMode="auto">
            <a:xfrm rot="17542742" flipH="1">
              <a:off x="3361" y="1007"/>
              <a:ext cx="1296" cy="12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967 w 21600"/>
                <a:gd name="T13" fmla="*/ 0 h 21600"/>
                <a:gd name="T14" fmla="*/ 16633 w 21600"/>
                <a:gd name="T15" fmla="*/ 4430 h 21600"/>
              </a:gdLst>
              <a:ahLst/>
              <a:cxnLst>
                <a:cxn ang="T8">
                  <a:pos x="T0" y="T1"/>
                </a:cxn>
                <a:cxn ang="T9">
                  <a:pos x="T2" y="T3"/>
                </a:cxn>
                <a:cxn ang="T10">
                  <a:pos x="T4" y="T5"/>
                </a:cxn>
                <a:cxn ang="T11">
                  <a:pos x="T6" y="T7"/>
                </a:cxn>
              </a:cxnLst>
              <a:rect l="T12" t="T13" r="T14" b="T15"/>
              <a:pathLst>
                <a:path w="21600" h="21600">
                  <a:moveTo>
                    <a:pt x="7929" y="3794"/>
                  </a:moveTo>
                  <a:cubicBezTo>
                    <a:pt x="8840" y="3421"/>
                    <a:pt x="9815" y="3228"/>
                    <a:pt x="10800" y="3229"/>
                  </a:cubicBezTo>
                  <a:cubicBezTo>
                    <a:pt x="11784" y="3229"/>
                    <a:pt x="12759" y="3421"/>
                    <a:pt x="13670" y="3794"/>
                  </a:cubicBezTo>
                  <a:lnTo>
                    <a:pt x="14895" y="806"/>
                  </a:lnTo>
                  <a:cubicBezTo>
                    <a:pt x="13595" y="273"/>
                    <a:pt x="12204" y="-1"/>
                    <a:pt x="10799" y="0"/>
                  </a:cubicBezTo>
                  <a:cubicBezTo>
                    <a:pt x="9395" y="0"/>
                    <a:pt x="8004" y="273"/>
                    <a:pt x="6704" y="806"/>
                  </a:cubicBezTo>
                  <a:lnTo>
                    <a:pt x="7929" y="3794"/>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30" name="AutoShape 9">
              <a:extLst>
                <a:ext uri="{FF2B5EF4-FFF2-40B4-BE49-F238E27FC236}">
                  <a16:creationId xmlns:a16="http://schemas.microsoft.com/office/drawing/2014/main" id="{A34B1563-1F50-C923-8055-06F5BBB47B49}"/>
                </a:ext>
              </a:extLst>
            </p:cNvPr>
            <p:cNvSpPr>
              <a:spLocks noChangeArrowheads="1"/>
            </p:cNvSpPr>
            <p:nvPr/>
          </p:nvSpPr>
          <p:spPr bwMode="auto">
            <a:xfrm rot="18106934" flipH="1">
              <a:off x="3600" y="1247"/>
              <a:ext cx="816" cy="8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2 w 21600"/>
                <a:gd name="T13" fmla="*/ 0 h 21600"/>
                <a:gd name="T14" fmla="*/ 18238 w 21600"/>
                <a:gd name="T15" fmla="*/ 6512 h 21600"/>
              </a:gdLst>
              <a:ahLst/>
              <a:cxnLst>
                <a:cxn ang="T8">
                  <a:pos x="T0" y="T1"/>
                </a:cxn>
                <a:cxn ang="T9">
                  <a:pos x="T2" y="T3"/>
                </a:cxn>
                <a:cxn ang="T10">
                  <a:pos x="T4" y="T5"/>
                </a:cxn>
                <a:cxn ang="T11">
                  <a:pos x="T6" y="T7"/>
                </a:cxn>
              </a:cxnLst>
              <a:rect l="T12" t="T13" r="T14" b="T15"/>
              <a:pathLst>
                <a:path w="21600" h="21600">
                  <a:moveTo>
                    <a:pt x="7650" y="5797"/>
                  </a:moveTo>
                  <a:cubicBezTo>
                    <a:pt x="8593" y="5203"/>
                    <a:pt x="9685" y="4887"/>
                    <a:pt x="10800" y="4888"/>
                  </a:cubicBezTo>
                  <a:cubicBezTo>
                    <a:pt x="11914" y="4888"/>
                    <a:pt x="13006" y="5203"/>
                    <a:pt x="13949" y="5797"/>
                  </a:cubicBezTo>
                  <a:lnTo>
                    <a:pt x="16554" y="1660"/>
                  </a:lnTo>
                  <a:cubicBezTo>
                    <a:pt x="14831" y="575"/>
                    <a:pt x="12836" y="-1"/>
                    <a:pt x="10799" y="0"/>
                  </a:cubicBezTo>
                  <a:cubicBezTo>
                    <a:pt x="8763" y="0"/>
                    <a:pt x="6768" y="575"/>
                    <a:pt x="5045" y="1660"/>
                  </a:cubicBezTo>
                  <a:lnTo>
                    <a:pt x="7650" y="5797"/>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31" name="AutoShape 10">
              <a:extLst>
                <a:ext uri="{FF2B5EF4-FFF2-40B4-BE49-F238E27FC236}">
                  <a16:creationId xmlns:a16="http://schemas.microsoft.com/office/drawing/2014/main" id="{A713962D-A0A6-A8BF-9A2E-37EF4F582BD2}"/>
                </a:ext>
              </a:extLst>
            </p:cNvPr>
            <p:cNvSpPr>
              <a:spLocks noChangeArrowheads="1"/>
            </p:cNvSpPr>
            <p:nvPr/>
          </p:nvSpPr>
          <p:spPr bwMode="auto">
            <a:xfrm rot="17542742" flipV="1">
              <a:off x="3409" y="1055"/>
              <a:ext cx="1296" cy="12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967 w 21600"/>
                <a:gd name="T13" fmla="*/ 0 h 21600"/>
                <a:gd name="T14" fmla="*/ 16633 w 21600"/>
                <a:gd name="T15" fmla="*/ 4430 h 21600"/>
              </a:gdLst>
              <a:ahLst/>
              <a:cxnLst>
                <a:cxn ang="T8">
                  <a:pos x="T0" y="T1"/>
                </a:cxn>
                <a:cxn ang="T9">
                  <a:pos x="T2" y="T3"/>
                </a:cxn>
                <a:cxn ang="T10">
                  <a:pos x="T4" y="T5"/>
                </a:cxn>
                <a:cxn ang="T11">
                  <a:pos x="T6" y="T7"/>
                </a:cxn>
              </a:cxnLst>
              <a:rect l="T12" t="T13" r="T14" b="T15"/>
              <a:pathLst>
                <a:path w="21600" h="21600">
                  <a:moveTo>
                    <a:pt x="7929" y="3794"/>
                  </a:moveTo>
                  <a:cubicBezTo>
                    <a:pt x="8840" y="3421"/>
                    <a:pt x="9815" y="3228"/>
                    <a:pt x="10800" y="3229"/>
                  </a:cubicBezTo>
                  <a:cubicBezTo>
                    <a:pt x="11784" y="3229"/>
                    <a:pt x="12759" y="3421"/>
                    <a:pt x="13670" y="3794"/>
                  </a:cubicBezTo>
                  <a:lnTo>
                    <a:pt x="14895" y="806"/>
                  </a:lnTo>
                  <a:cubicBezTo>
                    <a:pt x="13595" y="273"/>
                    <a:pt x="12204" y="-1"/>
                    <a:pt x="10799" y="0"/>
                  </a:cubicBezTo>
                  <a:cubicBezTo>
                    <a:pt x="9395" y="0"/>
                    <a:pt x="8004" y="273"/>
                    <a:pt x="6704" y="806"/>
                  </a:cubicBezTo>
                  <a:lnTo>
                    <a:pt x="7929" y="3794"/>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32" name="AutoShape 11">
              <a:extLst>
                <a:ext uri="{FF2B5EF4-FFF2-40B4-BE49-F238E27FC236}">
                  <a16:creationId xmlns:a16="http://schemas.microsoft.com/office/drawing/2014/main" id="{9EFECDF1-B2B7-ECA6-5926-F556A3726F3E}"/>
                </a:ext>
              </a:extLst>
            </p:cNvPr>
            <p:cNvSpPr>
              <a:spLocks noChangeArrowheads="1"/>
            </p:cNvSpPr>
            <p:nvPr/>
          </p:nvSpPr>
          <p:spPr bwMode="auto">
            <a:xfrm rot="18106934" flipV="1">
              <a:off x="3649" y="1297"/>
              <a:ext cx="816" cy="8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2 w 21600"/>
                <a:gd name="T13" fmla="*/ 0 h 21600"/>
                <a:gd name="T14" fmla="*/ 18238 w 21600"/>
                <a:gd name="T15" fmla="*/ 6512 h 21600"/>
              </a:gdLst>
              <a:ahLst/>
              <a:cxnLst>
                <a:cxn ang="T8">
                  <a:pos x="T0" y="T1"/>
                </a:cxn>
                <a:cxn ang="T9">
                  <a:pos x="T2" y="T3"/>
                </a:cxn>
                <a:cxn ang="T10">
                  <a:pos x="T4" y="T5"/>
                </a:cxn>
                <a:cxn ang="T11">
                  <a:pos x="T6" y="T7"/>
                </a:cxn>
              </a:cxnLst>
              <a:rect l="T12" t="T13" r="T14" b="T15"/>
              <a:pathLst>
                <a:path w="21600" h="21600">
                  <a:moveTo>
                    <a:pt x="7650" y="5797"/>
                  </a:moveTo>
                  <a:cubicBezTo>
                    <a:pt x="8593" y="5203"/>
                    <a:pt x="9685" y="4887"/>
                    <a:pt x="10800" y="4888"/>
                  </a:cubicBezTo>
                  <a:cubicBezTo>
                    <a:pt x="11914" y="4888"/>
                    <a:pt x="13006" y="5203"/>
                    <a:pt x="13949" y="5797"/>
                  </a:cubicBezTo>
                  <a:lnTo>
                    <a:pt x="16554" y="1660"/>
                  </a:lnTo>
                  <a:cubicBezTo>
                    <a:pt x="14831" y="575"/>
                    <a:pt x="12836" y="-1"/>
                    <a:pt x="10799" y="0"/>
                  </a:cubicBezTo>
                  <a:cubicBezTo>
                    <a:pt x="8763" y="0"/>
                    <a:pt x="6768" y="575"/>
                    <a:pt x="5045" y="1660"/>
                  </a:cubicBezTo>
                  <a:lnTo>
                    <a:pt x="7650" y="5797"/>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33" name="Arc 12">
              <a:extLst>
                <a:ext uri="{FF2B5EF4-FFF2-40B4-BE49-F238E27FC236}">
                  <a16:creationId xmlns:a16="http://schemas.microsoft.com/office/drawing/2014/main" id="{F52DF984-E06F-2219-0866-A25CF6153DF7}"/>
                </a:ext>
              </a:extLst>
            </p:cNvPr>
            <p:cNvSpPr>
              <a:spLocks/>
            </p:cNvSpPr>
            <p:nvPr/>
          </p:nvSpPr>
          <p:spPr bwMode="auto">
            <a:xfrm>
              <a:off x="4032" y="1175"/>
              <a:ext cx="666" cy="459"/>
            </a:xfrm>
            <a:custGeom>
              <a:avLst/>
              <a:gdLst>
                <a:gd name="T0" fmla="*/ 0 w 19990"/>
                <a:gd name="T1" fmla="*/ 0 h 14753"/>
                <a:gd name="T2" fmla="*/ 0 w 19990"/>
                <a:gd name="T3" fmla="*/ 0 h 14753"/>
                <a:gd name="T4" fmla="*/ 0 w 19990"/>
                <a:gd name="T5" fmla="*/ 0 h 14753"/>
                <a:gd name="T6" fmla="*/ 0 60000 65536"/>
                <a:gd name="T7" fmla="*/ 0 60000 65536"/>
                <a:gd name="T8" fmla="*/ 0 60000 65536"/>
                <a:gd name="T9" fmla="*/ 0 w 19990"/>
                <a:gd name="T10" fmla="*/ 0 h 14753"/>
                <a:gd name="T11" fmla="*/ 19990 w 19990"/>
                <a:gd name="T12" fmla="*/ 14753 h 14753"/>
              </a:gdLst>
              <a:ahLst/>
              <a:cxnLst>
                <a:cxn ang="T6">
                  <a:pos x="T0" y="T1"/>
                </a:cxn>
                <a:cxn ang="T7">
                  <a:pos x="T2" y="T3"/>
                </a:cxn>
                <a:cxn ang="T8">
                  <a:pos x="T4" y="T5"/>
                </a:cxn>
              </a:cxnLst>
              <a:rect l="T9" t="T10" r="T11" b="T12"/>
              <a:pathLst>
                <a:path w="19990" h="14753" fill="none" extrusionOk="0">
                  <a:moveTo>
                    <a:pt x="15776" y="0"/>
                  </a:moveTo>
                  <a:cubicBezTo>
                    <a:pt x="17568" y="1915"/>
                    <a:pt x="18995" y="4141"/>
                    <a:pt x="19989" y="6569"/>
                  </a:cubicBezTo>
                </a:path>
                <a:path w="19990" h="14753" stroke="0" extrusionOk="0">
                  <a:moveTo>
                    <a:pt x="15776" y="0"/>
                  </a:moveTo>
                  <a:cubicBezTo>
                    <a:pt x="17568" y="1915"/>
                    <a:pt x="18995" y="4141"/>
                    <a:pt x="19989" y="6569"/>
                  </a:cubicBezTo>
                  <a:lnTo>
                    <a:pt x="0" y="14753"/>
                  </a:lnTo>
                  <a:lnTo>
                    <a:pt x="15776" y="0"/>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2834" name="Arc 13">
              <a:extLst>
                <a:ext uri="{FF2B5EF4-FFF2-40B4-BE49-F238E27FC236}">
                  <a16:creationId xmlns:a16="http://schemas.microsoft.com/office/drawing/2014/main" id="{7FA22811-6369-4121-917F-1CFA9E512BAD}"/>
                </a:ext>
              </a:extLst>
            </p:cNvPr>
            <p:cNvSpPr>
              <a:spLocks/>
            </p:cNvSpPr>
            <p:nvPr/>
          </p:nvSpPr>
          <p:spPr bwMode="auto">
            <a:xfrm flipH="1">
              <a:off x="3366" y="1173"/>
              <a:ext cx="666" cy="459"/>
            </a:xfrm>
            <a:custGeom>
              <a:avLst/>
              <a:gdLst>
                <a:gd name="T0" fmla="*/ 0 w 19990"/>
                <a:gd name="T1" fmla="*/ 0 h 14753"/>
                <a:gd name="T2" fmla="*/ 0 w 19990"/>
                <a:gd name="T3" fmla="*/ 0 h 14753"/>
                <a:gd name="T4" fmla="*/ 0 w 19990"/>
                <a:gd name="T5" fmla="*/ 0 h 14753"/>
                <a:gd name="T6" fmla="*/ 0 60000 65536"/>
                <a:gd name="T7" fmla="*/ 0 60000 65536"/>
                <a:gd name="T8" fmla="*/ 0 60000 65536"/>
                <a:gd name="T9" fmla="*/ 0 w 19990"/>
                <a:gd name="T10" fmla="*/ 0 h 14753"/>
                <a:gd name="T11" fmla="*/ 19990 w 19990"/>
                <a:gd name="T12" fmla="*/ 14753 h 14753"/>
              </a:gdLst>
              <a:ahLst/>
              <a:cxnLst>
                <a:cxn ang="T6">
                  <a:pos x="T0" y="T1"/>
                </a:cxn>
                <a:cxn ang="T7">
                  <a:pos x="T2" y="T3"/>
                </a:cxn>
                <a:cxn ang="T8">
                  <a:pos x="T4" y="T5"/>
                </a:cxn>
              </a:cxnLst>
              <a:rect l="T9" t="T10" r="T11" b="T12"/>
              <a:pathLst>
                <a:path w="19990" h="14753" fill="none" extrusionOk="0">
                  <a:moveTo>
                    <a:pt x="15776" y="0"/>
                  </a:moveTo>
                  <a:cubicBezTo>
                    <a:pt x="17568" y="1915"/>
                    <a:pt x="18995" y="4141"/>
                    <a:pt x="19989" y="6569"/>
                  </a:cubicBezTo>
                </a:path>
                <a:path w="19990" h="14753" stroke="0" extrusionOk="0">
                  <a:moveTo>
                    <a:pt x="15776" y="0"/>
                  </a:moveTo>
                  <a:cubicBezTo>
                    <a:pt x="17568" y="1915"/>
                    <a:pt x="18995" y="4141"/>
                    <a:pt x="19989" y="6569"/>
                  </a:cubicBezTo>
                  <a:lnTo>
                    <a:pt x="0" y="14753"/>
                  </a:lnTo>
                  <a:lnTo>
                    <a:pt x="15776" y="0"/>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2835" name="Arc 14">
              <a:extLst>
                <a:ext uri="{FF2B5EF4-FFF2-40B4-BE49-F238E27FC236}">
                  <a16:creationId xmlns:a16="http://schemas.microsoft.com/office/drawing/2014/main" id="{5A39A23A-78ED-B74D-3ADA-F78DAD251301}"/>
                </a:ext>
              </a:extLst>
            </p:cNvPr>
            <p:cNvSpPr>
              <a:spLocks/>
            </p:cNvSpPr>
            <p:nvPr/>
          </p:nvSpPr>
          <p:spPr bwMode="auto">
            <a:xfrm flipV="1">
              <a:off x="4026" y="1749"/>
              <a:ext cx="666" cy="459"/>
            </a:xfrm>
            <a:custGeom>
              <a:avLst/>
              <a:gdLst>
                <a:gd name="T0" fmla="*/ 0 w 19990"/>
                <a:gd name="T1" fmla="*/ 0 h 14753"/>
                <a:gd name="T2" fmla="*/ 0 w 19990"/>
                <a:gd name="T3" fmla="*/ 0 h 14753"/>
                <a:gd name="T4" fmla="*/ 0 w 19990"/>
                <a:gd name="T5" fmla="*/ 0 h 14753"/>
                <a:gd name="T6" fmla="*/ 0 60000 65536"/>
                <a:gd name="T7" fmla="*/ 0 60000 65536"/>
                <a:gd name="T8" fmla="*/ 0 60000 65536"/>
                <a:gd name="T9" fmla="*/ 0 w 19990"/>
                <a:gd name="T10" fmla="*/ 0 h 14753"/>
                <a:gd name="T11" fmla="*/ 19990 w 19990"/>
                <a:gd name="T12" fmla="*/ 14753 h 14753"/>
              </a:gdLst>
              <a:ahLst/>
              <a:cxnLst>
                <a:cxn ang="T6">
                  <a:pos x="T0" y="T1"/>
                </a:cxn>
                <a:cxn ang="T7">
                  <a:pos x="T2" y="T3"/>
                </a:cxn>
                <a:cxn ang="T8">
                  <a:pos x="T4" y="T5"/>
                </a:cxn>
              </a:cxnLst>
              <a:rect l="T9" t="T10" r="T11" b="T12"/>
              <a:pathLst>
                <a:path w="19990" h="14753" fill="none" extrusionOk="0">
                  <a:moveTo>
                    <a:pt x="15776" y="0"/>
                  </a:moveTo>
                  <a:cubicBezTo>
                    <a:pt x="17568" y="1915"/>
                    <a:pt x="18995" y="4141"/>
                    <a:pt x="19989" y="6569"/>
                  </a:cubicBezTo>
                </a:path>
                <a:path w="19990" h="14753" stroke="0" extrusionOk="0">
                  <a:moveTo>
                    <a:pt x="15776" y="0"/>
                  </a:moveTo>
                  <a:cubicBezTo>
                    <a:pt x="17568" y="1915"/>
                    <a:pt x="18995" y="4141"/>
                    <a:pt x="19989" y="6569"/>
                  </a:cubicBezTo>
                  <a:lnTo>
                    <a:pt x="0" y="14753"/>
                  </a:lnTo>
                  <a:lnTo>
                    <a:pt x="15776" y="0"/>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2836" name="Arc 15">
              <a:extLst>
                <a:ext uri="{FF2B5EF4-FFF2-40B4-BE49-F238E27FC236}">
                  <a16:creationId xmlns:a16="http://schemas.microsoft.com/office/drawing/2014/main" id="{BDFACF27-80EA-7093-36F8-B40631A01198}"/>
                </a:ext>
              </a:extLst>
            </p:cNvPr>
            <p:cNvSpPr>
              <a:spLocks/>
            </p:cNvSpPr>
            <p:nvPr/>
          </p:nvSpPr>
          <p:spPr bwMode="auto">
            <a:xfrm flipH="1" flipV="1">
              <a:off x="3360" y="1747"/>
              <a:ext cx="666" cy="459"/>
            </a:xfrm>
            <a:custGeom>
              <a:avLst/>
              <a:gdLst>
                <a:gd name="T0" fmla="*/ 0 w 19990"/>
                <a:gd name="T1" fmla="*/ 0 h 14753"/>
                <a:gd name="T2" fmla="*/ 0 w 19990"/>
                <a:gd name="T3" fmla="*/ 0 h 14753"/>
                <a:gd name="T4" fmla="*/ 0 w 19990"/>
                <a:gd name="T5" fmla="*/ 0 h 14753"/>
                <a:gd name="T6" fmla="*/ 0 60000 65536"/>
                <a:gd name="T7" fmla="*/ 0 60000 65536"/>
                <a:gd name="T8" fmla="*/ 0 60000 65536"/>
                <a:gd name="T9" fmla="*/ 0 w 19990"/>
                <a:gd name="T10" fmla="*/ 0 h 14753"/>
                <a:gd name="T11" fmla="*/ 19990 w 19990"/>
                <a:gd name="T12" fmla="*/ 14753 h 14753"/>
              </a:gdLst>
              <a:ahLst/>
              <a:cxnLst>
                <a:cxn ang="T6">
                  <a:pos x="T0" y="T1"/>
                </a:cxn>
                <a:cxn ang="T7">
                  <a:pos x="T2" y="T3"/>
                </a:cxn>
                <a:cxn ang="T8">
                  <a:pos x="T4" y="T5"/>
                </a:cxn>
              </a:cxnLst>
              <a:rect l="T9" t="T10" r="T11" b="T12"/>
              <a:pathLst>
                <a:path w="19990" h="14753" fill="none" extrusionOk="0">
                  <a:moveTo>
                    <a:pt x="15776" y="0"/>
                  </a:moveTo>
                  <a:cubicBezTo>
                    <a:pt x="17568" y="1915"/>
                    <a:pt x="18995" y="4141"/>
                    <a:pt x="19989" y="6569"/>
                  </a:cubicBezTo>
                </a:path>
                <a:path w="19990" h="14753" stroke="0" extrusionOk="0">
                  <a:moveTo>
                    <a:pt x="15776" y="0"/>
                  </a:moveTo>
                  <a:cubicBezTo>
                    <a:pt x="17568" y="1915"/>
                    <a:pt x="18995" y="4141"/>
                    <a:pt x="19989" y="6569"/>
                  </a:cubicBezTo>
                  <a:lnTo>
                    <a:pt x="0" y="14753"/>
                  </a:lnTo>
                  <a:lnTo>
                    <a:pt x="15776" y="0"/>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2837" name="AutoShape 16">
              <a:extLst>
                <a:ext uri="{FF2B5EF4-FFF2-40B4-BE49-F238E27FC236}">
                  <a16:creationId xmlns:a16="http://schemas.microsoft.com/office/drawing/2014/main" id="{D9A24E0F-C699-7191-D438-C53632BC6343}"/>
                </a:ext>
              </a:extLst>
            </p:cNvPr>
            <p:cNvSpPr>
              <a:spLocks noChangeArrowheads="1"/>
            </p:cNvSpPr>
            <p:nvPr/>
          </p:nvSpPr>
          <p:spPr bwMode="auto">
            <a:xfrm rot="4057258" flipH="1" flipV="1">
              <a:off x="3361" y="1055"/>
              <a:ext cx="1296" cy="12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967 w 21600"/>
                <a:gd name="T13" fmla="*/ 0 h 21600"/>
                <a:gd name="T14" fmla="*/ 16633 w 21600"/>
                <a:gd name="T15" fmla="*/ 4430 h 21600"/>
              </a:gdLst>
              <a:ahLst/>
              <a:cxnLst>
                <a:cxn ang="T8">
                  <a:pos x="T0" y="T1"/>
                </a:cxn>
                <a:cxn ang="T9">
                  <a:pos x="T2" y="T3"/>
                </a:cxn>
                <a:cxn ang="T10">
                  <a:pos x="T4" y="T5"/>
                </a:cxn>
                <a:cxn ang="T11">
                  <a:pos x="T6" y="T7"/>
                </a:cxn>
              </a:cxnLst>
              <a:rect l="T12" t="T13" r="T14" b="T15"/>
              <a:pathLst>
                <a:path w="21600" h="21600">
                  <a:moveTo>
                    <a:pt x="7929" y="3794"/>
                  </a:moveTo>
                  <a:cubicBezTo>
                    <a:pt x="8840" y="3421"/>
                    <a:pt x="9815" y="3228"/>
                    <a:pt x="10800" y="3229"/>
                  </a:cubicBezTo>
                  <a:cubicBezTo>
                    <a:pt x="11784" y="3229"/>
                    <a:pt x="12759" y="3421"/>
                    <a:pt x="13670" y="3794"/>
                  </a:cubicBezTo>
                  <a:lnTo>
                    <a:pt x="14895" y="806"/>
                  </a:lnTo>
                  <a:cubicBezTo>
                    <a:pt x="13595" y="273"/>
                    <a:pt x="12204" y="-1"/>
                    <a:pt x="10799" y="0"/>
                  </a:cubicBezTo>
                  <a:cubicBezTo>
                    <a:pt x="9395" y="0"/>
                    <a:pt x="8004" y="273"/>
                    <a:pt x="6704" y="806"/>
                  </a:cubicBezTo>
                  <a:lnTo>
                    <a:pt x="7929" y="3794"/>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38" name="AutoShape 17">
              <a:extLst>
                <a:ext uri="{FF2B5EF4-FFF2-40B4-BE49-F238E27FC236}">
                  <a16:creationId xmlns:a16="http://schemas.microsoft.com/office/drawing/2014/main" id="{AE039422-8BBE-2C49-0A0C-F9DAAFFF78BE}"/>
                </a:ext>
              </a:extLst>
            </p:cNvPr>
            <p:cNvSpPr>
              <a:spLocks noChangeArrowheads="1"/>
            </p:cNvSpPr>
            <p:nvPr/>
          </p:nvSpPr>
          <p:spPr bwMode="auto">
            <a:xfrm rot="3493066" flipH="1" flipV="1">
              <a:off x="3600" y="1297"/>
              <a:ext cx="816" cy="8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2 w 21600"/>
                <a:gd name="T13" fmla="*/ 0 h 21600"/>
                <a:gd name="T14" fmla="*/ 18238 w 21600"/>
                <a:gd name="T15" fmla="*/ 6512 h 21600"/>
              </a:gdLst>
              <a:ahLst/>
              <a:cxnLst>
                <a:cxn ang="T8">
                  <a:pos x="T0" y="T1"/>
                </a:cxn>
                <a:cxn ang="T9">
                  <a:pos x="T2" y="T3"/>
                </a:cxn>
                <a:cxn ang="T10">
                  <a:pos x="T4" y="T5"/>
                </a:cxn>
                <a:cxn ang="T11">
                  <a:pos x="T6" y="T7"/>
                </a:cxn>
              </a:cxnLst>
              <a:rect l="T12" t="T13" r="T14" b="T15"/>
              <a:pathLst>
                <a:path w="21600" h="21600">
                  <a:moveTo>
                    <a:pt x="7650" y="5797"/>
                  </a:moveTo>
                  <a:cubicBezTo>
                    <a:pt x="8593" y="5203"/>
                    <a:pt x="9685" y="4887"/>
                    <a:pt x="10800" y="4888"/>
                  </a:cubicBezTo>
                  <a:cubicBezTo>
                    <a:pt x="11914" y="4888"/>
                    <a:pt x="13006" y="5203"/>
                    <a:pt x="13949" y="5797"/>
                  </a:cubicBezTo>
                  <a:lnTo>
                    <a:pt x="16554" y="1660"/>
                  </a:lnTo>
                  <a:cubicBezTo>
                    <a:pt x="14831" y="575"/>
                    <a:pt x="12836" y="-1"/>
                    <a:pt x="10799" y="0"/>
                  </a:cubicBezTo>
                  <a:cubicBezTo>
                    <a:pt x="8763" y="0"/>
                    <a:pt x="6768" y="575"/>
                    <a:pt x="5045" y="1660"/>
                  </a:cubicBezTo>
                  <a:lnTo>
                    <a:pt x="7650" y="5797"/>
                  </a:lnTo>
                  <a:close/>
                </a:path>
              </a:pathLst>
            </a:custGeom>
            <a:solidFill>
              <a:srgbClr val="FF0000"/>
            </a:solidFill>
            <a:ln w="9525">
              <a:solidFill>
                <a:schemeClr val="tx1"/>
              </a:solidFill>
              <a:miter lim="800000"/>
              <a:headEnd/>
              <a:tailEnd/>
            </a:ln>
          </p:spPr>
          <p:txBody>
            <a:bodyPr wrap="none" anchor="ctr"/>
            <a:lstStyle/>
            <a:p>
              <a:endParaRPr lang="en-SE"/>
            </a:p>
          </p:txBody>
        </p:sp>
        <p:sp>
          <p:nvSpPr>
            <p:cNvPr id="162839" name="Oval 18">
              <a:extLst>
                <a:ext uri="{FF2B5EF4-FFF2-40B4-BE49-F238E27FC236}">
                  <a16:creationId xmlns:a16="http://schemas.microsoft.com/office/drawing/2014/main" id="{ABC3C4B0-A95C-3628-1E66-8391B9C8D4AD}"/>
                </a:ext>
              </a:extLst>
            </p:cNvPr>
            <p:cNvSpPr>
              <a:spLocks noChangeArrowheads="1"/>
            </p:cNvSpPr>
            <p:nvPr/>
          </p:nvSpPr>
          <p:spPr bwMode="auto">
            <a:xfrm>
              <a:off x="3792" y="1440"/>
              <a:ext cx="480" cy="480"/>
            </a:xfrm>
            <a:prstGeom prst="ellipse">
              <a:avLst/>
            </a:prstGeom>
            <a:solidFill>
              <a:schemeClr val="bg1"/>
            </a:solidFill>
            <a:ln w="2857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2840" name="Freeform 19">
              <a:extLst>
                <a:ext uri="{FF2B5EF4-FFF2-40B4-BE49-F238E27FC236}">
                  <a16:creationId xmlns:a16="http://schemas.microsoft.com/office/drawing/2014/main" id="{00DD6837-655E-FCCE-79F6-1A010C5EC1D0}"/>
                </a:ext>
              </a:extLst>
            </p:cNvPr>
            <p:cNvSpPr>
              <a:spLocks/>
            </p:cNvSpPr>
            <p:nvPr/>
          </p:nvSpPr>
          <p:spPr bwMode="auto">
            <a:xfrm>
              <a:off x="3056" y="1344"/>
              <a:ext cx="304" cy="752"/>
            </a:xfrm>
            <a:custGeom>
              <a:avLst/>
              <a:gdLst>
                <a:gd name="T0" fmla="*/ 304 w 304"/>
                <a:gd name="T1" fmla="*/ 0 h 752"/>
                <a:gd name="T2" fmla="*/ 256 w 304"/>
                <a:gd name="T3" fmla="*/ 96 h 752"/>
                <a:gd name="T4" fmla="*/ 112 w 304"/>
                <a:gd name="T5" fmla="*/ 96 h 752"/>
                <a:gd name="T6" fmla="*/ 16 w 304"/>
                <a:gd name="T7" fmla="*/ 384 h 752"/>
                <a:gd name="T8" fmla="*/ 208 w 304"/>
                <a:gd name="T9" fmla="*/ 480 h 752"/>
                <a:gd name="T10" fmla="*/ 160 w 304"/>
                <a:gd name="T11" fmla="*/ 720 h 752"/>
                <a:gd name="T12" fmla="*/ 304 w 304"/>
                <a:gd name="T13" fmla="*/ 672 h 752"/>
                <a:gd name="T14" fmla="*/ 0 60000 65536"/>
                <a:gd name="T15" fmla="*/ 0 60000 65536"/>
                <a:gd name="T16" fmla="*/ 0 60000 65536"/>
                <a:gd name="T17" fmla="*/ 0 60000 65536"/>
                <a:gd name="T18" fmla="*/ 0 60000 65536"/>
                <a:gd name="T19" fmla="*/ 0 60000 65536"/>
                <a:gd name="T20" fmla="*/ 0 60000 65536"/>
                <a:gd name="T21" fmla="*/ 0 w 304"/>
                <a:gd name="T22" fmla="*/ 0 h 752"/>
                <a:gd name="T23" fmla="*/ 304 w 304"/>
                <a:gd name="T24" fmla="*/ 752 h 7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752">
                  <a:moveTo>
                    <a:pt x="304" y="0"/>
                  </a:moveTo>
                  <a:cubicBezTo>
                    <a:pt x="296" y="40"/>
                    <a:pt x="288" y="80"/>
                    <a:pt x="256" y="96"/>
                  </a:cubicBezTo>
                  <a:cubicBezTo>
                    <a:pt x="224" y="112"/>
                    <a:pt x="152" y="48"/>
                    <a:pt x="112" y="96"/>
                  </a:cubicBezTo>
                  <a:cubicBezTo>
                    <a:pt x="72" y="144"/>
                    <a:pt x="0" y="320"/>
                    <a:pt x="16" y="384"/>
                  </a:cubicBezTo>
                  <a:cubicBezTo>
                    <a:pt x="32" y="448"/>
                    <a:pt x="184" y="424"/>
                    <a:pt x="208" y="480"/>
                  </a:cubicBezTo>
                  <a:cubicBezTo>
                    <a:pt x="232" y="536"/>
                    <a:pt x="144" y="688"/>
                    <a:pt x="160" y="720"/>
                  </a:cubicBezTo>
                  <a:cubicBezTo>
                    <a:pt x="176" y="752"/>
                    <a:pt x="280" y="680"/>
                    <a:pt x="304" y="672"/>
                  </a:cubicBezTo>
                </a:path>
              </a:pathLst>
            </a:custGeom>
            <a:noFill/>
            <a:ln w="9525"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2841" name="Freeform 20">
              <a:extLst>
                <a:ext uri="{FF2B5EF4-FFF2-40B4-BE49-F238E27FC236}">
                  <a16:creationId xmlns:a16="http://schemas.microsoft.com/office/drawing/2014/main" id="{521E3F28-058F-08C1-BC8B-778D3F035372}"/>
                </a:ext>
              </a:extLst>
            </p:cNvPr>
            <p:cNvSpPr>
              <a:spLocks/>
            </p:cNvSpPr>
            <p:nvPr/>
          </p:nvSpPr>
          <p:spPr bwMode="auto">
            <a:xfrm>
              <a:off x="3392" y="912"/>
              <a:ext cx="1168" cy="288"/>
            </a:xfrm>
            <a:custGeom>
              <a:avLst/>
              <a:gdLst>
                <a:gd name="T0" fmla="*/ 112 w 1168"/>
                <a:gd name="T1" fmla="*/ 288 h 288"/>
                <a:gd name="T2" fmla="*/ 160 w 1168"/>
                <a:gd name="T3" fmla="*/ 192 h 288"/>
                <a:gd name="T4" fmla="*/ 16 w 1168"/>
                <a:gd name="T5" fmla="*/ 96 h 288"/>
                <a:gd name="T6" fmla="*/ 256 w 1168"/>
                <a:gd name="T7" fmla="*/ 48 h 288"/>
                <a:gd name="T8" fmla="*/ 496 w 1168"/>
                <a:gd name="T9" fmla="*/ 192 h 288"/>
                <a:gd name="T10" fmla="*/ 880 w 1168"/>
                <a:gd name="T11" fmla="*/ 0 h 288"/>
                <a:gd name="T12" fmla="*/ 1120 w 1168"/>
                <a:gd name="T13" fmla="*/ 192 h 288"/>
                <a:gd name="T14" fmla="*/ 1168 w 1168"/>
                <a:gd name="T15" fmla="*/ 288 h 288"/>
                <a:gd name="T16" fmla="*/ 0 60000 65536"/>
                <a:gd name="T17" fmla="*/ 0 60000 65536"/>
                <a:gd name="T18" fmla="*/ 0 60000 65536"/>
                <a:gd name="T19" fmla="*/ 0 60000 65536"/>
                <a:gd name="T20" fmla="*/ 0 60000 65536"/>
                <a:gd name="T21" fmla="*/ 0 60000 65536"/>
                <a:gd name="T22" fmla="*/ 0 60000 65536"/>
                <a:gd name="T23" fmla="*/ 0 60000 65536"/>
                <a:gd name="T24" fmla="*/ 0 w 1168"/>
                <a:gd name="T25" fmla="*/ 0 h 288"/>
                <a:gd name="T26" fmla="*/ 1168 w 11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8" h="288">
                  <a:moveTo>
                    <a:pt x="112" y="288"/>
                  </a:moveTo>
                  <a:cubicBezTo>
                    <a:pt x="144" y="256"/>
                    <a:pt x="176" y="224"/>
                    <a:pt x="160" y="192"/>
                  </a:cubicBezTo>
                  <a:cubicBezTo>
                    <a:pt x="144" y="160"/>
                    <a:pt x="0" y="120"/>
                    <a:pt x="16" y="96"/>
                  </a:cubicBezTo>
                  <a:cubicBezTo>
                    <a:pt x="32" y="72"/>
                    <a:pt x="176" y="32"/>
                    <a:pt x="256" y="48"/>
                  </a:cubicBezTo>
                  <a:cubicBezTo>
                    <a:pt x="336" y="64"/>
                    <a:pt x="392" y="200"/>
                    <a:pt x="496" y="192"/>
                  </a:cubicBezTo>
                  <a:cubicBezTo>
                    <a:pt x="600" y="184"/>
                    <a:pt x="776" y="0"/>
                    <a:pt x="880" y="0"/>
                  </a:cubicBezTo>
                  <a:cubicBezTo>
                    <a:pt x="984" y="0"/>
                    <a:pt x="1072" y="144"/>
                    <a:pt x="1120" y="192"/>
                  </a:cubicBezTo>
                  <a:cubicBezTo>
                    <a:pt x="1168" y="240"/>
                    <a:pt x="1168" y="264"/>
                    <a:pt x="1168" y="288"/>
                  </a:cubicBezTo>
                </a:path>
              </a:pathLst>
            </a:custGeom>
            <a:noFill/>
            <a:ln w="9525"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2842" name="Freeform 21">
              <a:extLst>
                <a:ext uri="{FF2B5EF4-FFF2-40B4-BE49-F238E27FC236}">
                  <a16:creationId xmlns:a16="http://schemas.microsoft.com/office/drawing/2014/main" id="{DC3E2FEC-4D9D-79EE-0867-F8B38FC615E3}"/>
                </a:ext>
              </a:extLst>
            </p:cNvPr>
            <p:cNvSpPr>
              <a:spLocks/>
            </p:cNvSpPr>
            <p:nvPr/>
          </p:nvSpPr>
          <p:spPr bwMode="auto">
            <a:xfrm>
              <a:off x="3000" y="888"/>
              <a:ext cx="2379" cy="1392"/>
            </a:xfrm>
            <a:custGeom>
              <a:avLst/>
              <a:gdLst>
                <a:gd name="T0" fmla="*/ 504 w 2379"/>
                <a:gd name="T1" fmla="*/ 1320 h 1392"/>
                <a:gd name="T2" fmla="*/ 408 w 2379"/>
                <a:gd name="T3" fmla="*/ 1368 h 1392"/>
                <a:gd name="T4" fmla="*/ 312 w 2379"/>
                <a:gd name="T5" fmla="*/ 1176 h 1392"/>
                <a:gd name="T6" fmla="*/ 264 w 2379"/>
                <a:gd name="T7" fmla="*/ 1128 h 1392"/>
                <a:gd name="T8" fmla="*/ 168 w 2379"/>
                <a:gd name="T9" fmla="*/ 1032 h 1392"/>
                <a:gd name="T10" fmla="*/ 168 w 2379"/>
                <a:gd name="T11" fmla="*/ 792 h 1392"/>
                <a:gd name="T12" fmla="*/ 24 w 2379"/>
                <a:gd name="T13" fmla="*/ 600 h 1392"/>
                <a:gd name="T14" fmla="*/ 312 w 2379"/>
                <a:gd name="T15" fmla="*/ 600 h 1392"/>
                <a:gd name="T16" fmla="*/ 216 w 2379"/>
                <a:gd name="T17" fmla="*/ 408 h 1392"/>
                <a:gd name="T18" fmla="*/ 456 w 2379"/>
                <a:gd name="T19" fmla="*/ 216 h 1392"/>
                <a:gd name="T20" fmla="*/ 552 w 2379"/>
                <a:gd name="T21" fmla="*/ 120 h 1392"/>
                <a:gd name="T22" fmla="*/ 744 w 2379"/>
                <a:gd name="T23" fmla="*/ 24 h 1392"/>
                <a:gd name="T24" fmla="*/ 792 w 2379"/>
                <a:gd name="T25" fmla="*/ 264 h 1392"/>
                <a:gd name="T26" fmla="*/ 1032 w 2379"/>
                <a:gd name="T27" fmla="*/ 216 h 1392"/>
                <a:gd name="T28" fmla="*/ 1032 w 2379"/>
                <a:gd name="T29" fmla="*/ 72 h 1392"/>
                <a:gd name="T30" fmla="*/ 1224 w 2379"/>
                <a:gd name="T31" fmla="*/ 72 h 1392"/>
                <a:gd name="T32" fmla="*/ 1416 w 2379"/>
                <a:gd name="T33" fmla="*/ 24 h 1392"/>
                <a:gd name="T34" fmla="*/ 1464 w 2379"/>
                <a:gd name="T35" fmla="*/ 216 h 1392"/>
                <a:gd name="T36" fmla="*/ 1704 w 2379"/>
                <a:gd name="T37" fmla="*/ 264 h 1392"/>
                <a:gd name="T38" fmla="*/ 1848 w 2379"/>
                <a:gd name="T39" fmla="*/ 552 h 1392"/>
                <a:gd name="T40" fmla="*/ 1800 w 2379"/>
                <a:gd name="T41" fmla="*/ 696 h 1392"/>
                <a:gd name="T42" fmla="*/ 1992 w 2379"/>
                <a:gd name="T43" fmla="*/ 792 h 1392"/>
                <a:gd name="T44" fmla="*/ 1896 w 2379"/>
                <a:gd name="T45" fmla="*/ 1032 h 1392"/>
                <a:gd name="T46" fmla="*/ 1944 w 2379"/>
                <a:gd name="T47" fmla="*/ 1176 h 1392"/>
                <a:gd name="T48" fmla="*/ 2168 w 2379"/>
                <a:gd name="T49" fmla="*/ 1152 h 1392"/>
                <a:gd name="T50" fmla="*/ 2344 w 2379"/>
                <a:gd name="T51" fmla="*/ 1000 h 1392"/>
                <a:gd name="T52" fmla="*/ 2376 w 2379"/>
                <a:gd name="T53" fmla="*/ 1128 h 13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9"/>
                <a:gd name="T82" fmla="*/ 0 h 1392"/>
                <a:gd name="T83" fmla="*/ 2379 w 2379"/>
                <a:gd name="T84" fmla="*/ 1392 h 13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9" h="1392">
                  <a:moveTo>
                    <a:pt x="504" y="1320"/>
                  </a:moveTo>
                  <a:cubicBezTo>
                    <a:pt x="472" y="1356"/>
                    <a:pt x="440" y="1392"/>
                    <a:pt x="408" y="1368"/>
                  </a:cubicBezTo>
                  <a:cubicBezTo>
                    <a:pt x="376" y="1344"/>
                    <a:pt x="336" y="1216"/>
                    <a:pt x="312" y="1176"/>
                  </a:cubicBezTo>
                  <a:cubicBezTo>
                    <a:pt x="288" y="1136"/>
                    <a:pt x="288" y="1152"/>
                    <a:pt x="264" y="1128"/>
                  </a:cubicBezTo>
                  <a:cubicBezTo>
                    <a:pt x="240" y="1104"/>
                    <a:pt x="184" y="1088"/>
                    <a:pt x="168" y="1032"/>
                  </a:cubicBezTo>
                  <a:cubicBezTo>
                    <a:pt x="152" y="976"/>
                    <a:pt x="192" y="864"/>
                    <a:pt x="168" y="792"/>
                  </a:cubicBezTo>
                  <a:cubicBezTo>
                    <a:pt x="144" y="720"/>
                    <a:pt x="0" y="632"/>
                    <a:pt x="24" y="600"/>
                  </a:cubicBezTo>
                  <a:cubicBezTo>
                    <a:pt x="48" y="568"/>
                    <a:pt x="280" y="632"/>
                    <a:pt x="312" y="600"/>
                  </a:cubicBezTo>
                  <a:cubicBezTo>
                    <a:pt x="344" y="568"/>
                    <a:pt x="192" y="472"/>
                    <a:pt x="216" y="408"/>
                  </a:cubicBezTo>
                  <a:cubicBezTo>
                    <a:pt x="240" y="344"/>
                    <a:pt x="400" y="264"/>
                    <a:pt x="456" y="216"/>
                  </a:cubicBezTo>
                  <a:cubicBezTo>
                    <a:pt x="512" y="168"/>
                    <a:pt x="504" y="152"/>
                    <a:pt x="552" y="120"/>
                  </a:cubicBezTo>
                  <a:cubicBezTo>
                    <a:pt x="600" y="88"/>
                    <a:pt x="704" y="0"/>
                    <a:pt x="744" y="24"/>
                  </a:cubicBezTo>
                  <a:cubicBezTo>
                    <a:pt x="784" y="48"/>
                    <a:pt x="744" y="232"/>
                    <a:pt x="792" y="264"/>
                  </a:cubicBezTo>
                  <a:cubicBezTo>
                    <a:pt x="840" y="296"/>
                    <a:pt x="992" y="248"/>
                    <a:pt x="1032" y="216"/>
                  </a:cubicBezTo>
                  <a:cubicBezTo>
                    <a:pt x="1072" y="184"/>
                    <a:pt x="1000" y="96"/>
                    <a:pt x="1032" y="72"/>
                  </a:cubicBezTo>
                  <a:cubicBezTo>
                    <a:pt x="1064" y="48"/>
                    <a:pt x="1160" y="80"/>
                    <a:pt x="1224" y="72"/>
                  </a:cubicBezTo>
                  <a:cubicBezTo>
                    <a:pt x="1288" y="64"/>
                    <a:pt x="1376" y="0"/>
                    <a:pt x="1416" y="24"/>
                  </a:cubicBezTo>
                  <a:cubicBezTo>
                    <a:pt x="1456" y="48"/>
                    <a:pt x="1416" y="176"/>
                    <a:pt x="1464" y="216"/>
                  </a:cubicBezTo>
                  <a:cubicBezTo>
                    <a:pt x="1512" y="256"/>
                    <a:pt x="1640" y="208"/>
                    <a:pt x="1704" y="264"/>
                  </a:cubicBezTo>
                  <a:cubicBezTo>
                    <a:pt x="1768" y="320"/>
                    <a:pt x="1832" y="480"/>
                    <a:pt x="1848" y="552"/>
                  </a:cubicBezTo>
                  <a:cubicBezTo>
                    <a:pt x="1864" y="624"/>
                    <a:pt x="1776" y="656"/>
                    <a:pt x="1800" y="696"/>
                  </a:cubicBezTo>
                  <a:cubicBezTo>
                    <a:pt x="1824" y="736"/>
                    <a:pt x="1976" y="736"/>
                    <a:pt x="1992" y="792"/>
                  </a:cubicBezTo>
                  <a:cubicBezTo>
                    <a:pt x="2008" y="848"/>
                    <a:pt x="1904" y="968"/>
                    <a:pt x="1896" y="1032"/>
                  </a:cubicBezTo>
                  <a:cubicBezTo>
                    <a:pt x="1888" y="1096"/>
                    <a:pt x="1899" y="1156"/>
                    <a:pt x="1944" y="1176"/>
                  </a:cubicBezTo>
                  <a:cubicBezTo>
                    <a:pt x="1989" y="1196"/>
                    <a:pt x="2101" y="1181"/>
                    <a:pt x="2168" y="1152"/>
                  </a:cubicBezTo>
                  <a:cubicBezTo>
                    <a:pt x="2235" y="1123"/>
                    <a:pt x="2309" y="1004"/>
                    <a:pt x="2344" y="1000"/>
                  </a:cubicBezTo>
                  <a:cubicBezTo>
                    <a:pt x="2379" y="996"/>
                    <a:pt x="2369" y="1101"/>
                    <a:pt x="2376" y="1128"/>
                  </a:cubicBezTo>
                </a:path>
              </a:pathLst>
            </a:custGeom>
            <a:noFill/>
            <a:ln w="9525"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2843" name="Freeform 22">
              <a:extLst>
                <a:ext uri="{FF2B5EF4-FFF2-40B4-BE49-F238E27FC236}">
                  <a16:creationId xmlns:a16="http://schemas.microsoft.com/office/drawing/2014/main" id="{D25607EE-C282-DDFD-4CE8-74FDCE19D968}"/>
                </a:ext>
              </a:extLst>
            </p:cNvPr>
            <p:cNvSpPr>
              <a:spLocks/>
            </p:cNvSpPr>
            <p:nvPr/>
          </p:nvSpPr>
          <p:spPr bwMode="auto">
            <a:xfrm>
              <a:off x="4656" y="1344"/>
              <a:ext cx="408" cy="672"/>
            </a:xfrm>
            <a:custGeom>
              <a:avLst/>
              <a:gdLst>
                <a:gd name="T0" fmla="*/ 48 w 408"/>
                <a:gd name="T1" fmla="*/ 0 h 672"/>
                <a:gd name="T2" fmla="*/ 144 w 408"/>
                <a:gd name="T3" fmla="*/ 96 h 672"/>
                <a:gd name="T4" fmla="*/ 288 w 408"/>
                <a:gd name="T5" fmla="*/ 96 h 672"/>
                <a:gd name="T6" fmla="*/ 240 w 408"/>
                <a:gd name="T7" fmla="*/ 336 h 672"/>
                <a:gd name="T8" fmla="*/ 384 w 408"/>
                <a:gd name="T9" fmla="*/ 576 h 672"/>
                <a:gd name="T10" fmla="*/ 96 w 408"/>
                <a:gd name="T11" fmla="*/ 576 h 672"/>
                <a:gd name="T12" fmla="*/ 0 w 408"/>
                <a:gd name="T13" fmla="*/ 672 h 672"/>
                <a:gd name="T14" fmla="*/ 0 60000 65536"/>
                <a:gd name="T15" fmla="*/ 0 60000 65536"/>
                <a:gd name="T16" fmla="*/ 0 60000 65536"/>
                <a:gd name="T17" fmla="*/ 0 60000 65536"/>
                <a:gd name="T18" fmla="*/ 0 60000 65536"/>
                <a:gd name="T19" fmla="*/ 0 60000 65536"/>
                <a:gd name="T20" fmla="*/ 0 60000 65536"/>
                <a:gd name="T21" fmla="*/ 0 w 408"/>
                <a:gd name="T22" fmla="*/ 0 h 672"/>
                <a:gd name="T23" fmla="*/ 408 w 408"/>
                <a:gd name="T24" fmla="*/ 672 h 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72">
                  <a:moveTo>
                    <a:pt x="48" y="0"/>
                  </a:moveTo>
                  <a:cubicBezTo>
                    <a:pt x="76" y="40"/>
                    <a:pt x="104" y="80"/>
                    <a:pt x="144" y="96"/>
                  </a:cubicBezTo>
                  <a:cubicBezTo>
                    <a:pt x="184" y="112"/>
                    <a:pt x="272" y="56"/>
                    <a:pt x="288" y="96"/>
                  </a:cubicBezTo>
                  <a:cubicBezTo>
                    <a:pt x="304" y="136"/>
                    <a:pt x="224" y="256"/>
                    <a:pt x="240" y="336"/>
                  </a:cubicBezTo>
                  <a:cubicBezTo>
                    <a:pt x="256" y="416"/>
                    <a:pt x="408" y="536"/>
                    <a:pt x="384" y="576"/>
                  </a:cubicBezTo>
                  <a:cubicBezTo>
                    <a:pt x="360" y="616"/>
                    <a:pt x="160" y="560"/>
                    <a:pt x="96" y="576"/>
                  </a:cubicBezTo>
                  <a:cubicBezTo>
                    <a:pt x="32" y="592"/>
                    <a:pt x="16" y="632"/>
                    <a:pt x="0" y="672"/>
                  </a:cubicBezTo>
                </a:path>
              </a:pathLst>
            </a:custGeom>
            <a:noFill/>
            <a:ln w="9525"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2844" name="Freeform 23">
              <a:extLst>
                <a:ext uri="{FF2B5EF4-FFF2-40B4-BE49-F238E27FC236}">
                  <a16:creationId xmlns:a16="http://schemas.microsoft.com/office/drawing/2014/main" id="{5D1FB37B-920C-D82A-309B-62589A491208}"/>
                </a:ext>
              </a:extLst>
            </p:cNvPr>
            <p:cNvSpPr>
              <a:spLocks/>
            </p:cNvSpPr>
            <p:nvPr/>
          </p:nvSpPr>
          <p:spPr bwMode="auto">
            <a:xfrm>
              <a:off x="4528" y="2015"/>
              <a:ext cx="880" cy="492"/>
            </a:xfrm>
            <a:custGeom>
              <a:avLst/>
              <a:gdLst>
                <a:gd name="T0" fmla="*/ 40 w 880"/>
                <a:gd name="T1" fmla="*/ 169 h 492"/>
                <a:gd name="T2" fmla="*/ 32 w 880"/>
                <a:gd name="T3" fmla="*/ 289 h 492"/>
                <a:gd name="T4" fmla="*/ 232 w 880"/>
                <a:gd name="T5" fmla="*/ 209 h 492"/>
                <a:gd name="T6" fmla="*/ 504 w 880"/>
                <a:gd name="T7" fmla="*/ 1 h 492"/>
                <a:gd name="T8" fmla="*/ 592 w 880"/>
                <a:gd name="T9" fmla="*/ 217 h 492"/>
                <a:gd name="T10" fmla="*/ 744 w 880"/>
                <a:gd name="T11" fmla="*/ 473 h 492"/>
                <a:gd name="T12" fmla="*/ 880 w 880"/>
                <a:gd name="T13" fmla="*/ 329 h 492"/>
                <a:gd name="T14" fmla="*/ 0 60000 65536"/>
                <a:gd name="T15" fmla="*/ 0 60000 65536"/>
                <a:gd name="T16" fmla="*/ 0 60000 65536"/>
                <a:gd name="T17" fmla="*/ 0 60000 65536"/>
                <a:gd name="T18" fmla="*/ 0 60000 65536"/>
                <a:gd name="T19" fmla="*/ 0 60000 65536"/>
                <a:gd name="T20" fmla="*/ 0 60000 65536"/>
                <a:gd name="T21" fmla="*/ 0 w 880"/>
                <a:gd name="T22" fmla="*/ 0 h 492"/>
                <a:gd name="T23" fmla="*/ 880 w 880"/>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92">
                  <a:moveTo>
                    <a:pt x="40" y="169"/>
                  </a:moveTo>
                  <a:cubicBezTo>
                    <a:pt x="40" y="190"/>
                    <a:pt x="0" y="282"/>
                    <a:pt x="32" y="289"/>
                  </a:cubicBezTo>
                  <a:cubicBezTo>
                    <a:pt x="64" y="296"/>
                    <a:pt x="153" y="257"/>
                    <a:pt x="232" y="209"/>
                  </a:cubicBezTo>
                  <a:cubicBezTo>
                    <a:pt x="311" y="161"/>
                    <a:pt x="444" y="0"/>
                    <a:pt x="504" y="1"/>
                  </a:cubicBezTo>
                  <a:cubicBezTo>
                    <a:pt x="564" y="2"/>
                    <a:pt x="552" y="138"/>
                    <a:pt x="592" y="217"/>
                  </a:cubicBezTo>
                  <a:cubicBezTo>
                    <a:pt x="632" y="296"/>
                    <a:pt x="696" y="454"/>
                    <a:pt x="744" y="473"/>
                  </a:cubicBezTo>
                  <a:cubicBezTo>
                    <a:pt x="792" y="492"/>
                    <a:pt x="852" y="359"/>
                    <a:pt x="880" y="329"/>
                  </a:cubicBezTo>
                </a:path>
              </a:pathLst>
            </a:custGeom>
            <a:noFill/>
            <a:ln w="9525"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2845" name="Oval 24">
              <a:extLst>
                <a:ext uri="{FF2B5EF4-FFF2-40B4-BE49-F238E27FC236}">
                  <a16:creationId xmlns:a16="http://schemas.microsoft.com/office/drawing/2014/main" id="{3CC0D74A-6287-3EF5-BD3D-EA7EC0CE6A4E}"/>
                </a:ext>
              </a:extLst>
            </p:cNvPr>
            <p:cNvSpPr>
              <a:spLocks noChangeArrowheads="1"/>
            </p:cNvSpPr>
            <p:nvPr/>
          </p:nvSpPr>
          <p:spPr bwMode="auto">
            <a:xfrm>
              <a:off x="5280" y="2016"/>
              <a:ext cx="240" cy="24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2846" name="Oval 25">
              <a:extLst>
                <a:ext uri="{FF2B5EF4-FFF2-40B4-BE49-F238E27FC236}">
                  <a16:creationId xmlns:a16="http://schemas.microsoft.com/office/drawing/2014/main" id="{7A4A5865-CECA-AEAF-477C-DB06E727E5A9}"/>
                </a:ext>
              </a:extLst>
            </p:cNvPr>
            <p:cNvSpPr>
              <a:spLocks noChangeArrowheads="1"/>
            </p:cNvSpPr>
            <p:nvPr/>
          </p:nvSpPr>
          <p:spPr bwMode="auto">
            <a:xfrm>
              <a:off x="5280" y="2112"/>
              <a:ext cx="240" cy="24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grpSp>
      <p:sp>
        <p:nvSpPr>
          <p:cNvPr id="162824" name="AutoShape 26">
            <a:extLst>
              <a:ext uri="{FF2B5EF4-FFF2-40B4-BE49-F238E27FC236}">
                <a16:creationId xmlns:a16="http://schemas.microsoft.com/office/drawing/2014/main" id="{1DB27078-C805-30A6-D9F1-0FB860E47C49}"/>
              </a:ext>
            </a:extLst>
          </p:cNvPr>
          <p:cNvSpPr>
            <a:spLocks/>
          </p:cNvSpPr>
          <p:nvPr/>
        </p:nvSpPr>
        <p:spPr bwMode="auto">
          <a:xfrm>
            <a:off x="6019800" y="5638800"/>
            <a:ext cx="1181100" cy="376238"/>
          </a:xfrm>
          <a:prstGeom prst="accentCallout2">
            <a:avLst>
              <a:gd name="adj1" fmla="val 30380"/>
              <a:gd name="adj2" fmla="val -6454"/>
              <a:gd name="adj3" fmla="val 30380"/>
              <a:gd name="adj4" fmla="val -14787"/>
              <a:gd name="adj5" fmla="val -84810"/>
              <a:gd name="adj6" fmla="val -24463"/>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Tahoma" panose="020B0604030504040204" pitchFamily="34" charset="0"/>
              </a:rPr>
              <a:t>winding</a:t>
            </a:r>
          </a:p>
        </p:txBody>
      </p:sp>
      <p:sp>
        <p:nvSpPr>
          <p:cNvPr id="162825" name="AutoShape 27">
            <a:extLst>
              <a:ext uri="{FF2B5EF4-FFF2-40B4-BE49-F238E27FC236}">
                <a16:creationId xmlns:a16="http://schemas.microsoft.com/office/drawing/2014/main" id="{44FB7810-C020-CAB9-91E0-CE3F792A2066}"/>
              </a:ext>
            </a:extLst>
          </p:cNvPr>
          <p:cNvSpPr>
            <a:spLocks/>
          </p:cNvSpPr>
          <p:nvPr/>
        </p:nvSpPr>
        <p:spPr bwMode="auto">
          <a:xfrm>
            <a:off x="7848600" y="3505200"/>
            <a:ext cx="1181100" cy="376238"/>
          </a:xfrm>
          <a:prstGeom prst="accentCallout2">
            <a:avLst>
              <a:gd name="adj1" fmla="val 30380"/>
              <a:gd name="adj2" fmla="val -6454"/>
              <a:gd name="adj3" fmla="val 30380"/>
              <a:gd name="adj4" fmla="val -17741"/>
              <a:gd name="adj5" fmla="val 158227"/>
              <a:gd name="adj6" fmla="val -30912"/>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Tahoma" panose="020B0604030504040204" pitchFamily="34" charset="0"/>
              </a:rPr>
              <a:t>heater</a:t>
            </a:r>
          </a:p>
        </p:txBody>
      </p:sp>
      <p:sp>
        <p:nvSpPr>
          <p:cNvPr id="162826" name="TextBox 10">
            <a:extLst>
              <a:ext uri="{FF2B5EF4-FFF2-40B4-BE49-F238E27FC236}">
                <a16:creationId xmlns:a16="http://schemas.microsoft.com/office/drawing/2014/main" id="{1ABE6036-654F-7192-2E5F-1390F299CB39}"/>
              </a:ext>
            </a:extLst>
          </p:cNvPr>
          <p:cNvSpPr txBox="1">
            <a:spLocks noChangeArrowheads="1"/>
          </p:cNvSpPr>
          <p:nvPr/>
        </p:nvSpPr>
        <p:spPr bwMode="auto">
          <a:xfrm>
            <a:off x="5638800" y="6096000"/>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rPr>
              <a:t>slide courtesy of L. Boturra  - CERN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2906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429060">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42906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42906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429060">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4290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8222EE70-A5AD-4D37-71E9-047146C932B1}"/>
              </a:ext>
            </a:extLst>
          </p:cNvPr>
          <p:cNvSpPr>
            <a:spLocks noGrp="1"/>
          </p:cNvSpPr>
          <p:nvPr>
            <p:ph type="title"/>
          </p:nvPr>
        </p:nvSpPr>
        <p:spPr>
          <a:xfrm>
            <a:off x="1066800" y="1524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Magnet strings</a:t>
            </a:r>
          </a:p>
        </p:txBody>
      </p:sp>
      <p:sp>
        <p:nvSpPr>
          <p:cNvPr id="164866" name="Rectangle 3">
            <a:extLst>
              <a:ext uri="{FF2B5EF4-FFF2-40B4-BE49-F238E27FC236}">
                <a16:creationId xmlns:a16="http://schemas.microsoft.com/office/drawing/2014/main" id="{5EB87A92-6411-BE73-E799-8A724A481259}"/>
              </a:ext>
            </a:extLst>
          </p:cNvPr>
          <p:cNvSpPr>
            <a:spLocks noGrp="1"/>
          </p:cNvSpPr>
          <p:nvPr>
            <p:ph idx="1"/>
          </p:nvPr>
        </p:nvSpPr>
        <p:spPr>
          <a:xfrm>
            <a:off x="457200" y="1600200"/>
            <a:ext cx="8382000" cy="4525963"/>
          </a:xfrm>
        </p:spPr>
        <p:txBody>
          <a:bodyPr/>
          <a:lstStyle/>
          <a:p>
            <a:pPr eaLnBrk="1" hangingPunct="1"/>
            <a:r>
              <a:rPr lang="en-US" altLang="sv-SE" sz="2400">
                <a:latin typeface="Tahoma" panose="020B0604030504040204" pitchFamily="34" charset="0"/>
                <a:ea typeface="ＭＳ Ｐゴシック" panose="020B0600070205080204" pitchFamily="34" charset="-128"/>
              </a:rPr>
              <a:t>magnet strings (e.g. accelerator magnets, fusion magnetic systems) have exceedingly large stored energy (10</a:t>
            </a:r>
            <a:r>
              <a:rPr lang="ja-JP" altLang="en-US" sz="2400">
                <a:latin typeface="Tahoma" panose="020B0604030504040204" pitchFamily="34" charset="0"/>
                <a:ea typeface="ＭＳ Ｐゴシック" panose="020B0600070205080204" pitchFamily="34" charset="-128"/>
              </a:rPr>
              <a:t>’</a:t>
            </a:r>
            <a:r>
              <a:rPr lang="en-US" altLang="ja-JP" sz="2400">
                <a:latin typeface="Tahoma" panose="020B0604030504040204" pitchFamily="34" charset="0"/>
                <a:ea typeface="ＭＳ Ｐゴシック" panose="020B0600070205080204" pitchFamily="34" charset="-128"/>
              </a:rPr>
              <a:t>s of GJ):</a:t>
            </a:r>
          </a:p>
          <a:p>
            <a:pPr lvl="2" eaLnBrk="1" hangingPunct="1"/>
            <a:r>
              <a:rPr lang="en-US" altLang="sv-SE">
                <a:latin typeface="Tahoma" panose="020B0604030504040204" pitchFamily="34" charset="0"/>
                <a:ea typeface="ヒラギノ角ゴ Pro W3" pitchFamily="1" charset="-128"/>
              </a:rPr>
              <a:t>energy dump takes very long time (10…100 s)</a:t>
            </a:r>
          </a:p>
          <a:p>
            <a:pPr lvl="2" eaLnBrk="1" hangingPunct="1"/>
            <a:r>
              <a:rPr lang="en-US" altLang="sv-SE">
                <a:latin typeface="Tahoma" panose="020B0604030504040204" pitchFamily="34" charset="0"/>
                <a:ea typeface="ヒラギノ角ゴ Pro W3" pitchFamily="1" charset="-128"/>
              </a:rPr>
              <a:t>the magnet string is </a:t>
            </a:r>
            <a:r>
              <a:rPr lang="en-US" altLang="sv-SE" i="1">
                <a:latin typeface="Tahoma" panose="020B0604030504040204" pitchFamily="34" charset="0"/>
                <a:ea typeface="ヒラギノ角ゴ Pro W3" pitchFamily="1" charset="-128"/>
              </a:rPr>
              <a:t>subdivided</a:t>
            </a:r>
            <a:r>
              <a:rPr lang="en-US" altLang="sv-SE">
                <a:latin typeface="Tahoma" panose="020B0604030504040204" pitchFamily="34" charset="0"/>
                <a:ea typeface="ヒラギノ角ゴ Pro W3" pitchFamily="1" charset="-128"/>
              </a:rPr>
              <a:t> and each magnet is by-passed by a diode (or thyristor)</a:t>
            </a:r>
          </a:p>
          <a:p>
            <a:pPr lvl="2" eaLnBrk="1" hangingPunct="1"/>
            <a:r>
              <a:rPr lang="en-US" altLang="sv-SE">
                <a:latin typeface="Tahoma" panose="020B0604030504040204" pitchFamily="34" charset="0"/>
                <a:ea typeface="ヒラギノ角ゴ Pro W3" pitchFamily="1" charset="-128"/>
              </a:rPr>
              <a:t>the diode acts as a shunt during the discharge</a:t>
            </a:r>
          </a:p>
        </p:txBody>
      </p:sp>
      <p:sp>
        <p:nvSpPr>
          <p:cNvPr id="164867" name="Date Placeholder 1">
            <a:extLst>
              <a:ext uri="{FF2B5EF4-FFF2-40B4-BE49-F238E27FC236}">
                <a16:creationId xmlns:a16="http://schemas.microsoft.com/office/drawing/2014/main" id="{58591583-CFC1-BE27-1322-A39EB9B83F0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64868" name="Footer Placeholder 2">
            <a:extLst>
              <a:ext uri="{FF2B5EF4-FFF2-40B4-BE49-F238E27FC236}">
                <a16:creationId xmlns:a16="http://schemas.microsoft.com/office/drawing/2014/main" id="{99B97292-6FB6-0827-E9FA-7AB77EC07F2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64869" name="Slide Number Placeholder 3">
            <a:extLst>
              <a:ext uri="{FF2B5EF4-FFF2-40B4-BE49-F238E27FC236}">
                <a16:creationId xmlns:a16="http://schemas.microsoft.com/office/drawing/2014/main" id="{2065530C-69F9-E644-A113-0D88601D17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A4C0E29-24FA-AC43-8F67-73F1CC984275}" type="slidenum">
              <a:rPr lang="en-US" altLang="sv-SE" sz="1000">
                <a:solidFill>
                  <a:srgbClr val="000000"/>
                </a:solidFill>
                <a:latin typeface="Tahoma" panose="020B0604030504040204" pitchFamily="34" charset="0"/>
              </a:rPr>
              <a:pPr>
                <a:spcBef>
                  <a:spcPct val="0"/>
                </a:spcBef>
                <a:buFontTx/>
                <a:buNone/>
              </a:pPr>
              <a:t>53</a:t>
            </a:fld>
            <a:endParaRPr lang="en-US" altLang="sv-SE" sz="1000">
              <a:solidFill>
                <a:srgbClr val="000000"/>
              </a:solidFill>
              <a:latin typeface="Tahoma" panose="020B0604030504040204" pitchFamily="34" charset="0"/>
            </a:endParaRPr>
          </a:p>
        </p:txBody>
      </p:sp>
      <p:grpSp>
        <p:nvGrpSpPr>
          <p:cNvPr id="164870" name="Group 4">
            <a:extLst>
              <a:ext uri="{FF2B5EF4-FFF2-40B4-BE49-F238E27FC236}">
                <a16:creationId xmlns:a16="http://schemas.microsoft.com/office/drawing/2014/main" id="{CEF809F6-678B-4DD9-73BA-F19FC184680A}"/>
              </a:ext>
            </a:extLst>
          </p:cNvPr>
          <p:cNvGrpSpPr>
            <a:grpSpLocks/>
          </p:cNvGrpSpPr>
          <p:nvPr/>
        </p:nvGrpSpPr>
        <p:grpSpPr bwMode="auto">
          <a:xfrm>
            <a:off x="762000" y="4343400"/>
            <a:ext cx="7413625" cy="2019300"/>
            <a:chOff x="689" y="1672"/>
            <a:chExt cx="4670" cy="1272"/>
          </a:xfrm>
        </p:grpSpPr>
        <p:sp>
          <p:nvSpPr>
            <p:cNvPr id="164871" name="Rectangle 5">
              <a:extLst>
                <a:ext uri="{FF2B5EF4-FFF2-40B4-BE49-F238E27FC236}">
                  <a16:creationId xmlns:a16="http://schemas.microsoft.com/office/drawing/2014/main" id="{073B7DBC-9936-2679-19E1-42C93C36625A}"/>
                </a:ext>
              </a:extLst>
            </p:cNvPr>
            <p:cNvSpPr>
              <a:spLocks noChangeArrowheads="1"/>
            </p:cNvSpPr>
            <p:nvPr/>
          </p:nvSpPr>
          <p:spPr bwMode="auto">
            <a:xfrm>
              <a:off x="840" y="1992"/>
              <a:ext cx="760" cy="952"/>
            </a:xfrm>
            <a:prstGeom prst="rect">
              <a:avLst/>
            </a:prstGeom>
            <a:solidFill>
              <a:srgbClr val="00FFFF">
                <a:alpha val="50195"/>
              </a:srgbClr>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872" name="Rectangle 6">
              <a:extLst>
                <a:ext uri="{FF2B5EF4-FFF2-40B4-BE49-F238E27FC236}">
                  <a16:creationId xmlns:a16="http://schemas.microsoft.com/office/drawing/2014/main" id="{4A639CF6-6989-BB9B-B509-5FD20D82E5AB}"/>
                </a:ext>
              </a:extLst>
            </p:cNvPr>
            <p:cNvSpPr>
              <a:spLocks noChangeArrowheads="1"/>
            </p:cNvSpPr>
            <p:nvPr/>
          </p:nvSpPr>
          <p:spPr bwMode="auto">
            <a:xfrm>
              <a:off x="1904" y="1992"/>
              <a:ext cx="760" cy="952"/>
            </a:xfrm>
            <a:prstGeom prst="rect">
              <a:avLst/>
            </a:prstGeom>
            <a:solidFill>
              <a:srgbClr val="00FFFF">
                <a:alpha val="50195"/>
              </a:srgbClr>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873" name="Rectangle 7">
              <a:extLst>
                <a:ext uri="{FF2B5EF4-FFF2-40B4-BE49-F238E27FC236}">
                  <a16:creationId xmlns:a16="http://schemas.microsoft.com/office/drawing/2014/main" id="{884B7B75-15FD-5D11-6C7C-D49C6C57A4B5}"/>
                </a:ext>
              </a:extLst>
            </p:cNvPr>
            <p:cNvSpPr>
              <a:spLocks noChangeArrowheads="1"/>
            </p:cNvSpPr>
            <p:nvPr/>
          </p:nvSpPr>
          <p:spPr bwMode="auto">
            <a:xfrm>
              <a:off x="2976" y="1992"/>
              <a:ext cx="760" cy="952"/>
            </a:xfrm>
            <a:prstGeom prst="rect">
              <a:avLst/>
            </a:prstGeom>
            <a:solidFill>
              <a:srgbClr val="00FFFF">
                <a:alpha val="50195"/>
              </a:srgbClr>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874" name="Rectangle 8">
              <a:extLst>
                <a:ext uri="{FF2B5EF4-FFF2-40B4-BE49-F238E27FC236}">
                  <a16:creationId xmlns:a16="http://schemas.microsoft.com/office/drawing/2014/main" id="{9A5E9344-CFDE-CCE3-3E4B-C8746E3F55F4}"/>
                </a:ext>
              </a:extLst>
            </p:cNvPr>
            <p:cNvSpPr>
              <a:spLocks noChangeArrowheads="1"/>
            </p:cNvSpPr>
            <p:nvPr/>
          </p:nvSpPr>
          <p:spPr bwMode="auto">
            <a:xfrm>
              <a:off x="4432" y="1992"/>
              <a:ext cx="760" cy="952"/>
            </a:xfrm>
            <a:prstGeom prst="rect">
              <a:avLst/>
            </a:prstGeom>
            <a:solidFill>
              <a:srgbClr val="00FFFF">
                <a:alpha val="50195"/>
              </a:srgbClr>
            </a:solidFill>
            <a:ln w="9525">
              <a:solidFill>
                <a:srgbClr val="0000FF"/>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grpSp>
          <p:nvGrpSpPr>
            <p:cNvPr id="164875" name="Group 9">
              <a:extLst>
                <a:ext uri="{FF2B5EF4-FFF2-40B4-BE49-F238E27FC236}">
                  <a16:creationId xmlns:a16="http://schemas.microsoft.com/office/drawing/2014/main" id="{5B76BC5E-F21C-92D4-ADC5-0D819F2AF267}"/>
                </a:ext>
              </a:extLst>
            </p:cNvPr>
            <p:cNvGrpSpPr>
              <a:grpSpLocks/>
            </p:cNvGrpSpPr>
            <p:nvPr/>
          </p:nvGrpSpPr>
          <p:grpSpPr bwMode="auto">
            <a:xfrm>
              <a:off x="689" y="1672"/>
              <a:ext cx="4670" cy="1227"/>
              <a:chOff x="697" y="1392"/>
              <a:chExt cx="4670" cy="1227"/>
            </a:xfrm>
          </p:grpSpPr>
          <p:grpSp>
            <p:nvGrpSpPr>
              <p:cNvPr id="164876" name="Group 10">
                <a:extLst>
                  <a:ext uri="{FF2B5EF4-FFF2-40B4-BE49-F238E27FC236}">
                    <a16:creationId xmlns:a16="http://schemas.microsoft.com/office/drawing/2014/main" id="{2F9AD930-7973-C77C-11BE-00809807AEB4}"/>
                  </a:ext>
                </a:extLst>
              </p:cNvPr>
              <p:cNvGrpSpPr>
                <a:grpSpLocks noChangeAspect="1"/>
              </p:cNvGrpSpPr>
              <p:nvPr/>
            </p:nvGrpSpPr>
            <p:grpSpPr bwMode="auto">
              <a:xfrm rot="-5400000">
                <a:off x="1388" y="1348"/>
                <a:ext cx="203" cy="291"/>
                <a:chOff x="2400" y="2352"/>
                <a:chExt cx="288" cy="432"/>
              </a:xfrm>
            </p:grpSpPr>
            <p:sp>
              <p:nvSpPr>
                <p:cNvPr id="165009" name="Oval 11">
                  <a:extLst>
                    <a:ext uri="{FF2B5EF4-FFF2-40B4-BE49-F238E27FC236}">
                      <a16:creationId xmlns:a16="http://schemas.microsoft.com/office/drawing/2014/main" id="{C366E0EE-4960-1DD5-0D43-C4C0BD08FB26}"/>
                    </a:ext>
                  </a:extLst>
                </p:cNvPr>
                <p:cNvSpPr>
                  <a:spLocks noChangeAspect="1" noChangeArrowheads="1"/>
                </p:cNvSpPr>
                <p:nvPr/>
              </p:nvSpPr>
              <p:spPr bwMode="auto">
                <a:xfrm>
                  <a:off x="2400" y="2352"/>
                  <a:ext cx="288" cy="2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5010" name="Oval 12">
                  <a:extLst>
                    <a:ext uri="{FF2B5EF4-FFF2-40B4-BE49-F238E27FC236}">
                      <a16:creationId xmlns:a16="http://schemas.microsoft.com/office/drawing/2014/main" id="{75B16A0C-AF2D-CBF0-A484-927D0CB04470}"/>
                    </a:ext>
                  </a:extLst>
                </p:cNvPr>
                <p:cNvSpPr>
                  <a:spLocks noChangeAspect="1" noChangeArrowheads="1"/>
                </p:cNvSpPr>
                <p:nvPr/>
              </p:nvSpPr>
              <p:spPr bwMode="auto">
                <a:xfrm>
                  <a:off x="2400" y="2496"/>
                  <a:ext cx="288" cy="2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grpSp>
          <p:grpSp>
            <p:nvGrpSpPr>
              <p:cNvPr id="164877" name="Group 13">
                <a:extLst>
                  <a:ext uri="{FF2B5EF4-FFF2-40B4-BE49-F238E27FC236}">
                    <a16:creationId xmlns:a16="http://schemas.microsoft.com/office/drawing/2014/main" id="{460C4FF1-8A72-FA5F-C489-269E33399F4C}"/>
                  </a:ext>
                </a:extLst>
              </p:cNvPr>
              <p:cNvGrpSpPr>
                <a:grpSpLocks/>
              </p:cNvGrpSpPr>
              <p:nvPr/>
            </p:nvGrpSpPr>
            <p:grpSpPr bwMode="auto">
              <a:xfrm>
                <a:off x="697" y="1713"/>
                <a:ext cx="4670" cy="906"/>
                <a:chOff x="697" y="1713"/>
                <a:chExt cx="4670" cy="906"/>
              </a:xfrm>
            </p:grpSpPr>
            <p:grpSp>
              <p:nvGrpSpPr>
                <p:cNvPr id="164880" name="Group 14">
                  <a:extLst>
                    <a:ext uri="{FF2B5EF4-FFF2-40B4-BE49-F238E27FC236}">
                      <a16:creationId xmlns:a16="http://schemas.microsoft.com/office/drawing/2014/main" id="{D5703253-A711-BB31-4A07-197CC1443FF2}"/>
                    </a:ext>
                  </a:extLst>
                </p:cNvPr>
                <p:cNvGrpSpPr>
                  <a:grpSpLocks/>
                </p:cNvGrpSpPr>
                <p:nvPr/>
              </p:nvGrpSpPr>
              <p:grpSpPr bwMode="auto">
                <a:xfrm>
                  <a:off x="697" y="1713"/>
                  <a:ext cx="1074" cy="906"/>
                  <a:chOff x="1625" y="1161"/>
                  <a:chExt cx="1074" cy="906"/>
                </a:xfrm>
              </p:grpSpPr>
              <p:grpSp>
                <p:nvGrpSpPr>
                  <p:cNvPr id="164978" name="Group 15">
                    <a:extLst>
                      <a:ext uri="{FF2B5EF4-FFF2-40B4-BE49-F238E27FC236}">
                        <a16:creationId xmlns:a16="http://schemas.microsoft.com/office/drawing/2014/main" id="{BBFF7907-3229-073B-E760-88DBB1AF1A34}"/>
                      </a:ext>
                    </a:extLst>
                  </p:cNvPr>
                  <p:cNvGrpSpPr>
                    <a:grpSpLocks noChangeAspect="1"/>
                  </p:cNvGrpSpPr>
                  <p:nvPr/>
                </p:nvGrpSpPr>
                <p:grpSpPr bwMode="auto">
                  <a:xfrm rot="-5400000">
                    <a:off x="2024" y="1345"/>
                    <a:ext cx="272" cy="423"/>
                    <a:chOff x="3792" y="1968"/>
                    <a:chExt cx="385" cy="626"/>
                  </a:xfrm>
                </p:grpSpPr>
                <p:grpSp>
                  <p:nvGrpSpPr>
                    <p:cNvPr id="164987" name="Group 16">
                      <a:extLst>
                        <a:ext uri="{FF2B5EF4-FFF2-40B4-BE49-F238E27FC236}">
                          <a16:creationId xmlns:a16="http://schemas.microsoft.com/office/drawing/2014/main" id="{C57A7FFD-2892-148F-C9DE-3124B47F107A}"/>
                        </a:ext>
                      </a:extLst>
                    </p:cNvPr>
                    <p:cNvGrpSpPr>
                      <a:grpSpLocks noChangeAspect="1"/>
                    </p:cNvGrpSpPr>
                    <p:nvPr/>
                  </p:nvGrpSpPr>
                  <p:grpSpPr bwMode="auto">
                    <a:xfrm>
                      <a:off x="3792" y="1968"/>
                      <a:ext cx="385" cy="241"/>
                      <a:chOff x="3696" y="1728"/>
                      <a:chExt cx="768" cy="480"/>
                    </a:xfrm>
                  </p:grpSpPr>
                  <p:sp>
                    <p:nvSpPr>
                      <p:cNvPr id="165005" name="Arc 17">
                        <a:extLst>
                          <a:ext uri="{FF2B5EF4-FFF2-40B4-BE49-F238E27FC236}">
                            <a16:creationId xmlns:a16="http://schemas.microsoft.com/office/drawing/2014/main" id="{C5DCB348-F3E6-44D0-A014-E0B6ED010F60}"/>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6" name="Arc 18">
                        <a:extLst>
                          <a:ext uri="{FF2B5EF4-FFF2-40B4-BE49-F238E27FC236}">
                            <a16:creationId xmlns:a16="http://schemas.microsoft.com/office/drawing/2014/main" id="{43C417D2-FC11-3D2B-AE41-5A333722844E}"/>
                          </a:ext>
                        </a:extLst>
                      </p:cNvPr>
                      <p:cNvSpPr>
                        <a:spLocks noChangeAspect="1"/>
                      </p:cNvSpPr>
                      <p:nvPr/>
                    </p:nvSpPr>
                    <p:spPr bwMode="auto">
                      <a:xfrm flipV="1">
                        <a:off x="4079" y="1968"/>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7" name="Arc 19">
                        <a:extLst>
                          <a:ext uri="{FF2B5EF4-FFF2-40B4-BE49-F238E27FC236}">
                            <a16:creationId xmlns:a16="http://schemas.microsoft.com/office/drawing/2014/main" id="{E7977755-A1D5-4B77-E2A8-09EC82ECA6EF}"/>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8" name="Arc 20">
                        <a:extLst>
                          <a:ext uri="{FF2B5EF4-FFF2-40B4-BE49-F238E27FC236}">
                            <a16:creationId xmlns:a16="http://schemas.microsoft.com/office/drawing/2014/main" id="{2472FDC1-5D45-27A6-2E2D-F203E43243BE}"/>
                          </a:ext>
                        </a:extLst>
                      </p:cNvPr>
                      <p:cNvSpPr>
                        <a:spLocks noChangeAspect="1"/>
                      </p:cNvSpPr>
                      <p:nvPr/>
                    </p:nvSpPr>
                    <p:spPr bwMode="auto">
                      <a:xfrm flipH="1">
                        <a:off x="3695" y="1918"/>
                        <a:ext cx="384"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88" name="Group 21">
                      <a:extLst>
                        <a:ext uri="{FF2B5EF4-FFF2-40B4-BE49-F238E27FC236}">
                          <a16:creationId xmlns:a16="http://schemas.microsoft.com/office/drawing/2014/main" id="{FF5FCBD1-5F75-F1D4-57DF-4E5659687A46}"/>
                        </a:ext>
                      </a:extLst>
                    </p:cNvPr>
                    <p:cNvGrpSpPr>
                      <a:grpSpLocks noChangeAspect="1"/>
                    </p:cNvGrpSpPr>
                    <p:nvPr/>
                  </p:nvGrpSpPr>
                  <p:grpSpPr bwMode="auto">
                    <a:xfrm>
                      <a:off x="3792" y="2064"/>
                      <a:ext cx="385" cy="241"/>
                      <a:chOff x="3696" y="1728"/>
                      <a:chExt cx="768" cy="480"/>
                    </a:xfrm>
                  </p:grpSpPr>
                  <p:sp>
                    <p:nvSpPr>
                      <p:cNvPr id="165001" name="Arc 22">
                        <a:extLst>
                          <a:ext uri="{FF2B5EF4-FFF2-40B4-BE49-F238E27FC236}">
                            <a16:creationId xmlns:a16="http://schemas.microsoft.com/office/drawing/2014/main" id="{179B01FE-BBE1-C640-A945-2CA67A3041F2}"/>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2" name="Arc 23">
                        <a:extLst>
                          <a:ext uri="{FF2B5EF4-FFF2-40B4-BE49-F238E27FC236}">
                            <a16:creationId xmlns:a16="http://schemas.microsoft.com/office/drawing/2014/main" id="{A1C5D670-E3B2-B789-F2CA-DD41DC19D2D1}"/>
                          </a:ext>
                        </a:extLst>
                      </p:cNvPr>
                      <p:cNvSpPr>
                        <a:spLocks noChangeAspect="1"/>
                      </p:cNvSpPr>
                      <p:nvPr/>
                    </p:nvSpPr>
                    <p:spPr bwMode="auto">
                      <a:xfrm flipV="1">
                        <a:off x="4079" y="1969"/>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3" name="Arc 24">
                        <a:extLst>
                          <a:ext uri="{FF2B5EF4-FFF2-40B4-BE49-F238E27FC236}">
                            <a16:creationId xmlns:a16="http://schemas.microsoft.com/office/drawing/2014/main" id="{45DF47DC-04F4-E697-7E46-49C54DC71A38}"/>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4" name="Arc 25">
                        <a:extLst>
                          <a:ext uri="{FF2B5EF4-FFF2-40B4-BE49-F238E27FC236}">
                            <a16:creationId xmlns:a16="http://schemas.microsoft.com/office/drawing/2014/main" id="{19D324CB-3515-0277-F4FB-BE73BE0B0FDF}"/>
                          </a:ext>
                        </a:extLst>
                      </p:cNvPr>
                      <p:cNvSpPr>
                        <a:spLocks noChangeAspect="1"/>
                      </p:cNvSpPr>
                      <p:nvPr/>
                    </p:nvSpPr>
                    <p:spPr bwMode="auto">
                      <a:xfrm flipH="1">
                        <a:off x="3695" y="191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89" name="Group 26">
                      <a:extLst>
                        <a:ext uri="{FF2B5EF4-FFF2-40B4-BE49-F238E27FC236}">
                          <a16:creationId xmlns:a16="http://schemas.microsoft.com/office/drawing/2014/main" id="{FF81C803-DF24-A9AC-D062-2781E2C34B0C}"/>
                        </a:ext>
                      </a:extLst>
                    </p:cNvPr>
                    <p:cNvGrpSpPr>
                      <a:grpSpLocks noChangeAspect="1"/>
                    </p:cNvGrpSpPr>
                    <p:nvPr/>
                  </p:nvGrpSpPr>
                  <p:grpSpPr bwMode="auto">
                    <a:xfrm>
                      <a:off x="3792" y="2161"/>
                      <a:ext cx="385" cy="240"/>
                      <a:chOff x="3696" y="1728"/>
                      <a:chExt cx="768" cy="480"/>
                    </a:xfrm>
                  </p:grpSpPr>
                  <p:sp>
                    <p:nvSpPr>
                      <p:cNvPr id="164997" name="Arc 27">
                        <a:extLst>
                          <a:ext uri="{FF2B5EF4-FFF2-40B4-BE49-F238E27FC236}">
                            <a16:creationId xmlns:a16="http://schemas.microsoft.com/office/drawing/2014/main" id="{FCA41CF4-625D-BA43-8C49-C38D3F6AF7E3}"/>
                          </a:ext>
                        </a:extLst>
                      </p:cNvPr>
                      <p:cNvSpPr>
                        <a:spLocks noChangeAspect="1"/>
                      </p:cNvSpPr>
                      <p:nvPr/>
                    </p:nvSpPr>
                    <p:spPr bwMode="auto">
                      <a:xfrm>
                        <a:off x="4079" y="1722"/>
                        <a:ext cx="384" cy="2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98" name="Arc 28">
                        <a:extLst>
                          <a:ext uri="{FF2B5EF4-FFF2-40B4-BE49-F238E27FC236}">
                            <a16:creationId xmlns:a16="http://schemas.microsoft.com/office/drawing/2014/main" id="{DDC99943-42DC-AED7-3D73-0F7D7FC9C2D1}"/>
                          </a:ext>
                        </a:extLst>
                      </p:cNvPr>
                      <p:cNvSpPr>
                        <a:spLocks noChangeAspect="1"/>
                      </p:cNvSpPr>
                      <p:nvPr/>
                    </p:nvSpPr>
                    <p:spPr bwMode="auto">
                      <a:xfrm flipV="1">
                        <a:off x="4079" y="1968"/>
                        <a:ext cx="38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99" name="Arc 29">
                        <a:extLst>
                          <a:ext uri="{FF2B5EF4-FFF2-40B4-BE49-F238E27FC236}">
                            <a16:creationId xmlns:a16="http://schemas.microsoft.com/office/drawing/2014/main" id="{BDF02F2A-E8B5-ED82-BB30-6CD8EC2CC816}"/>
                          </a:ext>
                        </a:extLst>
                      </p:cNvPr>
                      <p:cNvSpPr>
                        <a:spLocks noChangeAspect="1"/>
                      </p:cNvSpPr>
                      <p:nvPr/>
                    </p:nvSpPr>
                    <p:spPr bwMode="auto">
                      <a:xfrm flipH="1" flipV="1">
                        <a:off x="3695" y="2063"/>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5000" name="Arc 30">
                        <a:extLst>
                          <a:ext uri="{FF2B5EF4-FFF2-40B4-BE49-F238E27FC236}">
                            <a16:creationId xmlns:a16="http://schemas.microsoft.com/office/drawing/2014/main" id="{2496357F-D30F-3F09-E37B-D3F8B236B438}"/>
                          </a:ext>
                        </a:extLst>
                      </p:cNvPr>
                      <p:cNvSpPr>
                        <a:spLocks noChangeAspect="1"/>
                      </p:cNvSpPr>
                      <p:nvPr/>
                    </p:nvSpPr>
                    <p:spPr bwMode="auto">
                      <a:xfrm flipH="1">
                        <a:off x="3695" y="1918"/>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90" name="Group 31">
                      <a:extLst>
                        <a:ext uri="{FF2B5EF4-FFF2-40B4-BE49-F238E27FC236}">
                          <a16:creationId xmlns:a16="http://schemas.microsoft.com/office/drawing/2014/main" id="{905D2FA4-15D4-39A9-3505-D51E99C7C37F}"/>
                        </a:ext>
                      </a:extLst>
                    </p:cNvPr>
                    <p:cNvGrpSpPr>
                      <a:grpSpLocks noChangeAspect="1"/>
                    </p:cNvGrpSpPr>
                    <p:nvPr/>
                  </p:nvGrpSpPr>
                  <p:grpSpPr bwMode="auto">
                    <a:xfrm>
                      <a:off x="3792" y="2257"/>
                      <a:ext cx="385" cy="241"/>
                      <a:chOff x="3696" y="1728"/>
                      <a:chExt cx="768" cy="480"/>
                    </a:xfrm>
                  </p:grpSpPr>
                  <p:sp>
                    <p:nvSpPr>
                      <p:cNvPr id="164993" name="Arc 32">
                        <a:extLst>
                          <a:ext uri="{FF2B5EF4-FFF2-40B4-BE49-F238E27FC236}">
                            <a16:creationId xmlns:a16="http://schemas.microsoft.com/office/drawing/2014/main" id="{071A9EB8-56A5-3D0F-30EE-E06886141FB9}"/>
                          </a:ext>
                        </a:extLst>
                      </p:cNvPr>
                      <p:cNvSpPr>
                        <a:spLocks noChangeAspect="1"/>
                      </p:cNvSpPr>
                      <p:nvPr/>
                    </p:nvSpPr>
                    <p:spPr bwMode="auto">
                      <a:xfrm>
                        <a:off x="4079" y="1723"/>
                        <a:ext cx="384" cy="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94" name="Arc 33">
                        <a:extLst>
                          <a:ext uri="{FF2B5EF4-FFF2-40B4-BE49-F238E27FC236}">
                            <a16:creationId xmlns:a16="http://schemas.microsoft.com/office/drawing/2014/main" id="{67122743-5499-44AF-368A-C1730A23EEC3}"/>
                          </a:ext>
                        </a:extLst>
                      </p:cNvPr>
                      <p:cNvSpPr>
                        <a:spLocks noChangeAspect="1"/>
                      </p:cNvSpPr>
                      <p:nvPr/>
                    </p:nvSpPr>
                    <p:spPr bwMode="auto">
                      <a:xfrm flipV="1">
                        <a:off x="4079" y="1964"/>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95" name="Arc 34">
                        <a:extLst>
                          <a:ext uri="{FF2B5EF4-FFF2-40B4-BE49-F238E27FC236}">
                            <a16:creationId xmlns:a16="http://schemas.microsoft.com/office/drawing/2014/main" id="{FE73EB29-3B4B-BE36-13C7-653894018F9B}"/>
                          </a:ext>
                        </a:extLst>
                      </p:cNvPr>
                      <p:cNvSpPr>
                        <a:spLocks noChangeAspect="1"/>
                      </p:cNvSpPr>
                      <p:nvPr/>
                    </p:nvSpPr>
                    <p:spPr bwMode="auto">
                      <a:xfrm flipH="1" flipV="1">
                        <a:off x="3695" y="205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96" name="Arc 35">
                        <a:extLst>
                          <a:ext uri="{FF2B5EF4-FFF2-40B4-BE49-F238E27FC236}">
                            <a16:creationId xmlns:a16="http://schemas.microsoft.com/office/drawing/2014/main" id="{D9043B44-B570-2A5C-81D8-08B3A7FD5740}"/>
                          </a:ext>
                        </a:extLst>
                      </p:cNvPr>
                      <p:cNvSpPr>
                        <a:spLocks noChangeAspect="1"/>
                      </p:cNvSpPr>
                      <p:nvPr/>
                    </p:nvSpPr>
                    <p:spPr bwMode="auto">
                      <a:xfrm flipH="1">
                        <a:off x="3695" y="1914"/>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991" name="Arc 36">
                      <a:extLst>
                        <a:ext uri="{FF2B5EF4-FFF2-40B4-BE49-F238E27FC236}">
                          <a16:creationId xmlns:a16="http://schemas.microsoft.com/office/drawing/2014/main" id="{DAD8E741-FD25-E070-EB50-7017CF5B0EFD}"/>
                        </a:ext>
                      </a:extLst>
                    </p:cNvPr>
                    <p:cNvSpPr>
                      <a:spLocks noChangeAspect="1"/>
                    </p:cNvSpPr>
                    <p:nvPr/>
                  </p:nvSpPr>
                  <p:spPr bwMode="auto">
                    <a:xfrm>
                      <a:off x="3984" y="2351"/>
                      <a:ext cx="193" cy="12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92" name="Arc 37">
                      <a:extLst>
                        <a:ext uri="{FF2B5EF4-FFF2-40B4-BE49-F238E27FC236}">
                          <a16:creationId xmlns:a16="http://schemas.microsoft.com/office/drawing/2014/main" id="{6F206516-8F34-B99B-809C-40DAA4068286}"/>
                        </a:ext>
                      </a:extLst>
                    </p:cNvPr>
                    <p:cNvSpPr>
                      <a:spLocks noChangeAspect="1"/>
                    </p:cNvSpPr>
                    <p:nvPr/>
                  </p:nvSpPr>
                  <p:spPr bwMode="auto">
                    <a:xfrm flipV="1">
                      <a:off x="3984" y="2472"/>
                      <a:ext cx="193"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979" name="Line 38">
                    <a:extLst>
                      <a:ext uri="{FF2B5EF4-FFF2-40B4-BE49-F238E27FC236}">
                        <a16:creationId xmlns:a16="http://schemas.microsoft.com/office/drawing/2014/main" id="{4AEE1A84-6361-A0FA-7469-80E5ACEFA750}"/>
                      </a:ext>
                    </a:extLst>
                  </p:cNvPr>
                  <p:cNvSpPr>
                    <a:spLocks noChangeAspect="1" noChangeShapeType="1"/>
                  </p:cNvSpPr>
                  <p:nvPr/>
                </p:nvSpPr>
                <p:spPr bwMode="auto">
                  <a:xfrm rot="-5400000">
                    <a:off x="2538"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sp>
                <p:nvSpPr>
                  <p:cNvPr id="164980" name="Text Box 39">
                    <a:extLst>
                      <a:ext uri="{FF2B5EF4-FFF2-40B4-BE49-F238E27FC236}">
                        <a16:creationId xmlns:a16="http://schemas.microsoft.com/office/drawing/2014/main" id="{C045F6E0-D0F4-A23B-A4D8-4DB630397368}"/>
                      </a:ext>
                    </a:extLst>
                  </p:cNvPr>
                  <p:cNvSpPr txBox="1">
                    <a:spLocks noChangeAspect="1" noChangeArrowheads="1"/>
                  </p:cNvSpPr>
                  <p:nvPr/>
                </p:nvSpPr>
                <p:spPr bwMode="auto">
                  <a:xfrm>
                    <a:off x="2021" y="1161"/>
                    <a:ext cx="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2000">
                        <a:solidFill>
                          <a:srgbClr val="000000"/>
                        </a:solidFill>
                        <a:latin typeface="Tahoma" panose="020B0604030504040204" pitchFamily="34" charset="0"/>
                      </a:rPr>
                      <a:t>M</a:t>
                    </a:r>
                    <a:r>
                      <a:rPr lang="en-US" altLang="sv-SE" sz="2000" baseline="-25000">
                        <a:solidFill>
                          <a:srgbClr val="000000"/>
                        </a:solidFill>
                        <a:latin typeface="Tahoma" panose="020B0604030504040204" pitchFamily="34" charset="0"/>
                      </a:rPr>
                      <a:t>1</a:t>
                    </a:r>
                    <a:endParaRPr lang="en-US" altLang="sv-SE" sz="2000">
                      <a:solidFill>
                        <a:srgbClr val="000000"/>
                      </a:solidFill>
                      <a:latin typeface="Tahoma" panose="020B0604030504040204" pitchFamily="34" charset="0"/>
                    </a:endParaRPr>
                  </a:p>
                </p:txBody>
              </p:sp>
              <p:grpSp>
                <p:nvGrpSpPr>
                  <p:cNvPr id="164981" name="Group 40">
                    <a:extLst>
                      <a:ext uri="{FF2B5EF4-FFF2-40B4-BE49-F238E27FC236}">
                        <a16:creationId xmlns:a16="http://schemas.microsoft.com/office/drawing/2014/main" id="{A156C698-D744-22D6-1D7A-5CE3A1186C17}"/>
                      </a:ext>
                    </a:extLst>
                  </p:cNvPr>
                  <p:cNvGrpSpPr>
                    <a:grpSpLocks/>
                  </p:cNvGrpSpPr>
                  <p:nvPr/>
                </p:nvGrpSpPr>
                <p:grpSpPr bwMode="auto">
                  <a:xfrm>
                    <a:off x="2062" y="1883"/>
                    <a:ext cx="174" cy="184"/>
                    <a:chOff x="2058" y="2207"/>
                    <a:chExt cx="174" cy="184"/>
                  </a:xfrm>
                </p:grpSpPr>
                <p:sp>
                  <p:nvSpPr>
                    <p:cNvPr id="164985" name="AutoShape 41">
                      <a:extLst>
                        <a:ext uri="{FF2B5EF4-FFF2-40B4-BE49-F238E27FC236}">
                          <a16:creationId xmlns:a16="http://schemas.microsoft.com/office/drawing/2014/main" id="{511B78BE-8493-35B2-AD6C-602F05FB4151}"/>
                        </a:ext>
                      </a:extLst>
                    </p:cNvPr>
                    <p:cNvSpPr>
                      <a:spLocks noChangeArrowheads="1"/>
                    </p:cNvSpPr>
                    <p:nvPr/>
                  </p:nvSpPr>
                  <p:spPr bwMode="auto">
                    <a:xfrm rot="5400000">
                      <a:off x="2048" y="2217"/>
                      <a:ext cx="184" cy="164"/>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986" name="Line 42">
                      <a:extLst>
                        <a:ext uri="{FF2B5EF4-FFF2-40B4-BE49-F238E27FC236}">
                          <a16:creationId xmlns:a16="http://schemas.microsoft.com/office/drawing/2014/main" id="{4DF96F86-61B9-5341-8A27-3A2F686E2BEE}"/>
                        </a:ext>
                      </a:extLst>
                    </p:cNvPr>
                    <p:cNvSpPr>
                      <a:spLocks noChangeShapeType="1"/>
                    </p:cNvSpPr>
                    <p:nvPr/>
                  </p:nvSpPr>
                  <p:spPr bwMode="auto">
                    <a:xfrm>
                      <a:off x="2232" y="2207"/>
                      <a:ext cx="0" cy="18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sp>
                <p:nvSpPr>
                  <p:cNvPr id="164982" name="Freeform 43">
                    <a:extLst>
                      <a:ext uri="{FF2B5EF4-FFF2-40B4-BE49-F238E27FC236}">
                        <a16:creationId xmlns:a16="http://schemas.microsoft.com/office/drawing/2014/main" id="{CED3019E-7F50-446F-052D-1D1BA7AF22C6}"/>
                      </a:ext>
                    </a:extLst>
                  </p:cNvPr>
                  <p:cNvSpPr>
                    <a:spLocks/>
                  </p:cNvSpPr>
                  <p:nvPr/>
                </p:nvSpPr>
                <p:spPr bwMode="auto">
                  <a:xfrm>
                    <a:off x="1892" y="1556"/>
                    <a:ext cx="168" cy="420"/>
                  </a:xfrm>
                  <a:custGeom>
                    <a:avLst/>
                    <a:gdLst>
                      <a:gd name="T0" fmla="*/ 1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983" name="Freeform 44">
                    <a:extLst>
                      <a:ext uri="{FF2B5EF4-FFF2-40B4-BE49-F238E27FC236}">
                        <a16:creationId xmlns:a16="http://schemas.microsoft.com/office/drawing/2014/main" id="{C447B6CC-DEE2-20C8-FCC6-5A0BD736F174}"/>
                      </a:ext>
                    </a:extLst>
                  </p:cNvPr>
                  <p:cNvSpPr>
                    <a:spLocks/>
                  </p:cNvSpPr>
                  <p:nvPr/>
                </p:nvSpPr>
                <p:spPr bwMode="auto">
                  <a:xfrm flipH="1">
                    <a:off x="2252" y="1548"/>
                    <a:ext cx="172" cy="429"/>
                  </a:xfrm>
                  <a:custGeom>
                    <a:avLst/>
                    <a:gdLst>
                      <a:gd name="T0" fmla="*/ 2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984" name="Line 45">
                    <a:extLst>
                      <a:ext uri="{FF2B5EF4-FFF2-40B4-BE49-F238E27FC236}">
                        <a16:creationId xmlns:a16="http://schemas.microsoft.com/office/drawing/2014/main" id="{BCCC256C-D88E-C9F9-856A-2E1F6F3DAC6C}"/>
                      </a:ext>
                    </a:extLst>
                  </p:cNvPr>
                  <p:cNvSpPr>
                    <a:spLocks noChangeAspect="1" noChangeShapeType="1"/>
                  </p:cNvSpPr>
                  <p:nvPr/>
                </p:nvSpPr>
                <p:spPr bwMode="auto">
                  <a:xfrm rot="-5400000">
                    <a:off x="1786"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grpSp>
              <p:nvGrpSpPr>
                <p:cNvPr id="164881" name="Group 46">
                  <a:extLst>
                    <a:ext uri="{FF2B5EF4-FFF2-40B4-BE49-F238E27FC236}">
                      <a16:creationId xmlns:a16="http://schemas.microsoft.com/office/drawing/2014/main" id="{C70FC16C-32FD-6D4D-81AB-7D374842056B}"/>
                    </a:ext>
                  </a:extLst>
                </p:cNvPr>
                <p:cNvGrpSpPr>
                  <a:grpSpLocks/>
                </p:cNvGrpSpPr>
                <p:nvPr/>
              </p:nvGrpSpPr>
              <p:grpSpPr bwMode="auto">
                <a:xfrm>
                  <a:off x="1765" y="1713"/>
                  <a:ext cx="1074" cy="906"/>
                  <a:chOff x="1625" y="1161"/>
                  <a:chExt cx="1074" cy="906"/>
                </a:xfrm>
              </p:grpSpPr>
              <p:grpSp>
                <p:nvGrpSpPr>
                  <p:cNvPr id="164947" name="Group 47">
                    <a:extLst>
                      <a:ext uri="{FF2B5EF4-FFF2-40B4-BE49-F238E27FC236}">
                        <a16:creationId xmlns:a16="http://schemas.microsoft.com/office/drawing/2014/main" id="{B7734921-256E-55FA-75E5-49B88FCBEAFC}"/>
                      </a:ext>
                    </a:extLst>
                  </p:cNvPr>
                  <p:cNvGrpSpPr>
                    <a:grpSpLocks noChangeAspect="1"/>
                  </p:cNvGrpSpPr>
                  <p:nvPr/>
                </p:nvGrpSpPr>
                <p:grpSpPr bwMode="auto">
                  <a:xfrm rot="-5400000">
                    <a:off x="2024" y="1345"/>
                    <a:ext cx="272" cy="423"/>
                    <a:chOff x="3792" y="1968"/>
                    <a:chExt cx="385" cy="626"/>
                  </a:xfrm>
                </p:grpSpPr>
                <p:grpSp>
                  <p:nvGrpSpPr>
                    <p:cNvPr id="164956" name="Group 48">
                      <a:extLst>
                        <a:ext uri="{FF2B5EF4-FFF2-40B4-BE49-F238E27FC236}">
                          <a16:creationId xmlns:a16="http://schemas.microsoft.com/office/drawing/2014/main" id="{0FBDF640-7B08-6E7F-790B-8C62C79155CF}"/>
                        </a:ext>
                      </a:extLst>
                    </p:cNvPr>
                    <p:cNvGrpSpPr>
                      <a:grpSpLocks noChangeAspect="1"/>
                    </p:cNvGrpSpPr>
                    <p:nvPr/>
                  </p:nvGrpSpPr>
                  <p:grpSpPr bwMode="auto">
                    <a:xfrm>
                      <a:off x="3792" y="1968"/>
                      <a:ext cx="385" cy="241"/>
                      <a:chOff x="3696" y="1728"/>
                      <a:chExt cx="768" cy="480"/>
                    </a:xfrm>
                  </p:grpSpPr>
                  <p:sp>
                    <p:nvSpPr>
                      <p:cNvPr id="164974" name="Arc 49">
                        <a:extLst>
                          <a:ext uri="{FF2B5EF4-FFF2-40B4-BE49-F238E27FC236}">
                            <a16:creationId xmlns:a16="http://schemas.microsoft.com/office/drawing/2014/main" id="{151E77FB-17E3-9B44-5E1D-0C27BBAC3858}"/>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75" name="Arc 50">
                        <a:extLst>
                          <a:ext uri="{FF2B5EF4-FFF2-40B4-BE49-F238E27FC236}">
                            <a16:creationId xmlns:a16="http://schemas.microsoft.com/office/drawing/2014/main" id="{96F92374-7274-FB83-B46A-46B2D985937E}"/>
                          </a:ext>
                        </a:extLst>
                      </p:cNvPr>
                      <p:cNvSpPr>
                        <a:spLocks noChangeAspect="1"/>
                      </p:cNvSpPr>
                      <p:nvPr/>
                    </p:nvSpPr>
                    <p:spPr bwMode="auto">
                      <a:xfrm flipV="1">
                        <a:off x="4079" y="1968"/>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76" name="Arc 51">
                        <a:extLst>
                          <a:ext uri="{FF2B5EF4-FFF2-40B4-BE49-F238E27FC236}">
                            <a16:creationId xmlns:a16="http://schemas.microsoft.com/office/drawing/2014/main" id="{F2BA2CB6-80A3-BA70-7799-E4601741005E}"/>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77" name="Arc 52">
                        <a:extLst>
                          <a:ext uri="{FF2B5EF4-FFF2-40B4-BE49-F238E27FC236}">
                            <a16:creationId xmlns:a16="http://schemas.microsoft.com/office/drawing/2014/main" id="{38C6E9C8-6688-4882-6609-1EF6C2C8061A}"/>
                          </a:ext>
                        </a:extLst>
                      </p:cNvPr>
                      <p:cNvSpPr>
                        <a:spLocks noChangeAspect="1"/>
                      </p:cNvSpPr>
                      <p:nvPr/>
                    </p:nvSpPr>
                    <p:spPr bwMode="auto">
                      <a:xfrm flipH="1">
                        <a:off x="3695" y="1918"/>
                        <a:ext cx="384"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57" name="Group 53">
                      <a:extLst>
                        <a:ext uri="{FF2B5EF4-FFF2-40B4-BE49-F238E27FC236}">
                          <a16:creationId xmlns:a16="http://schemas.microsoft.com/office/drawing/2014/main" id="{CBCEC249-5A68-DA14-9989-7BA8DE4A4452}"/>
                        </a:ext>
                      </a:extLst>
                    </p:cNvPr>
                    <p:cNvGrpSpPr>
                      <a:grpSpLocks noChangeAspect="1"/>
                    </p:cNvGrpSpPr>
                    <p:nvPr/>
                  </p:nvGrpSpPr>
                  <p:grpSpPr bwMode="auto">
                    <a:xfrm>
                      <a:off x="3792" y="2064"/>
                      <a:ext cx="385" cy="241"/>
                      <a:chOff x="3696" y="1728"/>
                      <a:chExt cx="768" cy="480"/>
                    </a:xfrm>
                  </p:grpSpPr>
                  <p:sp>
                    <p:nvSpPr>
                      <p:cNvPr id="164970" name="Arc 54">
                        <a:extLst>
                          <a:ext uri="{FF2B5EF4-FFF2-40B4-BE49-F238E27FC236}">
                            <a16:creationId xmlns:a16="http://schemas.microsoft.com/office/drawing/2014/main" id="{6BEFCC43-CBC6-46A2-1A92-1E15EDBD3620}"/>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71" name="Arc 55">
                        <a:extLst>
                          <a:ext uri="{FF2B5EF4-FFF2-40B4-BE49-F238E27FC236}">
                            <a16:creationId xmlns:a16="http://schemas.microsoft.com/office/drawing/2014/main" id="{C54535BC-DD3B-6DB2-E66B-F72C2B85F73A}"/>
                          </a:ext>
                        </a:extLst>
                      </p:cNvPr>
                      <p:cNvSpPr>
                        <a:spLocks noChangeAspect="1"/>
                      </p:cNvSpPr>
                      <p:nvPr/>
                    </p:nvSpPr>
                    <p:spPr bwMode="auto">
                      <a:xfrm flipV="1">
                        <a:off x="4079" y="1969"/>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72" name="Arc 56">
                        <a:extLst>
                          <a:ext uri="{FF2B5EF4-FFF2-40B4-BE49-F238E27FC236}">
                            <a16:creationId xmlns:a16="http://schemas.microsoft.com/office/drawing/2014/main" id="{1974C79A-B769-B072-E53B-C723A3501D18}"/>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73" name="Arc 57">
                        <a:extLst>
                          <a:ext uri="{FF2B5EF4-FFF2-40B4-BE49-F238E27FC236}">
                            <a16:creationId xmlns:a16="http://schemas.microsoft.com/office/drawing/2014/main" id="{ED89B609-EAFA-50F5-4400-2059F34C7714}"/>
                          </a:ext>
                        </a:extLst>
                      </p:cNvPr>
                      <p:cNvSpPr>
                        <a:spLocks noChangeAspect="1"/>
                      </p:cNvSpPr>
                      <p:nvPr/>
                    </p:nvSpPr>
                    <p:spPr bwMode="auto">
                      <a:xfrm flipH="1">
                        <a:off x="3695" y="191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58" name="Group 58">
                      <a:extLst>
                        <a:ext uri="{FF2B5EF4-FFF2-40B4-BE49-F238E27FC236}">
                          <a16:creationId xmlns:a16="http://schemas.microsoft.com/office/drawing/2014/main" id="{FAAAD8D4-FA1B-0B34-BE8B-A56DC0789D6E}"/>
                        </a:ext>
                      </a:extLst>
                    </p:cNvPr>
                    <p:cNvGrpSpPr>
                      <a:grpSpLocks noChangeAspect="1"/>
                    </p:cNvGrpSpPr>
                    <p:nvPr/>
                  </p:nvGrpSpPr>
                  <p:grpSpPr bwMode="auto">
                    <a:xfrm>
                      <a:off x="3792" y="2161"/>
                      <a:ext cx="385" cy="240"/>
                      <a:chOff x="3696" y="1728"/>
                      <a:chExt cx="768" cy="480"/>
                    </a:xfrm>
                  </p:grpSpPr>
                  <p:sp>
                    <p:nvSpPr>
                      <p:cNvPr id="164966" name="Arc 59">
                        <a:extLst>
                          <a:ext uri="{FF2B5EF4-FFF2-40B4-BE49-F238E27FC236}">
                            <a16:creationId xmlns:a16="http://schemas.microsoft.com/office/drawing/2014/main" id="{0446CA13-049C-0F11-87E7-585033800ED7}"/>
                          </a:ext>
                        </a:extLst>
                      </p:cNvPr>
                      <p:cNvSpPr>
                        <a:spLocks noChangeAspect="1"/>
                      </p:cNvSpPr>
                      <p:nvPr/>
                    </p:nvSpPr>
                    <p:spPr bwMode="auto">
                      <a:xfrm>
                        <a:off x="4079" y="1722"/>
                        <a:ext cx="384" cy="2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7" name="Arc 60">
                        <a:extLst>
                          <a:ext uri="{FF2B5EF4-FFF2-40B4-BE49-F238E27FC236}">
                            <a16:creationId xmlns:a16="http://schemas.microsoft.com/office/drawing/2014/main" id="{98D577B7-A2A4-8314-65C1-D9BD52E4D2F7}"/>
                          </a:ext>
                        </a:extLst>
                      </p:cNvPr>
                      <p:cNvSpPr>
                        <a:spLocks noChangeAspect="1"/>
                      </p:cNvSpPr>
                      <p:nvPr/>
                    </p:nvSpPr>
                    <p:spPr bwMode="auto">
                      <a:xfrm flipV="1">
                        <a:off x="4079" y="1968"/>
                        <a:ext cx="38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8" name="Arc 61">
                        <a:extLst>
                          <a:ext uri="{FF2B5EF4-FFF2-40B4-BE49-F238E27FC236}">
                            <a16:creationId xmlns:a16="http://schemas.microsoft.com/office/drawing/2014/main" id="{7D4A04B5-AA8D-4021-0E93-D78C9F25BB10}"/>
                          </a:ext>
                        </a:extLst>
                      </p:cNvPr>
                      <p:cNvSpPr>
                        <a:spLocks noChangeAspect="1"/>
                      </p:cNvSpPr>
                      <p:nvPr/>
                    </p:nvSpPr>
                    <p:spPr bwMode="auto">
                      <a:xfrm flipH="1" flipV="1">
                        <a:off x="3695" y="2063"/>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9" name="Arc 62">
                        <a:extLst>
                          <a:ext uri="{FF2B5EF4-FFF2-40B4-BE49-F238E27FC236}">
                            <a16:creationId xmlns:a16="http://schemas.microsoft.com/office/drawing/2014/main" id="{B4F8B44D-8796-C576-AB7C-8649EEACA119}"/>
                          </a:ext>
                        </a:extLst>
                      </p:cNvPr>
                      <p:cNvSpPr>
                        <a:spLocks noChangeAspect="1"/>
                      </p:cNvSpPr>
                      <p:nvPr/>
                    </p:nvSpPr>
                    <p:spPr bwMode="auto">
                      <a:xfrm flipH="1">
                        <a:off x="3695" y="1918"/>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59" name="Group 63">
                      <a:extLst>
                        <a:ext uri="{FF2B5EF4-FFF2-40B4-BE49-F238E27FC236}">
                          <a16:creationId xmlns:a16="http://schemas.microsoft.com/office/drawing/2014/main" id="{1412F9AF-FD38-B977-546D-8B0F3944BB50}"/>
                        </a:ext>
                      </a:extLst>
                    </p:cNvPr>
                    <p:cNvGrpSpPr>
                      <a:grpSpLocks noChangeAspect="1"/>
                    </p:cNvGrpSpPr>
                    <p:nvPr/>
                  </p:nvGrpSpPr>
                  <p:grpSpPr bwMode="auto">
                    <a:xfrm>
                      <a:off x="3792" y="2257"/>
                      <a:ext cx="385" cy="241"/>
                      <a:chOff x="3696" y="1728"/>
                      <a:chExt cx="768" cy="480"/>
                    </a:xfrm>
                  </p:grpSpPr>
                  <p:sp>
                    <p:nvSpPr>
                      <p:cNvPr id="164962" name="Arc 64">
                        <a:extLst>
                          <a:ext uri="{FF2B5EF4-FFF2-40B4-BE49-F238E27FC236}">
                            <a16:creationId xmlns:a16="http://schemas.microsoft.com/office/drawing/2014/main" id="{4FE48AA8-3509-9256-3209-18E44D9FD6E1}"/>
                          </a:ext>
                        </a:extLst>
                      </p:cNvPr>
                      <p:cNvSpPr>
                        <a:spLocks noChangeAspect="1"/>
                      </p:cNvSpPr>
                      <p:nvPr/>
                    </p:nvSpPr>
                    <p:spPr bwMode="auto">
                      <a:xfrm>
                        <a:off x="4079" y="1723"/>
                        <a:ext cx="384" cy="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3" name="Arc 65">
                        <a:extLst>
                          <a:ext uri="{FF2B5EF4-FFF2-40B4-BE49-F238E27FC236}">
                            <a16:creationId xmlns:a16="http://schemas.microsoft.com/office/drawing/2014/main" id="{F135EE6F-BBD9-72A9-F25E-75694DF83516}"/>
                          </a:ext>
                        </a:extLst>
                      </p:cNvPr>
                      <p:cNvSpPr>
                        <a:spLocks noChangeAspect="1"/>
                      </p:cNvSpPr>
                      <p:nvPr/>
                    </p:nvSpPr>
                    <p:spPr bwMode="auto">
                      <a:xfrm flipV="1">
                        <a:off x="4079" y="1964"/>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4" name="Arc 66">
                        <a:extLst>
                          <a:ext uri="{FF2B5EF4-FFF2-40B4-BE49-F238E27FC236}">
                            <a16:creationId xmlns:a16="http://schemas.microsoft.com/office/drawing/2014/main" id="{682C918D-F9A4-2F4F-4353-B1086C683B00}"/>
                          </a:ext>
                        </a:extLst>
                      </p:cNvPr>
                      <p:cNvSpPr>
                        <a:spLocks noChangeAspect="1"/>
                      </p:cNvSpPr>
                      <p:nvPr/>
                    </p:nvSpPr>
                    <p:spPr bwMode="auto">
                      <a:xfrm flipH="1" flipV="1">
                        <a:off x="3695" y="205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5" name="Arc 67">
                        <a:extLst>
                          <a:ext uri="{FF2B5EF4-FFF2-40B4-BE49-F238E27FC236}">
                            <a16:creationId xmlns:a16="http://schemas.microsoft.com/office/drawing/2014/main" id="{8839C048-2513-A5CE-3523-3C0C1F51FECD}"/>
                          </a:ext>
                        </a:extLst>
                      </p:cNvPr>
                      <p:cNvSpPr>
                        <a:spLocks noChangeAspect="1"/>
                      </p:cNvSpPr>
                      <p:nvPr/>
                    </p:nvSpPr>
                    <p:spPr bwMode="auto">
                      <a:xfrm flipH="1">
                        <a:off x="3695" y="1914"/>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960" name="Arc 68">
                      <a:extLst>
                        <a:ext uri="{FF2B5EF4-FFF2-40B4-BE49-F238E27FC236}">
                          <a16:creationId xmlns:a16="http://schemas.microsoft.com/office/drawing/2014/main" id="{C6A06F19-5CE8-8794-2571-35AF7D9B1E1A}"/>
                        </a:ext>
                      </a:extLst>
                    </p:cNvPr>
                    <p:cNvSpPr>
                      <a:spLocks noChangeAspect="1"/>
                    </p:cNvSpPr>
                    <p:nvPr/>
                  </p:nvSpPr>
                  <p:spPr bwMode="auto">
                    <a:xfrm>
                      <a:off x="3984" y="2351"/>
                      <a:ext cx="193" cy="12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61" name="Arc 69">
                      <a:extLst>
                        <a:ext uri="{FF2B5EF4-FFF2-40B4-BE49-F238E27FC236}">
                          <a16:creationId xmlns:a16="http://schemas.microsoft.com/office/drawing/2014/main" id="{10262098-F9D6-EB38-3446-EA5D466099FB}"/>
                        </a:ext>
                      </a:extLst>
                    </p:cNvPr>
                    <p:cNvSpPr>
                      <a:spLocks noChangeAspect="1"/>
                    </p:cNvSpPr>
                    <p:nvPr/>
                  </p:nvSpPr>
                  <p:spPr bwMode="auto">
                    <a:xfrm flipV="1">
                      <a:off x="3984" y="2472"/>
                      <a:ext cx="193"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948" name="Line 70">
                    <a:extLst>
                      <a:ext uri="{FF2B5EF4-FFF2-40B4-BE49-F238E27FC236}">
                        <a16:creationId xmlns:a16="http://schemas.microsoft.com/office/drawing/2014/main" id="{C2D3D32E-277B-28E6-FE9C-9AF1F6AF7696}"/>
                      </a:ext>
                    </a:extLst>
                  </p:cNvPr>
                  <p:cNvSpPr>
                    <a:spLocks noChangeAspect="1" noChangeShapeType="1"/>
                  </p:cNvSpPr>
                  <p:nvPr/>
                </p:nvSpPr>
                <p:spPr bwMode="auto">
                  <a:xfrm rot="-5400000">
                    <a:off x="2538"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sp>
                <p:nvSpPr>
                  <p:cNvPr id="164949" name="Text Box 71">
                    <a:extLst>
                      <a:ext uri="{FF2B5EF4-FFF2-40B4-BE49-F238E27FC236}">
                        <a16:creationId xmlns:a16="http://schemas.microsoft.com/office/drawing/2014/main" id="{DE4C277B-C400-ED07-76AC-5B027AA557E6}"/>
                      </a:ext>
                    </a:extLst>
                  </p:cNvPr>
                  <p:cNvSpPr txBox="1">
                    <a:spLocks noChangeAspect="1" noChangeArrowheads="1"/>
                  </p:cNvSpPr>
                  <p:nvPr/>
                </p:nvSpPr>
                <p:spPr bwMode="auto">
                  <a:xfrm>
                    <a:off x="2021" y="1161"/>
                    <a:ext cx="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2000">
                        <a:solidFill>
                          <a:srgbClr val="000000"/>
                        </a:solidFill>
                        <a:latin typeface="Tahoma" panose="020B0604030504040204" pitchFamily="34" charset="0"/>
                      </a:rPr>
                      <a:t>M</a:t>
                    </a:r>
                    <a:r>
                      <a:rPr lang="en-US" altLang="sv-SE" sz="2000" baseline="-25000">
                        <a:solidFill>
                          <a:srgbClr val="000000"/>
                        </a:solidFill>
                        <a:latin typeface="Tahoma" panose="020B0604030504040204" pitchFamily="34" charset="0"/>
                      </a:rPr>
                      <a:t>2</a:t>
                    </a:r>
                    <a:endParaRPr lang="en-US" altLang="sv-SE" sz="2000">
                      <a:solidFill>
                        <a:srgbClr val="000000"/>
                      </a:solidFill>
                      <a:latin typeface="Tahoma" panose="020B0604030504040204" pitchFamily="34" charset="0"/>
                    </a:endParaRPr>
                  </a:p>
                </p:txBody>
              </p:sp>
              <p:grpSp>
                <p:nvGrpSpPr>
                  <p:cNvPr id="164950" name="Group 72">
                    <a:extLst>
                      <a:ext uri="{FF2B5EF4-FFF2-40B4-BE49-F238E27FC236}">
                        <a16:creationId xmlns:a16="http://schemas.microsoft.com/office/drawing/2014/main" id="{FA88E07B-DAD4-643D-D0E1-16877BE62379}"/>
                      </a:ext>
                    </a:extLst>
                  </p:cNvPr>
                  <p:cNvGrpSpPr>
                    <a:grpSpLocks/>
                  </p:cNvGrpSpPr>
                  <p:nvPr/>
                </p:nvGrpSpPr>
                <p:grpSpPr bwMode="auto">
                  <a:xfrm>
                    <a:off x="2062" y="1883"/>
                    <a:ext cx="174" cy="184"/>
                    <a:chOff x="2058" y="2207"/>
                    <a:chExt cx="174" cy="184"/>
                  </a:xfrm>
                </p:grpSpPr>
                <p:sp>
                  <p:nvSpPr>
                    <p:cNvPr id="164954" name="AutoShape 73">
                      <a:extLst>
                        <a:ext uri="{FF2B5EF4-FFF2-40B4-BE49-F238E27FC236}">
                          <a16:creationId xmlns:a16="http://schemas.microsoft.com/office/drawing/2014/main" id="{3A163DBA-0964-1D0B-9DD7-4277A9D6C25F}"/>
                        </a:ext>
                      </a:extLst>
                    </p:cNvPr>
                    <p:cNvSpPr>
                      <a:spLocks noChangeArrowheads="1"/>
                    </p:cNvSpPr>
                    <p:nvPr/>
                  </p:nvSpPr>
                  <p:spPr bwMode="auto">
                    <a:xfrm rot="5400000">
                      <a:off x="2048" y="2217"/>
                      <a:ext cx="184" cy="164"/>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955" name="Line 74">
                      <a:extLst>
                        <a:ext uri="{FF2B5EF4-FFF2-40B4-BE49-F238E27FC236}">
                          <a16:creationId xmlns:a16="http://schemas.microsoft.com/office/drawing/2014/main" id="{B01F0B21-E0F6-7BCC-549C-FDE0D1C08BE7}"/>
                        </a:ext>
                      </a:extLst>
                    </p:cNvPr>
                    <p:cNvSpPr>
                      <a:spLocks noChangeShapeType="1"/>
                    </p:cNvSpPr>
                    <p:nvPr/>
                  </p:nvSpPr>
                  <p:spPr bwMode="auto">
                    <a:xfrm>
                      <a:off x="2232" y="2207"/>
                      <a:ext cx="0" cy="18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sp>
                <p:nvSpPr>
                  <p:cNvPr id="164951" name="Freeform 75">
                    <a:extLst>
                      <a:ext uri="{FF2B5EF4-FFF2-40B4-BE49-F238E27FC236}">
                        <a16:creationId xmlns:a16="http://schemas.microsoft.com/office/drawing/2014/main" id="{08FCD5E9-6EF7-1959-209D-A0C8BD3074BE}"/>
                      </a:ext>
                    </a:extLst>
                  </p:cNvPr>
                  <p:cNvSpPr>
                    <a:spLocks/>
                  </p:cNvSpPr>
                  <p:nvPr/>
                </p:nvSpPr>
                <p:spPr bwMode="auto">
                  <a:xfrm>
                    <a:off x="1892" y="1556"/>
                    <a:ext cx="168" cy="420"/>
                  </a:xfrm>
                  <a:custGeom>
                    <a:avLst/>
                    <a:gdLst>
                      <a:gd name="T0" fmla="*/ 1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952" name="Freeform 76">
                    <a:extLst>
                      <a:ext uri="{FF2B5EF4-FFF2-40B4-BE49-F238E27FC236}">
                        <a16:creationId xmlns:a16="http://schemas.microsoft.com/office/drawing/2014/main" id="{9F0D65EF-7E23-C23C-2B21-7A78A4A13A62}"/>
                      </a:ext>
                    </a:extLst>
                  </p:cNvPr>
                  <p:cNvSpPr>
                    <a:spLocks/>
                  </p:cNvSpPr>
                  <p:nvPr/>
                </p:nvSpPr>
                <p:spPr bwMode="auto">
                  <a:xfrm flipH="1">
                    <a:off x="2252" y="1548"/>
                    <a:ext cx="172" cy="429"/>
                  </a:xfrm>
                  <a:custGeom>
                    <a:avLst/>
                    <a:gdLst>
                      <a:gd name="T0" fmla="*/ 2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953" name="Line 77">
                    <a:extLst>
                      <a:ext uri="{FF2B5EF4-FFF2-40B4-BE49-F238E27FC236}">
                        <a16:creationId xmlns:a16="http://schemas.microsoft.com/office/drawing/2014/main" id="{AF30E30A-182B-4D5F-778E-495F03285902}"/>
                      </a:ext>
                    </a:extLst>
                  </p:cNvPr>
                  <p:cNvSpPr>
                    <a:spLocks noChangeAspect="1" noChangeShapeType="1"/>
                  </p:cNvSpPr>
                  <p:nvPr/>
                </p:nvSpPr>
                <p:spPr bwMode="auto">
                  <a:xfrm rot="-5400000">
                    <a:off x="1786"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grpSp>
              <p:nvGrpSpPr>
                <p:cNvPr id="164882" name="Group 78">
                  <a:extLst>
                    <a:ext uri="{FF2B5EF4-FFF2-40B4-BE49-F238E27FC236}">
                      <a16:creationId xmlns:a16="http://schemas.microsoft.com/office/drawing/2014/main" id="{2540F6EA-727D-2827-8C55-2B569B39F2C8}"/>
                    </a:ext>
                  </a:extLst>
                </p:cNvPr>
                <p:cNvGrpSpPr>
                  <a:grpSpLocks/>
                </p:cNvGrpSpPr>
                <p:nvPr/>
              </p:nvGrpSpPr>
              <p:grpSpPr bwMode="auto">
                <a:xfrm>
                  <a:off x="2837" y="1713"/>
                  <a:ext cx="1074" cy="906"/>
                  <a:chOff x="1625" y="1161"/>
                  <a:chExt cx="1074" cy="906"/>
                </a:xfrm>
              </p:grpSpPr>
              <p:grpSp>
                <p:nvGrpSpPr>
                  <p:cNvPr id="164916" name="Group 79">
                    <a:extLst>
                      <a:ext uri="{FF2B5EF4-FFF2-40B4-BE49-F238E27FC236}">
                        <a16:creationId xmlns:a16="http://schemas.microsoft.com/office/drawing/2014/main" id="{5E0ED8A2-599B-5B58-C15C-7E01F13131A9}"/>
                      </a:ext>
                    </a:extLst>
                  </p:cNvPr>
                  <p:cNvGrpSpPr>
                    <a:grpSpLocks noChangeAspect="1"/>
                  </p:cNvGrpSpPr>
                  <p:nvPr/>
                </p:nvGrpSpPr>
                <p:grpSpPr bwMode="auto">
                  <a:xfrm rot="-5400000">
                    <a:off x="2024" y="1345"/>
                    <a:ext cx="272" cy="423"/>
                    <a:chOff x="3792" y="1968"/>
                    <a:chExt cx="385" cy="626"/>
                  </a:xfrm>
                </p:grpSpPr>
                <p:grpSp>
                  <p:nvGrpSpPr>
                    <p:cNvPr id="164925" name="Group 80">
                      <a:extLst>
                        <a:ext uri="{FF2B5EF4-FFF2-40B4-BE49-F238E27FC236}">
                          <a16:creationId xmlns:a16="http://schemas.microsoft.com/office/drawing/2014/main" id="{FCAE425D-8EB5-A1E4-62A8-79B815066F68}"/>
                        </a:ext>
                      </a:extLst>
                    </p:cNvPr>
                    <p:cNvGrpSpPr>
                      <a:grpSpLocks noChangeAspect="1"/>
                    </p:cNvGrpSpPr>
                    <p:nvPr/>
                  </p:nvGrpSpPr>
                  <p:grpSpPr bwMode="auto">
                    <a:xfrm>
                      <a:off x="3792" y="1968"/>
                      <a:ext cx="385" cy="241"/>
                      <a:chOff x="3696" y="1728"/>
                      <a:chExt cx="768" cy="480"/>
                    </a:xfrm>
                  </p:grpSpPr>
                  <p:sp>
                    <p:nvSpPr>
                      <p:cNvPr id="164943" name="Arc 81">
                        <a:extLst>
                          <a:ext uri="{FF2B5EF4-FFF2-40B4-BE49-F238E27FC236}">
                            <a16:creationId xmlns:a16="http://schemas.microsoft.com/office/drawing/2014/main" id="{0CE9AC40-6A23-3627-F147-6AAE2C92E02A}"/>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44" name="Arc 82">
                        <a:extLst>
                          <a:ext uri="{FF2B5EF4-FFF2-40B4-BE49-F238E27FC236}">
                            <a16:creationId xmlns:a16="http://schemas.microsoft.com/office/drawing/2014/main" id="{794D5632-B4C5-F516-D501-7CF768AC8BD0}"/>
                          </a:ext>
                        </a:extLst>
                      </p:cNvPr>
                      <p:cNvSpPr>
                        <a:spLocks noChangeAspect="1"/>
                      </p:cNvSpPr>
                      <p:nvPr/>
                    </p:nvSpPr>
                    <p:spPr bwMode="auto">
                      <a:xfrm flipV="1">
                        <a:off x="4079" y="1968"/>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45" name="Arc 83">
                        <a:extLst>
                          <a:ext uri="{FF2B5EF4-FFF2-40B4-BE49-F238E27FC236}">
                            <a16:creationId xmlns:a16="http://schemas.microsoft.com/office/drawing/2014/main" id="{B0DAA51C-FF3D-37B1-3BA2-464F4FDC9898}"/>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46" name="Arc 84">
                        <a:extLst>
                          <a:ext uri="{FF2B5EF4-FFF2-40B4-BE49-F238E27FC236}">
                            <a16:creationId xmlns:a16="http://schemas.microsoft.com/office/drawing/2014/main" id="{26B95B3F-31D3-A133-738F-51D0EDB5516A}"/>
                          </a:ext>
                        </a:extLst>
                      </p:cNvPr>
                      <p:cNvSpPr>
                        <a:spLocks noChangeAspect="1"/>
                      </p:cNvSpPr>
                      <p:nvPr/>
                    </p:nvSpPr>
                    <p:spPr bwMode="auto">
                      <a:xfrm flipH="1">
                        <a:off x="3695" y="1918"/>
                        <a:ext cx="384"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26" name="Group 85">
                      <a:extLst>
                        <a:ext uri="{FF2B5EF4-FFF2-40B4-BE49-F238E27FC236}">
                          <a16:creationId xmlns:a16="http://schemas.microsoft.com/office/drawing/2014/main" id="{5D5337BF-4782-A20B-DFB8-08E85FBBCD4C}"/>
                        </a:ext>
                      </a:extLst>
                    </p:cNvPr>
                    <p:cNvGrpSpPr>
                      <a:grpSpLocks noChangeAspect="1"/>
                    </p:cNvGrpSpPr>
                    <p:nvPr/>
                  </p:nvGrpSpPr>
                  <p:grpSpPr bwMode="auto">
                    <a:xfrm>
                      <a:off x="3792" y="2064"/>
                      <a:ext cx="385" cy="241"/>
                      <a:chOff x="3696" y="1728"/>
                      <a:chExt cx="768" cy="480"/>
                    </a:xfrm>
                  </p:grpSpPr>
                  <p:sp>
                    <p:nvSpPr>
                      <p:cNvPr id="164939" name="Arc 86">
                        <a:extLst>
                          <a:ext uri="{FF2B5EF4-FFF2-40B4-BE49-F238E27FC236}">
                            <a16:creationId xmlns:a16="http://schemas.microsoft.com/office/drawing/2014/main" id="{F3036141-080B-3FB9-2A2B-F727210FF18C}"/>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40" name="Arc 87">
                        <a:extLst>
                          <a:ext uri="{FF2B5EF4-FFF2-40B4-BE49-F238E27FC236}">
                            <a16:creationId xmlns:a16="http://schemas.microsoft.com/office/drawing/2014/main" id="{9AD53455-93AD-2F5E-2A9D-FA89228AEDE4}"/>
                          </a:ext>
                        </a:extLst>
                      </p:cNvPr>
                      <p:cNvSpPr>
                        <a:spLocks noChangeAspect="1"/>
                      </p:cNvSpPr>
                      <p:nvPr/>
                    </p:nvSpPr>
                    <p:spPr bwMode="auto">
                      <a:xfrm flipV="1">
                        <a:off x="4079" y="1969"/>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41" name="Arc 88">
                        <a:extLst>
                          <a:ext uri="{FF2B5EF4-FFF2-40B4-BE49-F238E27FC236}">
                            <a16:creationId xmlns:a16="http://schemas.microsoft.com/office/drawing/2014/main" id="{15955080-9CDE-C5EA-3DA0-D57FD3E1DB04}"/>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42" name="Arc 89">
                        <a:extLst>
                          <a:ext uri="{FF2B5EF4-FFF2-40B4-BE49-F238E27FC236}">
                            <a16:creationId xmlns:a16="http://schemas.microsoft.com/office/drawing/2014/main" id="{63B0645F-3EF4-5AED-FFC0-8AAC99E5006A}"/>
                          </a:ext>
                        </a:extLst>
                      </p:cNvPr>
                      <p:cNvSpPr>
                        <a:spLocks noChangeAspect="1"/>
                      </p:cNvSpPr>
                      <p:nvPr/>
                    </p:nvSpPr>
                    <p:spPr bwMode="auto">
                      <a:xfrm flipH="1">
                        <a:off x="3695" y="191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27" name="Group 90">
                      <a:extLst>
                        <a:ext uri="{FF2B5EF4-FFF2-40B4-BE49-F238E27FC236}">
                          <a16:creationId xmlns:a16="http://schemas.microsoft.com/office/drawing/2014/main" id="{B5288CC2-593E-19B5-44A1-C9267262F455}"/>
                        </a:ext>
                      </a:extLst>
                    </p:cNvPr>
                    <p:cNvGrpSpPr>
                      <a:grpSpLocks noChangeAspect="1"/>
                    </p:cNvGrpSpPr>
                    <p:nvPr/>
                  </p:nvGrpSpPr>
                  <p:grpSpPr bwMode="auto">
                    <a:xfrm>
                      <a:off x="3792" y="2161"/>
                      <a:ext cx="385" cy="240"/>
                      <a:chOff x="3696" y="1728"/>
                      <a:chExt cx="768" cy="480"/>
                    </a:xfrm>
                  </p:grpSpPr>
                  <p:sp>
                    <p:nvSpPr>
                      <p:cNvPr id="164935" name="Arc 91">
                        <a:extLst>
                          <a:ext uri="{FF2B5EF4-FFF2-40B4-BE49-F238E27FC236}">
                            <a16:creationId xmlns:a16="http://schemas.microsoft.com/office/drawing/2014/main" id="{C3D96023-3969-F89E-FA80-5EDF848E76A4}"/>
                          </a:ext>
                        </a:extLst>
                      </p:cNvPr>
                      <p:cNvSpPr>
                        <a:spLocks noChangeAspect="1"/>
                      </p:cNvSpPr>
                      <p:nvPr/>
                    </p:nvSpPr>
                    <p:spPr bwMode="auto">
                      <a:xfrm>
                        <a:off x="4079" y="1722"/>
                        <a:ext cx="384" cy="2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6" name="Arc 92">
                        <a:extLst>
                          <a:ext uri="{FF2B5EF4-FFF2-40B4-BE49-F238E27FC236}">
                            <a16:creationId xmlns:a16="http://schemas.microsoft.com/office/drawing/2014/main" id="{0ED6BA9F-E539-1A5F-5401-0E3024808483}"/>
                          </a:ext>
                        </a:extLst>
                      </p:cNvPr>
                      <p:cNvSpPr>
                        <a:spLocks noChangeAspect="1"/>
                      </p:cNvSpPr>
                      <p:nvPr/>
                    </p:nvSpPr>
                    <p:spPr bwMode="auto">
                      <a:xfrm flipV="1">
                        <a:off x="4079" y="1968"/>
                        <a:ext cx="38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7" name="Arc 93">
                        <a:extLst>
                          <a:ext uri="{FF2B5EF4-FFF2-40B4-BE49-F238E27FC236}">
                            <a16:creationId xmlns:a16="http://schemas.microsoft.com/office/drawing/2014/main" id="{B576F9F4-C996-92BF-11EF-0AA177A8A4BE}"/>
                          </a:ext>
                        </a:extLst>
                      </p:cNvPr>
                      <p:cNvSpPr>
                        <a:spLocks noChangeAspect="1"/>
                      </p:cNvSpPr>
                      <p:nvPr/>
                    </p:nvSpPr>
                    <p:spPr bwMode="auto">
                      <a:xfrm flipH="1" flipV="1">
                        <a:off x="3695" y="2063"/>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8" name="Arc 94">
                        <a:extLst>
                          <a:ext uri="{FF2B5EF4-FFF2-40B4-BE49-F238E27FC236}">
                            <a16:creationId xmlns:a16="http://schemas.microsoft.com/office/drawing/2014/main" id="{782387F1-70CD-572F-DFCD-7AB7D554347B}"/>
                          </a:ext>
                        </a:extLst>
                      </p:cNvPr>
                      <p:cNvSpPr>
                        <a:spLocks noChangeAspect="1"/>
                      </p:cNvSpPr>
                      <p:nvPr/>
                    </p:nvSpPr>
                    <p:spPr bwMode="auto">
                      <a:xfrm flipH="1">
                        <a:off x="3695" y="1918"/>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928" name="Group 95">
                      <a:extLst>
                        <a:ext uri="{FF2B5EF4-FFF2-40B4-BE49-F238E27FC236}">
                          <a16:creationId xmlns:a16="http://schemas.microsoft.com/office/drawing/2014/main" id="{E22EBB15-C2CB-CEEB-AF2A-877DBD539AC1}"/>
                        </a:ext>
                      </a:extLst>
                    </p:cNvPr>
                    <p:cNvGrpSpPr>
                      <a:grpSpLocks noChangeAspect="1"/>
                    </p:cNvGrpSpPr>
                    <p:nvPr/>
                  </p:nvGrpSpPr>
                  <p:grpSpPr bwMode="auto">
                    <a:xfrm>
                      <a:off x="3792" y="2257"/>
                      <a:ext cx="385" cy="241"/>
                      <a:chOff x="3696" y="1728"/>
                      <a:chExt cx="768" cy="480"/>
                    </a:xfrm>
                  </p:grpSpPr>
                  <p:sp>
                    <p:nvSpPr>
                      <p:cNvPr id="164931" name="Arc 96">
                        <a:extLst>
                          <a:ext uri="{FF2B5EF4-FFF2-40B4-BE49-F238E27FC236}">
                            <a16:creationId xmlns:a16="http://schemas.microsoft.com/office/drawing/2014/main" id="{07C7F72E-7024-3853-6524-7C86A58D5310}"/>
                          </a:ext>
                        </a:extLst>
                      </p:cNvPr>
                      <p:cNvSpPr>
                        <a:spLocks noChangeAspect="1"/>
                      </p:cNvSpPr>
                      <p:nvPr/>
                    </p:nvSpPr>
                    <p:spPr bwMode="auto">
                      <a:xfrm>
                        <a:off x="4079" y="1723"/>
                        <a:ext cx="384" cy="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2" name="Arc 97">
                        <a:extLst>
                          <a:ext uri="{FF2B5EF4-FFF2-40B4-BE49-F238E27FC236}">
                            <a16:creationId xmlns:a16="http://schemas.microsoft.com/office/drawing/2014/main" id="{0F715B86-CC9C-C3F9-013E-0975F2A90E20}"/>
                          </a:ext>
                        </a:extLst>
                      </p:cNvPr>
                      <p:cNvSpPr>
                        <a:spLocks noChangeAspect="1"/>
                      </p:cNvSpPr>
                      <p:nvPr/>
                    </p:nvSpPr>
                    <p:spPr bwMode="auto">
                      <a:xfrm flipV="1">
                        <a:off x="4079" y="1964"/>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3" name="Arc 98">
                        <a:extLst>
                          <a:ext uri="{FF2B5EF4-FFF2-40B4-BE49-F238E27FC236}">
                            <a16:creationId xmlns:a16="http://schemas.microsoft.com/office/drawing/2014/main" id="{17147FF4-0395-5F40-E805-2E07EB95531E}"/>
                          </a:ext>
                        </a:extLst>
                      </p:cNvPr>
                      <p:cNvSpPr>
                        <a:spLocks noChangeAspect="1"/>
                      </p:cNvSpPr>
                      <p:nvPr/>
                    </p:nvSpPr>
                    <p:spPr bwMode="auto">
                      <a:xfrm flipH="1" flipV="1">
                        <a:off x="3695" y="205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4" name="Arc 99">
                        <a:extLst>
                          <a:ext uri="{FF2B5EF4-FFF2-40B4-BE49-F238E27FC236}">
                            <a16:creationId xmlns:a16="http://schemas.microsoft.com/office/drawing/2014/main" id="{E108A454-5B56-E4CC-C640-B0D06A11AF4C}"/>
                          </a:ext>
                        </a:extLst>
                      </p:cNvPr>
                      <p:cNvSpPr>
                        <a:spLocks noChangeAspect="1"/>
                      </p:cNvSpPr>
                      <p:nvPr/>
                    </p:nvSpPr>
                    <p:spPr bwMode="auto">
                      <a:xfrm flipH="1">
                        <a:off x="3695" y="1914"/>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929" name="Arc 100">
                      <a:extLst>
                        <a:ext uri="{FF2B5EF4-FFF2-40B4-BE49-F238E27FC236}">
                          <a16:creationId xmlns:a16="http://schemas.microsoft.com/office/drawing/2014/main" id="{004827B8-9E88-6A6B-5258-6A05D436DE39}"/>
                        </a:ext>
                      </a:extLst>
                    </p:cNvPr>
                    <p:cNvSpPr>
                      <a:spLocks noChangeAspect="1"/>
                    </p:cNvSpPr>
                    <p:nvPr/>
                  </p:nvSpPr>
                  <p:spPr bwMode="auto">
                    <a:xfrm>
                      <a:off x="3984" y="2351"/>
                      <a:ext cx="193" cy="12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30" name="Arc 101">
                      <a:extLst>
                        <a:ext uri="{FF2B5EF4-FFF2-40B4-BE49-F238E27FC236}">
                          <a16:creationId xmlns:a16="http://schemas.microsoft.com/office/drawing/2014/main" id="{F53308B2-3D4A-E51E-3A03-E5841F722FC5}"/>
                        </a:ext>
                      </a:extLst>
                    </p:cNvPr>
                    <p:cNvSpPr>
                      <a:spLocks noChangeAspect="1"/>
                    </p:cNvSpPr>
                    <p:nvPr/>
                  </p:nvSpPr>
                  <p:spPr bwMode="auto">
                    <a:xfrm flipV="1">
                      <a:off x="3984" y="2472"/>
                      <a:ext cx="193"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917" name="Line 102">
                    <a:extLst>
                      <a:ext uri="{FF2B5EF4-FFF2-40B4-BE49-F238E27FC236}">
                        <a16:creationId xmlns:a16="http://schemas.microsoft.com/office/drawing/2014/main" id="{CFA98634-B05B-4B99-C18D-F3E29FFB80E8}"/>
                      </a:ext>
                    </a:extLst>
                  </p:cNvPr>
                  <p:cNvSpPr>
                    <a:spLocks noChangeAspect="1" noChangeShapeType="1"/>
                  </p:cNvSpPr>
                  <p:nvPr/>
                </p:nvSpPr>
                <p:spPr bwMode="auto">
                  <a:xfrm rot="-5400000">
                    <a:off x="2538"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sp>
                <p:nvSpPr>
                  <p:cNvPr id="164918" name="Text Box 103">
                    <a:extLst>
                      <a:ext uri="{FF2B5EF4-FFF2-40B4-BE49-F238E27FC236}">
                        <a16:creationId xmlns:a16="http://schemas.microsoft.com/office/drawing/2014/main" id="{FC3E1F01-C5F6-1AF8-DE06-C6101FBD1B16}"/>
                      </a:ext>
                    </a:extLst>
                  </p:cNvPr>
                  <p:cNvSpPr txBox="1">
                    <a:spLocks noChangeAspect="1" noChangeArrowheads="1"/>
                  </p:cNvSpPr>
                  <p:nvPr/>
                </p:nvSpPr>
                <p:spPr bwMode="auto">
                  <a:xfrm>
                    <a:off x="2021" y="1161"/>
                    <a:ext cx="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2000">
                        <a:solidFill>
                          <a:srgbClr val="000000"/>
                        </a:solidFill>
                        <a:latin typeface="Tahoma" panose="020B0604030504040204" pitchFamily="34" charset="0"/>
                      </a:rPr>
                      <a:t>M</a:t>
                    </a:r>
                    <a:r>
                      <a:rPr lang="en-US" altLang="sv-SE" sz="2000" baseline="-25000">
                        <a:solidFill>
                          <a:srgbClr val="000000"/>
                        </a:solidFill>
                        <a:latin typeface="Tahoma" panose="020B0604030504040204" pitchFamily="34" charset="0"/>
                      </a:rPr>
                      <a:t>3</a:t>
                    </a:r>
                    <a:endParaRPr lang="en-US" altLang="sv-SE" sz="2000">
                      <a:solidFill>
                        <a:srgbClr val="000000"/>
                      </a:solidFill>
                      <a:latin typeface="Tahoma" panose="020B0604030504040204" pitchFamily="34" charset="0"/>
                    </a:endParaRPr>
                  </a:p>
                </p:txBody>
              </p:sp>
              <p:grpSp>
                <p:nvGrpSpPr>
                  <p:cNvPr id="164919" name="Group 104">
                    <a:extLst>
                      <a:ext uri="{FF2B5EF4-FFF2-40B4-BE49-F238E27FC236}">
                        <a16:creationId xmlns:a16="http://schemas.microsoft.com/office/drawing/2014/main" id="{1BFF9A7D-6A6A-AAFD-06F0-FD82A60077A6}"/>
                      </a:ext>
                    </a:extLst>
                  </p:cNvPr>
                  <p:cNvGrpSpPr>
                    <a:grpSpLocks/>
                  </p:cNvGrpSpPr>
                  <p:nvPr/>
                </p:nvGrpSpPr>
                <p:grpSpPr bwMode="auto">
                  <a:xfrm>
                    <a:off x="2062" y="1883"/>
                    <a:ext cx="174" cy="184"/>
                    <a:chOff x="2058" y="2207"/>
                    <a:chExt cx="174" cy="184"/>
                  </a:xfrm>
                </p:grpSpPr>
                <p:sp>
                  <p:nvSpPr>
                    <p:cNvPr id="164923" name="AutoShape 105">
                      <a:extLst>
                        <a:ext uri="{FF2B5EF4-FFF2-40B4-BE49-F238E27FC236}">
                          <a16:creationId xmlns:a16="http://schemas.microsoft.com/office/drawing/2014/main" id="{0A158A8D-3006-E662-9716-EBC50BD56637}"/>
                        </a:ext>
                      </a:extLst>
                    </p:cNvPr>
                    <p:cNvSpPr>
                      <a:spLocks noChangeArrowheads="1"/>
                    </p:cNvSpPr>
                    <p:nvPr/>
                  </p:nvSpPr>
                  <p:spPr bwMode="auto">
                    <a:xfrm rot="5400000">
                      <a:off x="2048" y="2217"/>
                      <a:ext cx="184" cy="164"/>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924" name="Line 106">
                      <a:extLst>
                        <a:ext uri="{FF2B5EF4-FFF2-40B4-BE49-F238E27FC236}">
                          <a16:creationId xmlns:a16="http://schemas.microsoft.com/office/drawing/2014/main" id="{70BCDCE4-5A23-88F3-7452-AB4B5FB66D38}"/>
                        </a:ext>
                      </a:extLst>
                    </p:cNvPr>
                    <p:cNvSpPr>
                      <a:spLocks noChangeShapeType="1"/>
                    </p:cNvSpPr>
                    <p:nvPr/>
                  </p:nvSpPr>
                  <p:spPr bwMode="auto">
                    <a:xfrm>
                      <a:off x="2232" y="2207"/>
                      <a:ext cx="0" cy="18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sp>
                <p:nvSpPr>
                  <p:cNvPr id="164920" name="Freeform 107">
                    <a:extLst>
                      <a:ext uri="{FF2B5EF4-FFF2-40B4-BE49-F238E27FC236}">
                        <a16:creationId xmlns:a16="http://schemas.microsoft.com/office/drawing/2014/main" id="{5B01B51B-A8F3-5717-ECBD-666C4FF1B811}"/>
                      </a:ext>
                    </a:extLst>
                  </p:cNvPr>
                  <p:cNvSpPr>
                    <a:spLocks/>
                  </p:cNvSpPr>
                  <p:nvPr/>
                </p:nvSpPr>
                <p:spPr bwMode="auto">
                  <a:xfrm>
                    <a:off x="1892" y="1556"/>
                    <a:ext cx="168" cy="420"/>
                  </a:xfrm>
                  <a:custGeom>
                    <a:avLst/>
                    <a:gdLst>
                      <a:gd name="T0" fmla="*/ 1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921" name="Freeform 108">
                    <a:extLst>
                      <a:ext uri="{FF2B5EF4-FFF2-40B4-BE49-F238E27FC236}">
                        <a16:creationId xmlns:a16="http://schemas.microsoft.com/office/drawing/2014/main" id="{55FDEEA1-0FE5-B314-A51B-0D4AAB70770B}"/>
                      </a:ext>
                    </a:extLst>
                  </p:cNvPr>
                  <p:cNvSpPr>
                    <a:spLocks/>
                  </p:cNvSpPr>
                  <p:nvPr/>
                </p:nvSpPr>
                <p:spPr bwMode="auto">
                  <a:xfrm flipH="1">
                    <a:off x="2252" y="1548"/>
                    <a:ext cx="172" cy="429"/>
                  </a:xfrm>
                  <a:custGeom>
                    <a:avLst/>
                    <a:gdLst>
                      <a:gd name="T0" fmla="*/ 2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922" name="Line 109">
                    <a:extLst>
                      <a:ext uri="{FF2B5EF4-FFF2-40B4-BE49-F238E27FC236}">
                        <a16:creationId xmlns:a16="http://schemas.microsoft.com/office/drawing/2014/main" id="{5C06A17E-D2E8-9863-E068-F7B87E1C3575}"/>
                      </a:ext>
                    </a:extLst>
                  </p:cNvPr>
                  <p:cNvSpPr>
                    <a:spLocks noChangeAspect="1" noChangeShapeType="1"/>
                  </p:cNvSpPr>
                  <p:nvPr/>
                </p:nvSpPr>
                <p:spPr bwMode="auto">
                  <a:xfrm rot="-5400000">
                    <a:off x="1786"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grpSp>
              <p:nvGrpSpPr>
                <p:cNvPr id="164883" name="Group 110">
                  <a:extLst>
                    <a:ext uri="{FF2B5EF4-FFF2-40B4-BE49-F238E27FC236}">
                      <a16:creationId xmlns:a16="http://schemas.microsoft.com/office/drawing/2014/main" id="{8DF31B11-9709-8782-AD4B-8825ECDD21A2}"/>
                    </a:ext>
                  </a:extLst>
                </p:cNvPr>
                <p:cNvGrpSpPr>
                  <a:grpSpLocks/>
                </p:cNvGrpSpPr>
                <p:nvPr/>
              </p:nvGrpSpPr>
              <p:grpSpPr bwMode="auto">
                <a:xfrm>
                  <a:off x="4293" y="1713"/>
                  <a:ext cx="1074" cy="906"/>
                  <a:chOff x="1625" y="1161"/>
                  <a:chExt cx="1074" cy="906"/>
                </a:xfrm>
              </p:grpSpPr>
              <p:grpSp>
                <p:nvGrpSpPr>
                  <p:cNvPr id="164885" name="Group 111">
                    <a:extLst>
                      <a:ext uri="{FF2B5EF4-FFF2-40B4-BE49-F238E27FC236}">
                        <a16:creationId xmlns:a16="http://schemas.microsoft.com/office/drawing/2014/main" id="{ECE287CB-5C8B-A6D6-9825-B23D34D992A7}"/>
                      </a:ext>
                    </a:extLst>
                  </p:cNvPr>
                  <p:cNvGrpSpPr>
                    <a:grpSpLocks noChangeAspect="1"/>
                  </p:cNvGrpSpPr>
                  <p:nvPr/>
                </p:nvGrpSpPr>
                <p:grpSpPr bwMode="auto">
                  <a:xfrm rot="-5400000">
                    <a:off x="2024" y="1345"/>
                    <a:ext cx="272" cy="423"/>
                    <a:chOff x="3792" y="1968"/>
                    <a:chExt cx="385" cy="626"/>
                  </a:xfrm>
                </p:grpSpPr>
                <p:grpSp>
                  <p:nvGrpSpPr>
                    <p:cNvPr id="164894" name="Group 112">
                      <a:extLst>
                        <a:ext uri="{FF2B5EF4-FFF2-40B4-BE49-F238E27FC236}">
                          <a16:creationId xmlns:a16="http://schemas.microsoft.com/office/drawing/2014/main" id="{F3EE7D52-0488-55AA-6227-54C8D004FD6E}"/>
                        </a:ext>
                      </a:extLst>
                    </p:cNvPr>
                    <p:cNvGrpSpPr>
                      <a:grpSpLocks noChangeAspect="1"/>
                    </p:cNvGrpSpPr>
                    <p:nvPr/>
                  </p:nvGrpSpPr>
                  <p:grpSpPr bwMode="auto">
                    <a:xfrm>
                      <a:off x="3792" y="1968"/>
                      <a:ext cx="385" cy="241"/>
                      <a:chOff x="3696" y="1728"/>
                      <a:chExt cx="768" cy="480"/>
                    </a:xfrm>
                  </p:grpSpPr>
                  <p:sp>
                    <p:nvSpPr>
                      <p:cNvPr id="164912" name="Arc 113">
                        <a:extLst>
                          <a:ext uri="{FF2B5EF4-FFF2-40B4-BE49-F238E27FC236}">
                            <a16:creationId xmlns:a16="http://schemas.microsoft.com/office/drawing/2014/main" id="{9D112A61-EE46-1C5C-3656-B690E836334C}"/>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13" name="Arc 114">
                        <a:extLst>
                          <a:ext uri="{FF2B5EF4-FFF2-40B4-BE49-F238E27FC236}">
                            <a16:creationId xmlns:a16="http://schemas.microsoft.com/office/drawing/2014/main" id="{E60BB302-195E-AFB2-8F48-E60FF76DF8E6}"/>
                          </a:ext>
                        </a:extLst>
                      </p:cNvPr>
                      <p:cNvSpPr>
                        <a:spLocks noChangeAspect="1"/>
                      </p:cNvSpPr>
                      <p:nvPr/>
                    </p:nvSpPr>
                    <p:spPr bwMode="auto">
                      <a:xfrm flipV="1">
                        <a:off x="4079" y="1968"/>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14" name="Arc 115">
                        <a:extLst>
                          <a:ext uri="{FF2B5EF4-FFF2-40B4-BE49-F238E27FC236}">
                            <a16:creationId xmlns:a16="http://schemas.microsoft.com/office/drawing/2014/main" id="{F4C54EAB-C6CF-6E4E-87E2-A5FCA4E6BD6A}"/>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15" name="Arc 116">
                        <a:extLst>
                          <a:ext uri="{FF2B5EF4-FFF2-40B4-BE49-F238E27FC236}">
                            <a16:creationId xmlns:a16="http://schemas.microsoft.com/office/drawing/2014/main" id="{29C46D91-C07C-EAE1-531B-23CBD3A00C7A}"/>
                          </a:ext>
                        </a:extLst>
                      </p:cNvPr>
                      <p:cNvSpPr>
                        <a:spLocks noChangeAspect="1"/>
                      </p:cNvSpPr>
                      <p:nvPr/>
                    </p:nvSpPr>
                    <p:spPr bwMode="auto">
                      <a:xfrm flipH="1">
                        <a:off x="3695" y="1918"/>
                        <a:ext cx="384" cy="1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895" name="Group 117">
                      <a:extLst>
                        <a:ext uri="{FF2B5EF4-FFF2-40B4-BE49-F238E27FC236}">
                          <a16:creationId xmlns:a16="http://schemas.microsoft.com/office/drawing/2014/main" id="{BC9D4CF3-BBBC-357B-5D2F-C896535E6185}"/>
                        </a:ext>
                      </a:extLst>
                    </p:cNvPr>
                    <p:cNvGrpSpPr>
                      <a:grpSpLocks noChangeAspect="1"/>
                    </p:cNvGrpSpPr>
                    <p:nvPr/>
                  </p:nvGrpSpPr>
                  <p:grpSpPr bwMode="auto">
                    <a:xfrm>
                      <a:off x="3792" y="2064"/>
                      <a:ext cx="385" cy="241"/>
                      <a:chOff x="3696" y="1728"/>
                      <a:chExt cx="768" cy="480"/>
                    </a:xfrm>
                  </p:grpSpPr>
                  <p:sp>
                    <p:nvSpPr>
                      <p:cNvPr id="164908" name="Arc 118">
                        <a:extLst>
                          <a:ext uri="{FF2B5EF4-FFF2-40B4-BE49-F238E27FC236}">
                            <a16:creationId xmlns:a16="http://schemas.microsoft.com/office/drawing/2014/main" id="{1902C406-E773-4CA5-FD35-BD5A0A05DBE6}"/>
                          </a:ext>
                        </a:extLst>
                      </p:cNvPr>
                      <p:cNvSpPr>
                        <a:spLocks noChangeAspect="1"/>
                      </p:cNvSpPr>
                      <p:nvPr/>
                    </p:nvSpPr>
                    <p:spPr bwMode="auto">
                      <a:xfrm>
                        <a:off x="4079" y="1727"/>
                        <a:ext cx="384" cy="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9" name="Arc 119">
                        <a:extLst>
                          <a:ext uri="{FF2B5EF4-FFF2-40B4-BE49-F238E27FC236}">
                            <a16:creationId xmlns:a16="http://schemas.microsoft.com/office/drawing/2014/main" id="{47FE668B-E42F-137A-5883-2F823A27280E}"/>
                          </a:ext>
                        </a:extLst>
                      </p:cNvPr>
                      <p:cNvSpPr>
                        <a:spLocks noChangeAspect="1"/>
                      </p:cNvSpPr>
                      <p:nvPr/>
                    </p:nvSpPr>
                    <p:spPr bwMode="auto">
                      <a:xfrm flipV="1">
                        <a:off x="4079" y="1969"/>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10" name="Arc 120">
                        <a:extLst>
                          <a:ext uri="{FF2B5EF4-FFF2-40B4-BE49-F238E27FC236}">
                            <a16:creationId xmlns:a16="http://schemas.microsoft.com/office/drawing/2014/main" id="{4B1C9CBD-A7A4-DE27-DFDC-BD93DEE35D2E}"/>
                          </a:ext>
                        </a:extLst>
                      </p:cNvPr>
                      <p:cNvSpPr>
                        <a:spLocks noChangeAspect="1"/>
                      </p:cNvSpPr>
                      <p:nvPr/>
                    </p:nvSpPr>
                    <p:spPr bwMode="auto">
                      <a:xfrm flipH="1" flipV="1">
                        <a:off x="3695" y="2063"/>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11" name="Arc 121">
                        <a:extLst>
                          <a:ext uri="{FF2B5EF4-FFF2-40B4-BE49-F238E27FC236}">
                            <a16:creationId xmlns:a16="http://schemas.microsoft.com/office/drawing/2014/main" id="{3DA1AEBC-3DCB-8E63-0BE5-87A27860289B}"/>
                          </a:ext>
                        </a:extLst>
                      </p:cNvPr>
                      <p:cNvSpPr>
                        <a:spLocks noChangeAspect="1"/>
                      </p:cNvSpPr>
                      <p:nvPr/>
                    </p:nvSpPr>
                    <p:spPr bwMode="auto">
                      <a:xfrm flipH="1">
                        <a:off x="3695" y="191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896" name="Group 122">
                      <a:extLst>
                        <a:ext uri="{FF2B5EF4-FFF2-40B4-BE49-F238E27FC236}">
                          <a16:creationId xmlns:a16="http://schemas.microsoft.com/office/drawing/2014/main" id="{CB6A3FEA-9B6F-95A8-C411-EF2D6FFE96C5}"/>
                        </a:ext>
                      </a:extLst>
                    </p:cNvPr>
                    <p:cNvGrpSpPr>
                      <a:grpSpLocks noChangeAspect="1"/>
                    </p:cNvGrpSpPr>
                    <p:nvPr/>
                  </p:nvGrpSpPr>
                  <p:grpSpPr bwMode="auto">
                    <a:xfrm>
                      <a:off x="3792" y="2161"/>
                      <a:ext cx="385" cy="240"/>
                      <a:chOff x="3696" y="1728"/>
                      <a:chExt cx="768" cy="480"/>
                    </a:xfrm>
                  </p:grpSpPr>
                  <p:sp>
                    <p:nvSpPr>
                      <p:cNvPr id="164904" name="Arc 123">
                        <a:extLst>
                          <a:ext uri="{FF2B5EF4-FFF2-40B4-BE49-F238E27FC236}">
                            <a16:creationId xmlns:a16="http://schemas.microsoft.com/office/drawing/2014/main" id="{E509BD7A-BDAF-8BCF-DDDA-02BD480A8F0F}"/>
                          </a:ext>
                        </a:extLst>
                      </p:cNvPr>
                      <p:cNvSpPr>
                        <a:spLocks noChangeAspect="1"/>
                      </p:cNvSpPr>
                      <p:nvPr/>
                    </p:nvSpPr>
                    <p:spPr bwMode="auto">
                      <a:xfrm>
                        <a:off x="4079" y="1722"/>
                        <a:ext cx="384" cy="2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5" name="Arc 124">
                        <a:extLst>
                          <a:ext uri="{FF2B5EF4-FFF2-40B4-BE49-F238E27FC236}">
                            <a16:creationId xmlns:a16="http://schemas.microsoft.com/office/drawing/2014/main" id="{386DC2A4-2FA5-5DC1-1797-C7FE980BF143}"/>
                          </a:ext>
                        </a:extLst>
                      </p:cNvPr>
                      <p:cNvSpPr>
                        <a:spLocks noChangeAspect="1"/>
                      </p:cNvSpPr>
                      <p:nvPr/>
                    </p:nvSpPr>
                    <p:spPr bwMode="auto">
                      <a:xfrm flipV="1">
                        <a:off x="4079" y="1968"/>
                        <a:ext cx="38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6" name="Arc 125">
                        <a:extLst>
                          <a:ext uri="{FF2B5EF4-FFF2-40B4-BE49-F238E27FC236}">
                            <a16:creationId xmlns:a16="http://schemas.microsoft.com/office/drawing/2014/main" id="{56C57381-D94D-ABF9-78EC-758F36539756}"/>
                          </a:ext>
                        </a:extLst>
                      </p:cNvPr>
                      <p:cNvSpPr>
                        <a:spLocks noChangeAspect="1"/>
                      </p:cNvSpPr>
                      <p:nvPr/>
                    </p:nvSpPr>
                    <p:spPr bwMode="auto">
                      <a:xfrm flipH="1" flipV="1">
                        <a:off x="3695" y="2063"/>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7" name="Arc 126">
                        <a:extLst>
                          <a:ext uri="{FF2B5EF4-FFF2-40B4-BE49-F238E27FC236}">
                            <a16:creationId xmlns:a16="http://schemas.microsoft.com/office/drawing/2014/main" id="{E498D0F8-A909-F780-AA38-A3F850B73505}"/>
                          </a:ext>
                        </a:extLst>
                      </p:cNvPr>
                      <p:cNvSpPr>
                        <a:spLocks noChangeAspect="1"/>
                      </p:cNvSpPr>
                      <p:nvPr/>
                    </p:nvSpPr>
                    <p:spPr bwMode="auto">
                      <a:xfrm flipH="1">
                        <a:off x="3695" y="1918"/>
                        <a:ext cx="384" cy="1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grpSp>
                  <p:nvGrpSpPr>
                    <p:cNvPr id="164897" name="Group 127">
                      <a:extLst>
                        <a:ext uri="{FF2B5EF4-FFF2-40B4-BE49-F238E27FC236}">
                          <a16:creationId xmlns:a16="http://schemas.microsoft.com/office/drawing/2014/main" id="{B3D1E5B9-BF3C-81A5-3FE6-7B21175114E1}"/>
                        </a:ext>
                      </a:extLst>
                    </p:cNvPr>
                    <p:cNvGrpSpPr>
                      <a:grpSpLocks noChangeAspect="1"/>
                    </p:cNvGrpSpPr>
                    <p:nvPr/>
                  </p:nvGrpSpPr>
                  <p:grpSpPr bwMode="auto">
                    <a:xfrm>
                      <a:off x="3792" y="2257"/>
                      <a:ext cx="385" cy="241"/>
                      <a:chOff x="3696" y="1728"/>
                      <a:chExt cx="768" cy="480"/>
                    </a:xfrm>
                  </p:grpSpPr>
                  <p:sp>
                    <p:nvSpPr>
                      <p:cNvPr id="164900" name="Arc 128">
                        <a:extLst>
                          <a:ext uri="{FF2B5EF4-FFF2-40B4-BE49-F238E27FC236}">
                            <a16:creationId xmlns:a16="http://schemas.microsoft.com/office/drawing/2014/main" id="{BFE382E6-1FD8-95FF-658E-9E482E8FC346}"/>
                          </a:ext>
                        </a:extLst>
                      </p:cNvPr>
                      <p:cNvSpPr>
                        <a:spLocks noChangeAspect="1"/>
                      </p:cNvSpPr>
                      <p:nvPr/>
                    </p:nvSpPr>
                    <p:spPr bwMode="auto">
                      <a:xfrm>
                        <a:off x="4079" y="1723"/>
                        <a:ext cx="384" cy="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1" name="Arc 129">
                        <a:extLst>
                          <a:ext uri="{FF2B5EF4-FFF2-40B4-BE49-F238E27FC236}">
                            <a16:creationId xmlns:a16="http://schemas.microsoft.com/office/drawing/2014/main" id="{B22C2893-926B-9C27-48C7-C61B33025733}"/>
                          </a:ext>
                        </a:extLst>
                      </p:cNvPr>
                      <p:cNvSpPr>
                        <a:spLocks noChangeAspect="1"/>
                      </p:cNvSpPr>
                      <p:nvPr/>
                    </p:nvSpPr>
                    <p:spPr bwMode="auto">
                      <a:xfrm flipV="1">
                        <a:off x="4079" y="1964"/>
                        <a:ext cx="384"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2" name="Arc 130">
                        <a:extLst>
                          <a:ext uri="{FF2B5EF4-FFF2-40B4-BE49-F238E27FC236}">
                            <a16:creationId xmlns:a16="http://schemas.microsoft.com/office/drawing/2014/main" id="{A7891B1A-A5FB-40FB-5054-EFA57024A3B4}"/>
                          </a:ext>
                        </a:extLst>
                      </p:cNvPr>
                      <p:cNvSpPr>
                        <a:spLocks noChangeAspect="1"/>
                      </p:cNvSpPr>
                      <p:nvPr/>
                    </p:nvSpPr>
                    <p:spPr bwMode="auto">
                      <a:xfrm flipH="1" flipV="1">
                        <a:off x="3695" y="2059"/>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903" name="Arc 131">
                        <a:extLst>
                          <a:ext uri="{FF2B5EF4-FFF2-40B4-BE49-F238E27FC236}">
                            <a16:creationId xmlns:a16="http://schemas.microsoft.com/office/drawing/2014/main" id="{74E8F5A3-0769-64C5-F277-29CFCFFF5D5F}"/>
                          </a:ext>
                        </a:extLst>
                      </p:cNvPr>
                      <p:cNvSpPr>
                        <a:spLocks noChangeAspect="1"/>
                      </p:cNvSpPr>
                      <p:nvPr/>
                    </p:nvSpPr>
                    <p:spPr bwMode="auto">
                      <a:xfrm flipH="1">
                        <a:off x="3695" y="1914"/>
                        <a:ext cx="38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898" name="Arc 132">
                      <a:extLst>
                        <a:ext uri="{FF2B5EF4-FFF2-40B4-BE49-F238E27FC236}">
                          <a16:creationId xmlns:a16="http://schemas.microsoft.com/office/drawing/2014/main" id="{4BEF46B8-AC7C-FBCD-C15B-B4797B5B8EC0}"/>
                        </a:ext>
                      </a:extLst>
                    </p:cNvPr>
                    <p:cNvSpPr>
                      <a:spLocks noChangeAspect="1"/>
                    </p:cNvSpPr>
                    <p:nvPr/>
                  </p:nvSpPr>
                  <p:spPr bwMode="auto">
                    <a:xfrm>
                      <a:off x="3984" y="2351"/>
                      <a:ext cx="193" cy="12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64899" name="Arc 133">
                      <a:extLst>
                        <a:ext uri="{FF2B5EF4-FFF2-40B4-BE49-F238E27FC236}">
                          <a16:creationId xmlns:a16="http://schemas.microsoft.com/office/drawing/2014/main" id="{2B58B891-A6BD-D3B2-D9DB-9E5E41F7C7D0}"/>
                        </a:ext>
                      </a:extLst>
                    </p:cNvPr>
                    <p:cNvSpPr>
                      <a:spLocks noChangeAspect="1"/>
                    </p:cNvSpPr>
                    <p:nvPr/>
                  </p:nvSpPr>
                  <p:spPr bwMode="auto">
                    <a:xfrm flipV="1">
                      <a:off x="3984" y="2472"/>
                      <a:ext cx="193"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64886" name="Line 134">
                    <a:extLst>
                      <a:ext uri="{FF2B5EF4-FFF2-40B4-BE49-F238E27FC236}">
                        <a16:creationId xmlns:a16="http://schemas.microsoft.com/office/drawing/2014/main" id="{72D04D0C-5211-9D84-621D-DFAB5F0E240F}"/>
                      </a:ext>
                    </a:extLst>
                  </p:cNvPr>
                  <p:cNvSpPr>
                    <a:spLocks noChangeAspect="1" noChangeShapeType="1"/>
                  </p:cNvSpPr>
                  <p:nvPr/>
                </p:nvSpPr>
                <p:spPr bwMode="auto">
                  <a:xfrm rot="-5400000">
                    <a:off x="2538"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sp>
                <p:nvSpPr>
                  <p:cNvPr id="164887" name="Text Box 135">
                    <a:extLst>
                      <a:ext uri="{FF2B5EF4-FFF2-40B4-BE49-F238E27FC236}">
                        <a16:creationId xmlns:a16="http://schemas.microsoft.com/office/drawing/2014/main" id="{8A81C95C-238A-DFC3-D9F6-DF6BE28E5213}"/>
                      </a:ext>
                    </a:extLst>
                  </p:cNvPr>
                  <p:cNvSpPr txBox="1">
                    <a:spLocks noChangeAspect="1" noChangeArrowheads="1"/>
                  </p:cNvSpPr>
                  <p:nvPr/>
                </p:nvSpPr>
                <p:spPr bwMode="auto">
                  <a:xfrm>
                    <a:off x="2015" y="1161"/>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2000">
                        <a:solidFill>
                          <a:srgbClr val="000000"/>
                        </a:solidFill>
                        <a:latin typeface="Tahoma" panose="020B0604030504040204" pitchFamily="34" charset="0"/>
                      </a:rPr>
                      <a:t>M</a:t>
                    </a:r>
                    <a:r>
                      <a:rPr lang="en-US" altLang="sv-SE" sz="2000" baseline="-25000">
                        <a:solidFill>
                          <a:srgbClr val="000000"/>
                        </a:solidFill>
                        <a:latin typeface="Tahoma" panose="020B0604030504040204" pitchFamily="34" charset="0"/>
                      </a:rPr>
                      <a:t>N</a:t>
                    </a:r>
                    <a:endParaRPr lang="en-US" altLang="sv-SE" sz="2000">
                      <a:solidFill>
                        <a:srgbClr val="000000"/>
                      </a:solidFill>
                      <a:latin typeface="Tahoma" panose="020B0604030504040204" pitchFamily="34" charset="0"/>
                    </a:endParaRPr>
                  </a:p>
                </p:txBody>
              </p:sp>
              <p:grpSp>
                <p:nvGrpSpPr>
                  <p:cNvPr id="164888" name="Group 136">
                    <a:extLst>
                      <a:ext uri="{FF2B5EF4-FFF2-40B4-BE49-F238E27FC236}">
                        <a16:creationId xmlns:a16="http://schemas.microsoft.com/office/drawing/2014/main" id="{0C253836-5C48-BE47-B9AD-882140EBD728}"/>
                      </a:ext>
                    </a:extLst>
                  </p:cNvPr>
                  <p:cNvGrpSpPr>
                    <a:grpSpLocks/>
                  </p:cNvGrpSpPr>
                  <p:nvPr/>
                </p:nvGrpSpPr>
                <p:grpSpPr bwMode="auto">
                  <a:xfrm>
                    <a:off x="2062" y="1883"/>
                    <a:ext cx="174" cy="184"/>
                    <a:chOff x="2058" y="2207"/>
                    <a:chExt cx="174" cy="184"/>
                  </a:xfrm>
                </p:grpSpPr>
                <p:sp>
                  <p:nvSpPr>
                    <p:cNvPr id="164892" name="AutoShape 137">
                      <a:extLst>
                        <a:ext uri="{FF2B5EF4-FFF2-40B4-BE49-F238E27FC236}">
                          <a16:creationId xmlns:a16="http://schemas.microsoft.com/office/drawing/2014/main" id="{885F1736-05A7-AC9C-6277-BEAE467132B2}"/>
                        </a:ext>
                      </a:extLst>
                    </p:cNvPr>
                    <p:cNvSpPr>
                      <a:spLocks noChangeArrowheads="1"/>
                    </p:cNvSpPr>
                    <p:nvPr/>
                  </p:nvSpPr>
                  <p:spPr bwMode="auto">
                    <a:xfrm rot="5400000">
                      <a:off x="2048" y="2217"/>
                      <a:ext cx="184" cy="164"/>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Tahoma" panose="020B0604030504040204" pitchFamily="34" charset="0"/>
                      </a:endParaRPr>
                    </a:p>
                  </p:txBody>
                </p:sp>
                <p:sp>
                  <p:nvSpPr>
                    <p:cNvPr id="164893" name="Line 138">
                      <a:extLst>
                        <a:ext uri="{FF2B5EF4-FFF2-40B4-BE49-F238E27FC236}">
                          <a16:creationId xmlns:a16="http://schemas.microsoft.com/office/drawing/2014/main" id="{47D03D5C-D838-CC8A-AF0E-7EC590604125}"/>
                        </a:ext>
                      </a:extLst>
                    </p:cNvPr>
                    <p:cNvSpPr>
                      <a:spLocks noChangeShapeType="1"/>
                    </p:cNvSpPr>
                    <p:nvPr/>
                  </p:nvSpPr>
                  <p:spPr bwMode="auto">
                    <a:xfrm>
                      <a:off x="2232" y="2207"/>
                      <a:ext cx="0" cy="18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sp>
                <p:nvSpPr>
                  <p:cNvPr id="164889" name="Freeform 139">
                    <a:extLst>
                      <a:ext uri="{FF2B5EF4-FFF2-40B4-BE49-F238E27FC236}">
                        <a16:creationId xmlns:a16="http://schemas.microsoft.com/office/drawing/2014/main" id="{0C77F164-E731-F1ED-1673-391115F00AE1}"/>
                      </a:ext>
                    </a:extLst>
                  </p:cNvPr>
                  <p:cNvSpPr>
                    <a:spLocks/>
                  </p:cNvSpPr>
                  <p:nvPr/>
                </p:nvSpPr>
                <p:spPr bwMode="auto">
                  <a:xfrm>
                    <a:off x="1892" y="1556"/>
                    <a:ext cx="168" cy="420"/>
                  </a:xfrm>
                  <a:custGeom>
                    <a:avLst/>
                    <a:gdLst>
                      <a:gd name="T0" fmla="*/ 1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890" name="Freeform 140">
                    <a:extLst>
                      <a:ext uri="{FF2B5EF4-FFF2-40B4-BE49-F238E27FC236}">
                        <a16:creationId xmlns:a16="http://schemas.microsoft.com/office/drawing/2014/main" id="{3FD239B8-1300-5D91-9B81-0FEB4BD3F803}"/>
                      </a:ext>
                    </a:extLst>
                  </p:cNvPr>
                  <p:cNvSpPr>
                    <a:spLocks/>
                  </p:cNvSpPr>
                  <p:nvPr/>
                </p:nvSpPr>
                <p:spPr bwMode="auto">
                  <a:xfrm flipH="1">
                    <a:off x="2252" y="1548"/>
                    <a:ext cx="172" cy="429"/>
                  </a:xfrm>
                  <a:custGeom>
                    <a:avLst/>
                    <a:gdLst>
                      <a:gd name="T0" fmla="*/ 268 w 168"/>
                      <a:gd name="T1" fmla="*/ 1 h 748"/>
                      <a:gd name="T2" fmla="*/ 0 w 168"/>
                      <a:gd name="T3" fmla="*/ 1 h 748"/>
                      <a:gd name="T4" fmla="*/ 0 w 168"/>
                      <a:gd name="T5" fmla="*/ 0 h 748"/>
                      <a:gd name="T6" fmla="*/ 0 60000 65536"/>
                      <a:gd name="T7" fmla="*/ 0 60000 65536"/>
                      <a:gd name="T8" fmla="*/ 0 60000 65536"/>
                      <a:gd name="T9" fmla="*/ 0 w 168"/>
                      <a:gd name="T10" fmla="*/ 0 h 748"/>
                      <a:gd name="T11" fmla="*/ 168 w 168"/>
                      <a:gd name="T12" fmla="*/ 748 h 748"/>
                    </a:gdLst>
                    <a:ahLst/>
                    <a:cxnLst>
                      <a:cxn ang="T6">
                        <a:pos x="T0" y="T1"/>
                      </a:cxn>
                      <a:cxn ang="T7">
                        <a:pos x="T2" y="T3"/>
                      </a:cxn>
                      <a:cxn ang="T8">
                        <a:pos x="T4" y="T5"/>
                      </a:cxn>
                    </a:cxnLst>
                    <a:rect l="T9" t="T10" r="T11" b="T12"/>
                    <a:pathLst>
                      <a:path w="168" h="748">
                        <a:moveTo>
                          <a:pt x="168" y="748"/>
                        </a:moveTo>
                        <a:lnTo>
                          <a:pt x="0" y="748"/>
                        </a:lnTo>
                        <a:lnTo>
                          <a:pt x="0"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891" name="Line 141">
                    <a:extLst>
                      <a:ext uri="{FF2B5EF4-FFF2-40B4-BE49-F238E27FC236}">
                        <a16:creationId xmlns:a16="http://schemas.microsoft.com/office/drawing/2014/main" id="{C3AE8CAD-1C31-3037-F1E1-BC2513D7CC33}"/>
                      </a:ext>
                    </a:extLst>
                  </p:cNvPr>
                  <p:cNvSpPr>
                    <a:spLocks noChangeAspect="1" noChangeShapeType="1"/>
                  </p:cNvSpPr>
                  <p:nvPr/>
                </p:nvSpPr>
                <p:spPr bwMode="auto">
                  <a:xfrm rot="-5400000">
                    <a:off x="1786" y="1388"/>
                    <a:ext cx="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SE"/>
                  </a:p>
                </p:txBody>
              </p:sp>
            </p:grpSp>
            <p:sp>
              <p:nvSpPr>
                <p:cNvPr id="164884" name="Line 142">
                  <a:extLst>
                    <a:ext uri="{FF2B5EF4-FFF2-40B4-BE49-F238E27FC236}">
                      <a16:creationId xmlns:a16="http://schemas.microsoft.com/office/drawing/2014/main" id="{FBF40674-5E59-5818-4E3D-4D72EB742822}"/>
                    </a:ext>
                  </a:extLst>
                </p:cNvPr>
                <p:cNvSpPr>
                  <a:spLocks noChangeShapeType="1"/>
                </p:cNvSpPr>
                <p:nvPr/>
              </p:nvSpPr>
              <p:spPr bwMode="auto">
                <a:xfrm>
                  <a:off x="3936" y="2104"/>
                  <a:ext cx="336"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SE"/>
                </a:p>
              </p:txBody>
            </p:sp>
          </p:grpSp>
          <p:sp>
            <p:nvSpPr>
              <p:cNvPr id="164878" name="Freeform 143">
                <a:extLst>
                  <a:ext uri="{FF2B5EF4-FFF2-40B4-BE49-F238E27FC236}">
                    <a16:creationId xmlns:a16="http://schemas.microsoft.com/office/drawing/2014/main" id="{4E0B2385-575C-B025-430C-62045B88BB82}"/>
                  </a:ext>
                </a:extLst>
              </p:cNvPr>
              <p:cNvSpPr>
                <a:spLocks/>
              </p:cNvSpPr>
              <p:nvPr/>
            </p:nvSpPr>
            <p:spPr bwMode="auto">
              <a:xfrm>
                <a:off x="702" y="1488"/>
                <a:ext cx="642" cy="603"/>
              </a:xfrm>
              <a:custGeom>
                <a:avLst/>
                <a:gdLst>
                  <a:gd name="T0" fmla="*/ 0 w 1968"/>
                  <a:gd name="T1" fmla="*/ 315 h 624"/>
                  <a:gd name="T2" fmla="*/ 0 w 1968"/>
                  <a:gd name="T3" fmla="*/ 0 h 624"/>
                  <a:gd name="T4" fmla="*/ 0 w 1968"/>
                  <a:gd name="T5" fmla="*/ 0 h 624"/>
                  <a:gd name="T6" fmla="*/ 0 60000 65536"/>
                  <a:gd name="T7" fmla="*/ 0 60000 65536"/>
                  <a:gd name="T8" fmla="*/ 0 60000 65536"/>
                  <a:gd name="T9" fmla="*/ 0 w 1968"/>
                  <a:gd name="T10" fmla="*/ 0 h 624"/>
                  <a:gd name="T11" fmla="*/ 1968 w 1968"/>
                  <a:gd name="T12" fmla="*/ 624 h 624"/>
                </a:gdLst>
                <a:ahLst/>
                <a:cxnLst>
                  <a:cxn ang="T6">
                    <a:pos x="T0" y="T1"/>
                  </a:cxn>
                  <a:cxn ang="T7">
                    <a:pos x="T2" y="T3"/>
                  </a:cxn>
                  <a:cxn ang="T8">
                    <a:pos x="T4" y="T5"/>
                  </a:cxn>
                </a:cxnLst>
                <a:rect l="T9" t="T10" r="T11" b="T12"/>
                <a:pathLst>
                  <a:path w="1968" h="624">
                    <a:moveTo>
                      <a:pt x="0" y="624"/>
                    </a:moveTo>
                    <a:lnTo>
                      <a:pt x="0" y="0"/>
                    </a:lnTo>
                    <a:lnTo>
                      <a:pt x="1968"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sp>
            <p:nvSpPr>
              <p:cNvPr id="164879" name="Freeform 144">
                <a:extLst>
                  <a:ext uri="{FF2B5EF4-FFF2-40B4-BE49-F238E27FC236}">
                    <a16:creationId xmlns:a16="http://schemas.microsoft.com/office/drawing/2014/main" id="{C125F765-7104-4704-F227-BC1ADD569A46}"/>
                  </a:ext>
                </a:extLst>
              </p:cNvPr>
              <p:cNvSpPr>
                <a:spLocks/>
              </p:cNvSpPr>
              <p:nvPr/>
            </p:nvSpPr>
            <p:spPr bwMode="auto">
              <a:xfrm flipH="1">
                <a:off x="1632" y="1488"/>
                <a:ext cx="3723" cy="603"/>
              </a:xfrm>
              <a:custGeom>
                <a:avLst/>
                <a:gdLst>
                  <a:gd name="T0" fmla="*/ 0 w 1968"/>
                  <a:gd name="T1" fmla="*/ 315 h 624"/>
                  <a:gd name="T2" fmla="*/ 0 w 1968"/>
                  <a:gd name="T3" fmla="*/ 0 h 624"/>
                  <a:gd name="T4" fmla="*/ 678252663 w 1968"/>
                  <a:gd name="T5" fmla="*/ 0 h 624"/>
                  <a:gd name="T6" fmla="*/ 0 60000 65536"/>
                  <a:gd name="T7" fmla="*/ 0 60000 65536"/>
                  <a:gd name="T8" fmla="*/ 0 60000 65536"/>
                  <a:gd name="T9" fmla="*/ 0 w 1968"/>
                  <a:gd name="T10" fmla="*/ 0 h 624"/>
                  <a:gd name="T11" fmla="*/ 1968 w 1968"/>
                  <a:gd name="T12" fmla="*/ 624 h 624"/>
                </a:gdLst>
                <a:ahLst/>
                <a:cxnLst>
                  <a:cxn ang="T6">
                    <a:pos x="T0" y="T1"/>
                  </a:cxn>
                  <a:cxn ang="T7">
                    <a:pos x="T2" y="T3"/>
                  </a:cxn>
                  <a:cxn ang="T8">
                    <a:pos x="T4" y="T5"/>
                  </a:cxn>
                </a:cxnLst>
                <a:rect l="T9" t="T10" r="T11" b="T12"/>
                <a:pathLst>
                  <a:path w="1968" h="624">
                    <a:moveTo>
                      <a:pt x="0" y="624"/>
                    </a:moveTo>
                    <a:lnTo>
                      <a:pt x="0" y="0"/>
                    </a:lnTo>
                    <a:lnTo>
                      <a:pt x="1968" y="0"/>
                    </a:ln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SE"/>
              </a:p>
            </p:txBody>
          </p: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a:extLst>
              <a:ext uri="{FF2B5EF4-FFF2-40B4-BE49-F238E27FC236}">
                <a16:creationId xmlns:a16="http://schemas.microsoft.com/office/drawing/2014/main" id="{7E39297D-B1C5-5169-1E26-4C3074B753D5}"/>
              </a:ext>
            </a:extLst>
          </p:cNvPr>
          <p:cNvSpPr>
            <a:spLocks noGrp="1"/>
          </p:cNvSpPr>
          <p:nvPr>
            <p:ph type="title"/>
          </p:nvPr>
        </p:nvSpPr>
        <p:spPr>
          <a:xfrm>
            <a:off x="1371600" y="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 Example #1 LHC Dipole</a:t>
            </a:r>
          </a:p>
        </p:txBody>
      </p:sp>
      <p:sp>
        <p:nvSpPr>
          <p:cNvPr id="166914" name="Date Placeholder 1">
            <a:extLst>
              <a:ext uri="{FF2B5EF4-FFF2-40B4-BE49-F238E27FC236}">
                <a16:creationId xmlns:a16="http://schemas.microsoft.com/office/drawing/2014/main" id="{DC2521B8-38A3-E69F-18C4-35B4799ECD5A}"/>
              </a:ext>
            </a:extLst>
          </p:cNvPr>
          <p:cNvSpPr>
            <a:spLocks noGrp="1"/>
          </p:cNvSpPr>
          <p:nvPr>
            <p:ph type="dt" sz="quarter" idx="10"/>
          </p:nvPr>
        </p:nvSpPr>
        <p:spPr bwMode="auto">
          <a:xfrm>
            <a:off x="1524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66915" name="Footer Placeholder 2">
            <a:extLst>
              <a:ext uri="{FF2B5EF4-FFF2-40B4-BE49-F238E27FC236}">
                <a16:creationId xmlns:a16="http://schemas.microsoft.com/office/drawing/2014/main" id="{184A0E42-A618-D163-B104-443E35BFD6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66916" name="Slide Number Placeholder 3">
            <a:extLst>
              <a:ext uri="{FF2B5EF4-FFF2-40B4-BE49-F238E27FC236}">
                <a16:creationId xmlns:a16="http://schemas.microsoft.com/office/drawing/2014/main" id="{1E9CADEF-A0ED-43F6-3F8B-0B20CB057A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47E63D2-86D1-FB48-A810-E15E80AD8530}"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54</a:t>
            </a:fld>
            <a:endParaRPr lang="en-US" altLang="sv-SE" sz="1000">
              <a:solidFill>
                <a:srgbClr val="000000"/>
              </a:solidFill>
              <a:latin typeface="Tahoma" panose="020B0604030504040204" pitchFamily="34" charset="0"/>
              <a:cs typeface="Arial" panose="020B0604020202020204" pitchFamily="34" charset="0"/>
            </a:endParaRPr>
          </a:p>
        </p:txBody>
      </p:sp>
      <p:sp>
        <p:nvSpPr>
          <p:cNvPr id="166917" name="Rectangle 4">
            <a:extLst>
              <a:ext uri="{FF2B5EF4-FFF2-40B4-BE49-F238E27FC236}">
                <a16:creationId xmlns:a16="http://schemas.microsoft.com/office/drawing/2014/main" id="{78FCF777-435A-E1E3-BD9C-B238767913DD}"/>
              </a:ext>
            </a:extLst>
          </p:cNvPr>
          <p:cNvSpPr>
            <a:spLocks noChangeArrowheads="1"/>
          </p:cNvSpPr>
          <p:nvPr/>
        </p:nvSpPr>
        <p:spPr bwMode="auto">
          <a:xfrm>
            <a:off x="152400" y="1524000"/>
            <a:ext cx="3962400" cy="163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529" tIns="49265" rIns="98529" bIns="49265">
            <a:spAutoFit/>
          </a:bodyPr>
          <a:lstStyle>
            <a:lvl1pPr defTabSz="97790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defTabSz="9779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defTabSz="9779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defTabSz="9779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2000">
                <a:solidFill>
                  <a:srgbClr val="000000"/>
                </a:solidFill>
                <a:latin typeface="Arial" panose="020B0604020202020204" pitchFamily="34" charset="0"/>
              </a:rPr>
              <a:t>B</a:t>
            </a:r>
            <a:r>
              <a:rPr lang="en-US" altLang="sv-SE" sz="2000" baseline="-25000">
                <a:solidFill>
                  <a:srgbClr val="000000"/>
                </a:solidFill>
                <a:latin typeface="Arial" panose="020B0604020202020204" pitchFamily="34" charset="0"/>
              </a:rPr>
              <a:t>nominal</a:t>
            </a:r>
            <a:r>
              <a:rPr lang="en-US" altLang="sv-SE" sz="2000">
                <a:solidFill>
                  <a:srgbClr val="000000"/>
                </a:solidFill>
                <a:latin typeface="Arial" panose="020B0604020202020204" pitchFamily="34" charset="0"/>
              </a:rPr>
              <a:t>		8.3 	(T)</a:t>
            </a:r>
          </a:p>
          <a:p>
            <a:pPr>
              <a:spcBef>
                <a:spcPct val="0"/>
              </a:spcBef>
              <a:buFontTx/>
              <a:buNone/>
            </a:pPr>
            <a:r>
              <a:rPr lang="en-US" altLang="sv-SE" sz="2000">
                <a:solidFill>
                  <a:srgbClr val="000000"/>
                </a:solidFill>
                <a:latin typeface="Arial" panose="020B0604020202020204" pitchFamily="34" charset="0"/>
              </a:rPr>
              <a:t>current		11850 	(A)</a:t>
            </a:r>
          </a:p>
          <a:p>
            <a:pPr>
              <a:spcBef>
                <a:spcPct val="0"/>
              </a:spcBef>
              <a:buFontTx/>
              <a:buNone/>
            </a:pPr>
            <a:r>
              <a:rPr lang="en-US" altLang="sv-SE" sz="2000">
                <a:solidFill>
                  <a:srgbClr val="000000"/>
                </a:solidFill>
                <a:latin typeface="Arial" panose="020B0604020202020204" pitchFamily="34" charset="0"/>
              </a:rPr>
              <a:t>stored energy 	</a:t>
            </a:r>
            <a:r>
              <a:rPr lang="en-US" altLang="sv-SE" sz="2000">
                <a:solidFill>
                  <a:srgbClr val="000000"/>
                </a:solidFill>
                <a:latin typeface="Arial" panose="020B0604020202020204" pitchFamily="34" charset="0"/>
                <a:sym typeface="Symbol" pitchFamily="2" charset="2"/>
              </a:rPr>
              <a:t> 8 	(MJ)</a:t>
            </a:r>
            <a:endParaRPr lang="en-US" altLang="sv-SE" sz="2000">
              <a:solidFill>
                <a:srgbClr val="000000"/>
              </a:solidFill>
              <a:latin typeface="Arial" panose="020B0604020202020204" pitchFamily="34" charset="0"/>
            </a:endParaRPr>
          </a:p>
          <a:p>
            <a:pPr>
              <a:spcBef>
                <a:spcPct val="0"/>
              </a:spcBef>
              <a:buFontTx/>
              <a:buNone/>
            </a:pPr>
            <a:r>
              <a:rPr lang="en-US" altLang="sv-SE" sz="2000">
                <a:solidFill>
                  <a:srgbClr val="000000"/>
                </a:solidFill>
                <a:latin typeface="Arial" panose="020B0604020202020204" pitchFamily="34" charset="0"/>
              </a:rPr>
              <a:t>cold mass	</a:t>
            </a:r>
            <a:r>
              <a:rPr lang="en-US" altLang="sv-SE" sz="2000">
                <a:solidFill>
                  <a:srgbClr val="000000"/>
                </a:solidFill>
                <a:latin typeface="Arial" panose="020B0604020202020204" pitchFamily="34" charset="0"/>
                <a:sym typeface="Symbol" pitchFamily="2" charset="2"/>
              </a:rPr>
              <a:t> </a:t>
            </a:r>
            <a:r>
              <a:rPr lang="en-US" altLang="sv-SE" sz="2000">
                <a:solidFill>
                  <a:srgbClr val="000000"/>
                </a:solidFill>
                <a:latin typeface="Arial" panose="020B0604020202020204" pitchFamily="34" charset="0"/>
              </a:rPr>
              <a:t>35 	(tonnes)</a:t>
            </a:r>
          </a:p>
        </p:txBody>
      </p:sp>
      <p:pic>
        <p:nvPicPr>
          <p:cNvPr id="166918" name="Picture 10">
            <a:extLst>
              <a:ext uri="{FF2B5EF4-FFF2-40B4-BE49-F238E27FC236}">
                <a16:creationId xmlns:a16="http://schemas.microsoft.com/office/drawing/2014/main" id="{0D7A02E8-10EE-9EDE-67C6-2ECB59B8C211}"/>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000" y="3200400"/>
            <a:ext cx="34290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9" name="TextBox 10">
            <a:extLst>
              <a:ext uri="{FF2B5EF4-FFF2-40B4-BE49-F238E27FC236}">
                <a16:creationId xmlns:a16="http://schemas.microsoft.com/office/drawing/2014/main" id="{563DCD50-A843-3275-F9B8-01C3E66D86DF}"/>
              </a:ext>
            </a:extLst>
          </p:cNvPr>
          <p:cNvSpPr txBox="1">
            <a:spLocks noChangeArrowheads="1"/>
          </p:cNvSpPr>
          <p:nvPr/>
        </p:nvSpPr>
        <p:spPr bwMode="auto">
          <a:xfrm>
            <a:off x="762000" y="57912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pic>
        <p:nvPicPr>
          <p:cNvPr id="166920" name="Picture 5" descr="LHC_Dip_Xsect107v2001">
            <a:extLst>
              <a:ext uri="{FF2B5EF4-FFF2-40B4-BE49-F238E27FC236}">
                <a16:creationId xmlns:a16="http://schemas.microsoft.com/office/drawing/2014/main" id="{FB2D8FF8-4823-CCF2-04AE-94BCE71E19FD}"/>
              </a:ext>
            </a:extLst>
          </p:cNvPr>
          <p:cNvPicPr>
            <a:picLocks noGrp="1" noChangeAspect="1" noChangeArrowheads="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701" r="-18701"/>
          <a:stretch>
            <a:fillRect/>
          </a:stretch>
        </p:blipFill>
        <p:spPr>
          <a:xfrm>
            <a:off x="3048000" y="2438400"/>
            <a:ext cx="5957888" cy="32766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a:extLst>
              <a:ext uri="{FF2B5EF4-FFF2-40B4-BE49-F238E27FC236}">
                <a16:creationId xmlns:a16="http://schemas.microsoft.com/office/drawing/2014/main" id="{82048F3D-D56E-C655-E0D0-E7F5E22F77A6}"/>
              </a:ext>
            </a:extLst>
          </p:cNvPr>
          <p:cNvSpPr>
            <a:spLocks noGrp="1"/>
          </p:cNvSpPr>
          <p:nvPr>
            <p:ph type="title"/>
          </p:nvPr>
        </p:nvSpPr>
        <p:spPr>
          <a:xfrm>
            <a:off x="1295400" y="3048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LHC dipole coils</a:t>
            </a:r>
          </a:p>
        </p:txBody>
      </p:sp>
      <p:sp>
        <p:nvSpPr>
          <p:cNvPr id="168962" name="Date Placeholder 1">
            <a:extLst>
              <a:ext uri="{FF2B5EF4-FFF2-40B4-BE49-F238E27FC236}">
                <a16:creationId xmlns:a16="http://schemas.microsoft.com/office/drawing/2014/main" id="{8577195A-80A8-5B5A-AF39-2AF436911644}"/>
              </a:ext>
            </a:extLst>
          </p:cNvPr>
          <p:cNvSpPr>
            <a:spLocks noGrp="1"/>
          </p:cNvSpPr>
          <p:nvPr>
            <p:ph type="dt" sz="quarter" idx="10"/>
          </p:nvPr>
        </p:nvSpPr>
        <p:spPr bwMode="auto">
          <a:xfrm>
            <a:off x="3810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68963" name="Footer Placeholder 2">
            <a:extLst>
              <a:ext uri="{FF2B5EF4-FFF2-40B4-BE49-F238E27FC236}">
                <a16:creationId xmlns:a16="http://schemas.microsoft.com/office/drawing/2014/main" id="{015000AB-61E1-1950-0CA6-EF4EB3E8018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68964" name="Slide Number Placeholder 3">
            <a:extLst>
              <a:ext uri="{FF2B5EF4-FFF2-40B4-BE49-F238E27FC236}">
                <a16:creationId xmlns:a16="http://schemas.microsoft.com/office/drawing/2014/main" id="{95A68F53-0DA9-2A66-544F-C5D6FB132E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FEE91F1-7AAB-A941-B43B-677D2CC79BED}"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55</a:t>
            </a:fld>
            <a:endParaRPr lang="en-US" altLang="sv-SE" sz="1000">
              <a:solidFill>
                <a:srgbClr val="000000"/>
              </a:solidFill>
              <a:latin typeface="Tahoma" panose="020B0604030504040204" pitchFamily="34" charset="0"/>
              <a:cs typeface="Arial" panose="020B0604020202020204" pitchFamily="34" charset="0"/>
            </a:endParaRPr>
          </a:p>
        </p:txBody>
      </p:sp>
      <p:pic>
        <p:nvPicPr>
          <p:cNvPr id="168965" name="Picture 3" descr="dipole">
            <a:extLst>
              <a:ext uri="{FF2B5EF4-FFF2-40B4-BE49-F238E27FC236}">
                <a16:creationId xmlns:a16="http://schemas.microsoft.com/office/drawing/2014/main" id="{66407534-D056-B901-D4C4-1120167D6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137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6" name="Line 4">
            <a:extLst>
              <a:ext uri="{FF2B5EF4-FFF2-40B4-BE49-F238E27FC236}">
                <a16:creationId xmlns:a16="http://schemas.microsoft.com/office/drawing/2014/main" id="{63F76DC8-5791-CBBA-C1B0-EC3C95A6AE3B}"/>
              </a:ext>
            </a:extLst>
          </p:cNvPr>
          <p:cNvSpPr>
            <a:spLocks noChangeShapeType="1"/>
          </p:cNvSpPr>
          <p:nvPr/>
        </p:nvSpPr>
        <p:spPr bwMode="auto">
          <a:xfrm flipH="1" flipV="1">
            <a:off x="2209800" y="4419600"/>
            <a:ext cx="838200" cy="1600200"/>
          </a:xfrm>
          <a:prstGeom prst="line">
            <a:avLst/>
          </a:prstGeom>
          <a:noFill/>
          <a:ln w="38100">
            <a:solidFill>
              <a:schemeClr val="bg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68967" name="Line 5">
            <a:extLst>
              <a:ext uri="{FF2B5EF4-FFF2-40B4-BE49-F238E27FC236}">
                <a16:creationId xmlns:a16="http://schemas.microsoft.com/office/drawing/2014/main" id="{C76FFABF-961E-527F-62C6-56B8C1B7D78D}"/>
              </a:ext>
            </a:extLst>
          </p:cNvPr>
          <p:cNvSpPr>
            <a:spLocks noChangeShapeType="1"/>
          </p:cNvSpPr>
          <p:nvPr/>
        </p:nvSpPr>
        <p:spPr bwMode="auto">
          <a:xfrm>
            <a:off x="5334000" y="3276600"/>
            <a:ext cx="762000" cy="1600200"/>
          </a:xfrm>
          <a:prstGeom prst="line">
            <a:avLst/>
          </a:prstGeom>
          <a:noFill/>
          <a:ln w="38100">
            <a:solidFill>
              <a:schemeClr val="bg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68968" name="Text Box 6">
            <a:extLst>
              <a:ext uri="{FF2B5EF4-FFF2-40B4-BE49-F238E27FC236}">
                <a16:creationId xmlns:a16="http://schemas.microsoft.com/office/drawing/2014/main" id="{9BE8412A-3DDC-444A-6D28-207EC1E782C5}"/>
              </a:ext>
            </a:extLst>
          </p:cNvPr>
          <p:cNvSpPr txBox="1">
            <a:spLocks noChangeArrowheads="1"/>
          </p:cNvSpPr>
          <p:nvPr/>
        </p:nvSpPr>
        <p:spPr bwMode="auto">
          <a:xfrm>
            <a:off x="5638800" y="4648200"/>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b="1">
                <a:solidFill>
                  <a:srgbClr val="FFFFFF"/>
                </a:solidFill>
                <a:latin typeface="Arial" panose="020B0604020202020204" pitchFamily="34" charset="0"/>
                <a:cs typeface="Arial" panose="020B0604020202020204" pitchFamily="34" charset="0"/>
              </a:rPr>
              <a:t>B</a:t>
            </a:r>
            <a:endParaRPr lang="en-US" altLang="sv-SE" sz="1800">
              <a:solidFill>
                <a:srgbClr val="000000"/>
              </a:solidFill>
              <a:latin typeface="Times New Roman" panose="02020603050405020304" pitchFamily="18" charset="0"/>
              <a:cs typeface="Arial" panose="020B0604020202020204" pitchFamily="34" charset="0"/>
            </a:endParaRPr>
          </a:p>
        </p:txBody>
      </p:sp>
      <p:sp>
        <p:nvSpPr>
          <p:cNvPr id="168969" name="Text Box 7">
            <a:extLst>
              <a:ext uri="{FF2B5EF4-FFF2-40B4-BE49-F238E27FC236}">
                <a16:creationId xmlns:a16="http://schemas.microsoft.com/office/drawing/2014/main" id="{6F22932E-4A69-2141-D266-E7C31656BA1E}"/>
              </a:ext>
            </a:extLst>
          </p:cNvPr>
          <p:cNvSpPr txBox="1">
            <a:spLocks noChangeArrowheads="1"/>
          </p:cNvSpPr>
          <p:nvPr/>
        </p:nvSpPr>
        <p:spPr bwMode="auto">
          <a:xfrm>
            <a:off x="1981200" y="4800600"/>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b="1">
                <a:solidFill>
                  <a:srgbClr val="FFFFFF"/>
                </a:solidFill>
                <a:latin typeface="Arial" panose="020B0604020202020204" pitchFamily="34" charset="0"/>
                <a:cs typeface="Arial" panose="020B0604020202020204" pitchFamily="34" charset="0"/>
              </a:rPr>
              <a:t>B</a:t>
            </a:r>
            <a:endParaRPr lang="en-US" altLang="sv-SE" sz="1800">
              <a:solidFill>
                <a:srgbClr val="000000"/>
              </a:solidFill>
              <a:latin typeface="Times New Roman" panose="02020603050405020304" pitchFamily="18" charset="0"/>
              <a:cs typeface="Arial" panose="020B0604020202020204" pitchFamily="34" charset="0"/>
            </a:endParaRPr>
          </a:p>
        </p:txBody>
      </p:sp>
      <p:sp>
        <p:nvSpPr>
          <p:cNvPr id="168970" name="TextBox 10">
            <a:extLst>
              <a:ext uri="{FF2B5EF4-FFF2-40B4-BE49-F238E27FC236}">
                <a16:creationId xmlns:a16="http://schemas.microsoft.com/office/drawing/2014/main" id="{06312FC2-63CE-9A00-9F4C-15FA297EE669}"/>
              </a:ext>
            </a:extLst>
          </p:cNvPr>
          <p:cNvSpPr txBox="1">
            <a:spLocks noChangeArrowheads="1"/>
          </p:cNvSpPr>
          <p:nvPr/>
        </p:nvSpPr>
        <p:spPr bwMode="auto">
          <a:xfrm>
            <a:off x="685800" y="60960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a:extLst>
              <a:ext uri="{FF2B5EF4-FFF2-40B4-BE49-F238E27FC236}">
                <a16:creationId xmlns:a16="http://schemas.microsoft.com/office/drawing/2014/main" id="{997B5B63-EE85-CE2D-A866-FFA04B9881BC}"/>
              </a:ext>
            </a:extLst>
          </p:cNvPr>
          <p:cNvSpPr>
            <a:spLocks noGrp="1"/>
          </p:cNvSpPr>
          <p:nvPr>
            <p:ph type="title"/>
          </p:nvPr>
        </p:nvSpPr>
        <p:spPr>
          <a:xfrm>
            <a:off x="1219200" y="1524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Coil winding</a:t>
            </a:r>
          </a:p>
        </p:txBody>
      </p:sp>
      <p:sp>
        <p:nvSpPr>
          <p:cNvPr id="171010" name="Date Placeholder 1">
            <a:extLst>
              <a:ext uri="{FF2B5EF4-FFF2-40B4-BE49-F238E27FC236}">
                <a16:creationId xmlns:a16="http://schemas.microsoft.com/office/drawing/2014/main" id="{469CD60F-A7C6-ACCA-D258-A79E6F3CCEB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71011" name="Footer Placeholder 2">
            <a:extLst>
              <a:ext uri="{FF2B5EF4-FFF2-40B4-BE49-F238E27FC236}">
                <a16:creationId xmlns:a16="http://schemas.microsoft.com/office/drawing/2014/main" id="{0BC0CFE9-C68D-D73B-0EDF-08218EE4414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71012" name="Slide Number Placeholder 3">
            <a:extLst>
              <a:ext uri="{FF2B5EF4-FFF2-40B4-BE49-F238E27FC236}">
                <a16:creationId xmlns:a16="http://schemas.microsoft.com/office/drawing/2014/main" id="{69855CA5-36F1-861C-3203-1FCD5051DB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3271E68-F2A4-F242-B9ED-048FEA08453D}"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56</a:t>
            </a:fld>
            <a:endParaRPr lang="en-US" altLang="sv-SE" sz="1000">
              <a:solidFill>
                <a:srgbClr val="000000"/>
              </a:solidFill>
              <a:latin typeface="Tahoma" panose="020B0604030504040204" pitchFamily="34" charset="0"/>
              <a:cs typeface="Arial" panose="020B0604020202020204" pitchFamily="34" charset="0"/>
            </a:endParaRPr>
          </a:p>
        </p:txBody>
      </p:sp>
      <p:sp>
        <p:nvSpPr>
          <p:cNvPr id="171013" name="Line 4">
            <a:extLst>
              <a:ext uri="{FF2B5EF4-FFF2-40B4-BE49-F238E27FC236}">
                <a16:creationId xmlns:a16="http://schemas.microsoft.com/office/drawing/2014/main" id="{57C7A8DD-3D4D-153D-170A-32C453A5631D}"/>
              </a:ext>
            </a:extLst>
          </p:cNvPr>
          <p:cNvSpPr>
            <a:spLocks noChangeShapeType="1"/>
          </p:cNvSpPr>
          <p:nvPr/>
        </p:nvSpPr>
        <p:spPr bwMode="auto">
          <a:xfrm flipH="1" flipV="1">
            <a:off x="2209800" y="4419600"/>
            <a:ext cx="838200" cy="1600200"/>
          </a:xfrm>
          <a:prstGeom prst="line">
            <a:avLst/>
          </a:prstGeom>
          <a:noFill/>
          <a:ln w="38100">
            <a:solidFill>
              <a:schemeClr val="bg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71014" name="Line 5">
            <a:extLst>
              <a:ext uri="{FF2B5EF4-FFF2-40B4-BE49-F238E27FC236}">
                <a16:creationId xmlns:a16="http://schemas.microsoft.com/office/drawing/2014/main" id="{66BC7C19-60F9-53F0-8E8F-94A5C06263C4}"/>
              </a:ext>
            </a:extLst>
          </p:cNvPr>
          <p:cNvSpPr>
            <a:spLocks noChangeShapeType="1"/>
          </p:cNvSpPr>
          <p:nvPr/>
        </p:nvSpPr>
        <p:spPr bwMode="auto">
          <a:xfrm>
            <a:off x="5334000" y="3276600"/>
            <a:ext cx="762000" cy="1600200"/>
          </a:xfrm>
          <a:prstGeom prst="line">
            <a:avLst/>
          </a:prstGeom>
          <a:noFill/>
          <a:ln w="38100">
            <a:solidFill>
              <a:schemeClr val="bg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71015" name="Text Box 6">
            <a:extLst>
              <a:ext uri="{FF2B5EF4-FFF2-40B4-BE49-F238E27FC236}">
                <a16:creationId xmlns:a16="http://schemas.microsoft.com/office/drawing/2014/main" id="{A8B643C6-37B7-FDC4-F906-B03F127C07EC}"/>
              </a:ext>
            </a:extLst>
          </p:cNvPr>
          <p:cNvSpPr txBox="1">
            <a:spLocks noChangeArrowheads="1"/>
          </p:cNvSpPr>
          <p:nvPr/>
        </p:nvSpPr>
        <p:spPr bwMode="auto">
          <a:xfrm>
            <a:off x="5638800" y="4648200"/>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b="1">
                <a:solidFill>
                  <a:srgbClr val="FFFFFF"/>
                </a:solidFill>
                <a:latin typeface="Arial" panose="020B0604020202020204" pitchFamily="34" charset="0"/>
                <a:cs typeface="Arial" panose="020B0604020202020204" pitchFamily="34" charset="0"/>
              </a:rPr>
              <a:t>B</a:t>
            </a:r>
            <a:endParaRPr lang="en-US" altLang="sv-SE" sz="1800">
              <a:solidFill>
                <a:srgbClr val="000000"/>
              </a:solidFill>
              <a:latin typeface="Times New Roman" panose="02020603050405020304" pitchFamily="18" charset="0"/>
              <a:cs typeface="Arial" panose="020B0604020202020204" pitchFamily="34" charset="0"/>
            </a:endParaRPr>
          </a:p>
        </p:txBody>
      </p:sp>
      <p:sp>
        <p:nvSpPr>
          <p:cNvPr id="171016" name="Text Box 7">
            <a:extLst>
              <a:ext uri="{FF2B5EF4-FFF2-40B4-BE49-F238E27FC236}">
                <a16:creationId xmlns:a16="http://schemas.microsoft.com/office/drawing/2014/main" id="{2125925B-00B0-20C3-94B9-5E271361FB17}"/>
              </a:ext>
            </a:extLst>
          </p:cNvPr>
          <p:cNvSpPr txBox="1">
            <a:spLocks noChangeArrowheads="1"/>
          </p:cNvSpPr>
          <p:nvPr/>
        </p:nvSpPr>
        <p:spPr bwMode="auto">
          <a:xfrm>
            <a:off x="1981200" y="4800600"/>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b="1">
                <a:solidFill>
                  <a:srgbClr val="FFFFFF"/>
                </a:solidFill>
                <a:latin typeface="Arial" panose="020B0604020202020204" pitchFamily="34" charset="0"/>
                <a:cs typeface="Arial" panose="020B0604020202020204" pitchFamily="34" charset="0"/>
              </a:rPr>
              <a:t>B</a:t>
            </a:r>
            <a:endParaRPr lang="en-US" altLang="sv-SE" sz="1800">
              <a:solidFill>
                <a:srgbClr val="000000"/>
              </a:solidFill>
              <a:latin typeface="Times New Roman" panose="02020603050405020304" pitchFamily="18" charset="0"/>
              <a:cs typeface="Arial" panose="020B0604020202020204" pitchFamily="34" charset="0"/>
            </a:endParaRPr>
          </a:p>
        </p:txBody>
      </p:sp>
      <p:pic>
        <p:nvPicPr>
          <p:cNvPr id="171017" name="Picture 8" descr="JEUMON~2">
            <a:extLst>
              <a:ext uri="{FF2B5EF4-FFF2-40B4-BE49-F238E27FC236}">
                <a16:creationId xmlns:a16="http://schemas.microsoft.com/office/drawing/2014/main" id="{1F33CB27-F21F-46AD-5971-41506753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018" name="Group 9">
            <a:extLst>
              <a:ext uri="{FF2B5EF4-FFF2-40B4-BE49-F238E27FC236}">
                <a16:creationId xmlns:a16="http://schemas.microsoft.com/office/drawing/2014/main" id="{C26919A0-1404-4A2D-38EA-B877D6461D6F}"/>
              </a:ext>
            </a:extLst>
          </p:cNvPr>
          <p:cNvGrpSpPr>
            <a:grpSpLocks/>
          </p:cNvGrpSpPr>
          <p:nvPr/>
        </p:nvGrpSpPr>
        <p:grpSpPr bwMode="auto">
          <a:xfrm>
            <a:off x="4038600" y="1066800"/>
            <a:ext cx="4800600" cy="1676400"/>
            <a:chOff x="1148" y="1426"/>
            <a:chExt cx="3378" cy="1223"/>
          </a:xfrm>
        </p:grpSpPr>
        <p:sp>
          <p:nvSpPr>
            <p:cNvPr id="171025" name="Freeform 10">
              <a:extLst>
                <a:ext uri="{FF2B5EF4-FFF2-40B4-BE49-F238E27FC236}">
                  <a16:creationId xmlns:a16="http://schemas.microsoft.com/office/drawing/2014/main" id="{B037938E-8650-5B1A-6F70-995C7660BDB9}"/>
                </a:ext>
              </a:extLst>
            </p:cNvPr>
            <p:cNvSpPr>
              <a:spLocks/>
            </p:cNvSpPr>
            <p:nvPr/>
          </p:nvSpPr>
          <p:spPr bwMode="auto">
            <a:xfrm>
              <a:off x="4318" y="1744"/>
              <a:ext cx="86" cy="142"/>
            </a:xfrm>
            <a:custGeom>
              <a:avLst/>
              <a:gdLst>
                <a:gd name="T0" fmla="*/ 0 w 86"/>
                <a:gd name="T1" fmla="*/ 74 h 142"/>
                <a:gd name="T2" fmla="*/ 40 w 86"/>
                <a:gd name="T3" fmla="*/ 142 h 142"/>
                <a:gd name="T4" fmla="*/ 86 w 86"/>
                <a:gd name="T5" fmla="*/ 64 h 142"/>
                <a:gd name="T6" fmla="*/ 48 w 86"/>
                <a:gd name="T7" fmla="*/ 0 h 142"/>
                <a:gd name="T8" fmla="*/ 0 w 86"/>
                <a:gd name="T9" fmla="*/ 74 h 142"/>
                <a:gd name="T10" fmla="*/ 0 60000 65536"/>
                <a:gd name="T11" fmla="*/ 0 60000 65536"/>
                <a:gd name="T12" fmla="*/ 0 60000 65536"/>
                <a:gd name="T13" fmla="*/ 0 60000 65536"/>
                <a:gd name="T14" fmla="*/ 0 60000 65536"/>
                <a:gd name="T15" fmla="*/ 0 w 86"/>
                <a:gd name="T16" fmla="*/ 0 h 142"/>
                <a:gd name="T17" fmla="*/ 86 w 86"/>
                <a:gd name="T18" fmla="*/ 142 h 142"/>
              </a:gdLst>
              <a:ahLst/>
              <a:cxnLst>
                <a:cxn ang="T10">
                  <a:pos x="T0" y="T1"/>
                </a:cxn>
                <a:cxn ang="T11">
                  <a:pos x="T2" y="T3"/>
                </a:cxn>
                <a:cxn ang="T12">
                  <a:pos x="T4" y="T5"/>
                </a:cxn>
                <a:cxn ang="T13">
                  <a:pos x="T6" y="T7"/>
                </a:cxn>
                <a:cxn ang="T14">
                  <a:pos x="T8" y="T9"/>
                </a:cxn>
              </a:cxnLst>
              <a:rect l="T15" t="T16" r="T17" b="T18"/>
              <a:pathLst>
                <a:path w="86" h="142">
                  <a:moveTo>
                    <a:pt x="0" y="74"/>
                  </a:moveTo>
                  <a:lnTo>
                    <a:pt x="40" y="142"/>
                  </a:lnTo>
                  <a:lnTo>
                    <a:pt x="86" y="64"/>
                  </a:lnTo>
                  <a:lnTo>
                    <a:pt x="48" y="0"/>
                  </a:lnTo>
                  <a:lnTo>
                    <a:pt x="0" y="74"/>
                  </a:lnTo>
                  <a:close/>
                </a:path>
              </a:pathLst>
            </a:custGeom>
            <a:solidFill>
              <a:srgbClr val="FED1CA"/>
            </a:solidFill>
            <a:ln w="9525" cap="flat" cmpd="sng">
              <a:solidFill>
                <a:schemeClr val="tx1"/>
              </a:solidFill>
              <a:prstDash val="solid"/>
              <a:round/>
              <a:headEnd/>
              <a:tailEnd/>
            </a:ln>
          </p:spPr>
          <p:txBody>
            <a:bodyPr/>
            <a:lstStyle/>
            <a:p>
              <a:endParaRPr lang="en-SE"/>
            </a:p>
          </p:txBody>
        </p:sp>
        <p:sp>
          <p:nvSpPr>
            <p:cNvPr id="171026" name="Freeform 11">
              <a:extLst>
                <a:ext uri="{FF2B5EF4-FFF2-40B4-BE49-F238E27FC236}">
                  <a16:creationId xmlns:a16="http://schemas.microsoft.com/office/drawing/2014/main" id="{9C23323D-57A2-B967-5DBC-CAA53699E7FD}"/>
                </a:ext>
              </a:extLst>
            </p:cNvPr>
            <p:cNvSpPr>
              <a:spLocks/>
            </p:cNvSpPr>
            <p:nvPr/>
          </p:nvSpPr>
          <p:spPr bwMode="auto">
            <a:xfrm>
              <a:off x="4366" y="1492"/>
              <a:ext cx="160" cy="312"/>
            </a:xfrm>
            <a:custGeom>
              <a:avLst/>
              <a:gdLst>
                <a:gd name="T0" fmla="*/ 0 w 160"/>
                <a:gd name="T1" fmla="*/ 250 h 312"/>
                <a:gd name="T2" fmla="*/ 40 w 160"/>
                <a:gd name="T3" fmla="*/ 312 h 312"/>
                <a:gd name="T4" fmla="*/ 160 w 160"/>
                <a:gd name="T5" fmla="*/ 128 h 312"/>
                <a:gd name="T6" fmla="*/ 158 w 160"/>
                <a:gd name="T7" fmla="*/ 0 h 312"/>
                <a:gd name="T8" fmla="*/ 0 w 160"/>
                <a:gd name="T9" fmla="*/ 250 h 312"/>
                <a:gd name="T10" fmla="*/ 0 60000 65536"/>
                <a:gd name="T11" fmla="*/ 0 60000 65536"/>
                <a:gd name="T12" fmla="*/ 0 60000 65536"/>
                <a:gd name="T13" fmla="*/ 0 60000 65536"/>
                <a:gd name="T14" fmla="*/ 0 60000 65536"/>
                <a:gd name="T15" fmla="*/ 0 w 160"/>
                <a:gd name="T16" fmla="*/ 0 h 312"/>
                <a:gd name="T17" fmla="*/ 160 w 160"/>
                <a:gd name="T18" fmla="*/ 312 h 312"/>
              </a:gdLst>
              <a:ahLst/>
              <a:cxnLst>
                <a:cxn ang="T10">
                  <a:pos x="T0" y="T1"/>
                </a:cxn>
                <a:cxn ang="T11">
                  <a:pos x="T2" y="T3"/>
                </a:cxn>
                <a:cxn ang="T12">
                  <a:pos x="T4" y="T5"/>
                </a:cxn>
                <a:cxn ang="T13">
                  <a:pos x="T6" y="T7"/>
                </a:cxn>
                <a:cxn ang="T14">
                  <a:pos x="T8" y="T9"/>
                </a:cxn>
              </a:cxnLst>
              <a:rect l="T15" t="T16" r="T17" b="T18"/>
              <a:pathLst>
                <a:path w="160" h="312">
                  <a:moveTo>
                    <a:pt x="0" y="250"/>
                  </a:moveTo>
                  <a:lnTo>
                    <a:pt x="40" y="312"/>
                  </a:lnTo>
                  <a:lnTo>
                    <a:pt x="160" y="128"/>
                  </a:lnTo>
                  <a:lnTo>
                    <a:pt x="158" y="0"/>
                  </a:lnTo>
                  <a:lnTo>
                    <a:pt x="0" y="250"/>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27" name="Freeform 12">
              <a:extLst>
                <a:ext uri="{FF2B5EF4-FFF2-40B4-BE49-F238E27FC236}">
                  <a16:creationId xmlns:a16="http://schemas.microsoft.com/office/drawing/2014/main" id="{6B451BC1-6314-420C-23CE-CDDA3E8FEF4C}"/>
                </a:ext>
              </a:extLst>
            </p:cNvPr>
            <p:cNvSpPr>
              <a:spLocks/>
            </p:cNvSpPr>
            <p:nvPr/>
          </p:nvSpPr>
          <p:spPr bwMode="auto">
            <a:xfrm>
              <a:off x="1152" y="1496"/>
              <a:ext cx="3080" cy="1152"/>
            </a:xfrm>
            <a:custGeom>
              <a:avLst/>
              <a:gdLst>
                <a:gd name="T0" fmla="*/ 0 w 3080"/>
                <a:gd name="T1" fmla="*/ 576 h 1152"/>
                <a:gd name="T2" fmla="*/ 48 w 3080"/>
                <a:gd name="T3" fmla="*/ 636 h 1152"/>
                <a:gd name="T4" fmla="*/ 52 w 3080"/>
                <a:gd name="T5" fmla="*/ 1152 h 1152"/>
                <a:gd name="T6" fmla="*/ 3080 w 3080"/>
                <a:gd name="T7" fmla="*/ 568 h 1152"/>
                <a:gd name="T8" fmla="*/ 3076 w 3080"/>
                <a:gd name="T9" fmla="*/ 56 h 1152"/>
                <a:gd name="T10" fmla="*/ 3032 w 3080"/>
                <a:gd name="T11" fmla="*/ 0 h 1152"/>
                <a:gd name="T12" fmla="*/ 0 w 3080"/>
                <a:gd name="T13" fmla="*/ 576 h 1152"/>
                <a:gd name="T14" fmla="*/ 0 60000 65536"/>
                <a:gd name="T15" fmla="*/ 0 60000 65536"/>
                <a:gd name="T16" fmla="*/ 0 60000 65536"/>
                <a:gd name="T17" fmla="*/ 0 60000 65536"/>
                <a:gd name="T18" fmla="*/ 0 60000 65536"/>
                <a:gd name="T19" fmla="*/ 0 60000 65536"/>
                <a:gd name="T20" fmla="*/ 0 60000 65536"/>
                <a:gd name="T21" fmla="*/ 0 w 3080"/>
                <a:gd name="T22" fmla="*/ 0 h 1152"/>
                <a:gd name="T23" fmla="*/ 3080 w 3080"/>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0" h="1152">
                  <a:moveTo>
                    <a:pt x="0" y="576"/>
                  </a:moveTo>
                  <a:lnTo>
                    <a:pt x="48" y="636"/>
                  </a:lnTo>
                  <a:lnTo>
                    <a:pt x="52" y="1152"/>
                  </a:lnTo>
                  <a:lnTo>
                    <a:pt x="3080" y="568"/>
                  </a:lnTo>
                  <a:lnTo>
                    <a:pt x="3076" y="56"/>
                  </a:lnTo>
                  <a:lnTo>
                    <a:pt x="3032" y="0"/>
                  </a:lnTo>
                  <a:lnTo>
                    <a:pt x="0" y="576"/>
                  </a:lnTo>
                  <a:close/>
                </a:path>
              </a:pathLst>
            </a:custGeom>
            <a:solidFill>
              <a:srgbClr val="FECED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SE"/>
            </a:p>
          </p:txBody>
        </p:sp>
        <p:grpSp>
          <p:nvGrpSpPr>
            <p:cNvPr id="171028" name="Group 13">
              <a:extLst>
                <a:ext uri="{FF2B5EF4-FFF2-40B4-BE49-F238E27FC236}">
                  <a16:creationId xmlns:a16="http://schemas.microsoft.com/office/drawing/2014/main" id="{EF5C9B75-A262-8703-5C0E-09F74C32719C}"/>
                </a:ext>
              </a:extLst>
            </p:cNvPr>
            <p:cNvGrpSpPr>
              <a:grpSpLocks/>
            </p:cNvGrpSpPr>
            <p:nvPr/>
          </p:nvGrpSpPr>
          <p:grpSpPr bwMode="auto">
            <a:xfrm>
              <a:off x="1150" y="2079"/>
              <a:ext cx="55" cy="570"/>
              <a:chOff x="1150" y="2079"/>
              <a:chExt cx="55" cy="570"/>
            </a:xfrm>
          </p:grpSpPr>
          <p:sp>
            <p:nvSpPr>
              <p:cNvPr id="171092" name="AutoShape 14">
                <a:extLst>
                  <a:ext uri="{FF2B5EF4-FFF2-40B4-BE49-F238E27FC236}">
                    <a16:creationId xmlns:a16="http://schemas.microsoft.com/office/drawing/2014/main" id="{7FE3CF5D-8E38-88D9-3708-05E28EC0E71B}"/>
                  </a:ext>
                </a:extLst>
              </p:cNvPr>
              <p:cNvSpPr>
                <a:spLocks noChangeArrowheads="1"/>
              </p:cNvSpPr>
              <p:nvPr/>
            </p:nvSpPr>
            <p:spPr bwMode="auto">
              <a:xfrm rot="5400000">
                <a:off x="892" y="2338"/>
                <a:ext cx="570" cy="52"/>
              </a:xfrm>
              <a:prstGeom prst="parallelogram">
                <a:avLst>
                  <a:gd name="adj" fmla="val 11098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nvGrpSpPr>
              <p:cNvPr id="171093" name="Group 15">
                <a:extLst>
                  <a:ext uri="{FF2B5EF4-FFF2-40B4-BE49-F238E27FC236}">
                    <a16:creationId xmlns:a16="http://schemas.microsoft.com/office/drawing/2014/main" id="{00E5E7F3-4E3B-E6A0-ADF8-1502940BCB17}"/>
                  </a:ext>
                </a:extLst>
              </p:cNvPr>
              <p:cNvGrpSpPr>
                <a:grpSpLocks/>
              </p:cNvGrpSpPr>
              <p:nvPr/>
            </p:nvGrpSpPr>
            <p:grpSpPr bwMode="auto">
              <a:xfrm>
                <a:off x="1150" y="2226"/>
                <a:ext cx="55" cy="160"/>
                <a:chOff x="1150" y="2226"/>
                <a:chExt cx="55" cy="160"/>
              </a:xfrm>
            </p:grpSpPr>
            <p:grpSp>
              <p:nvGrpSpPr>
                <p:cNvPr id="171115" name="Group 16">
                  <a:extLst>
                    <a:ext uri="{FF2B5EF4-FFF2-40B4-BE49-F238E27FC236}">
                      <a16:creationId xmlns:a16="http://schemas.microsoft.com/office/drawing/2014/main" id="{67DA5888-CAAB-AE43-6239-687A8420860C}"/>
                    </a:ext>
                  </a:extLst>
                </p:cNvPr>
                <p:cNvGrpSpPr>
                  <a:grpSpLocks/>
                </p:cNvGrpSpPr>
                <p:nvPr/>
              </p:nvGrpSpPr>
              <p:grpSpPr bwMode="auto">
                <a:xfrm>
                  <a:off x="1150" y="2226"/>
                  <a:ext cx="55" cy="96"/>
                  <a:chOff x="1150" y="2226"/>
                  <a:chExt cx="55" cy="96"/>
                </a:xfrm>
              </p:grpSpPr>
              <p:sp>
                <p:nvSpPr>
                  <p:cNvPr id="171119" name="Oval 17">
                    <a:extLst>
                      <a:ext uri="{FF2B5EF4-FFF2-40B4-BE49-F238E27FC236}">
                        <a16:creationId xmlns:a16="http://schemas.microsoft.com/office/drawing/2014/main" id="{1D1C22A5-BCE4-1C21-8489-2A029B3E892F}"/>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20" name="Oval 18">
                    <a:extLst>
                      <a:ext uri="{FF2B5EF4-FFF2-40B4-BE49-F238E27FC236}">
                        <a16:creationId xmlns:a16="http://schemas.microsoft.com/office/drawing/2014/main" id="{60003756-DF83-0B19-C54A-0DE7D4D71A68}"/>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nvGrpSpPr>
                <p:cNvPr id="171116" name="Group 19">
                  <a:extLst>
                    <a:ext uri="{FF2B5EF4-FFF2-40B4-BE49-F238E27FC236}">
                      <a16:creationId xmlns:a16="http://schemas.microsoft.com/office/drawing/2014/main" id="{937F0FDF-EDBD-E7A6-B267-8B56EA0B6258}"/>
                    </a:ext>
                  </a:extLst>
                </p:cNvPr>
                <p:cNvGrpSpPr>
                  <a:grpSpLocks/>
                </p:cNvGrpSpPr>
                <p:nvPr/>
              </p:nvGrpSpPr>
              <p:grpSpPr bwMode="auto">
                <a:xfrm>
                  <a:off x="1150" y="2290"/>
                  <a:ext cx="55" cy="96"/>
                  <a:chOff x="1150" y="2226"/>
                  <a:chExt cx="55" cy="96"/>
                </a:xfrm>
              </p:grpSpPr>
              <p:sp>
                <p:nvSpPr>
                  <p:cNvPr id="171117" name="Oval 20">
                    <a:extLst>
                      <a:ext uri="{FF2B5EF4-FFF2-40B4-BE49-F238E27FC236}">
                        <a16:creationId xmlns:a16="http://schemas.microsoft.com/office/drawing/2014/main" id="{2F982271-D681-B357-027D-D343938E8749}"/>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18" name="Oval 21">
                    <a:extLst>
                      <a:ext uri="{FF2B5EF4-FFF2-40B4-BE49-F238E27FC236}">
                        <a16:creationId xmlns:a16="http://schemas.microsoft.com/office/drawing/2014/main" id="{876FF647-4B5A-18B6-E70F-5EA7F95516FB}"/>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grpSp>
            <p:nvGrpSpPr>
              <p:cNvPr id="171094" name="Group 22">
                <a:extLst>
                  <a:ext uri="{FF2B5EF4-FFF2-40B4-BE49-F238E27FC236}">
                    <a16:creationId xmlns:a16="http://schemas.microsoft.com/office/drawing/2014/main" id="{B65C20C0-C540-2DEC-7B34-7C73FAA2DB1E}"/>
                  </a:ext>
                </a:extLst>
              </p:cNvPr>
              <p:cNvGrpSpPr>
                <a:grpSpLocks/>
              </p:cNvGrpSpPr>
              <p:nvPr/>
            </p:nvGrpSpPr>
            <p:grpSpPr bwMode="auto">
              <a:xfrm>
                <a:off x="1150" y="2350"/>
                <a:ext cx="55" cy="160"/>
                <a:chOff x="1150" y="2226"/>
                <a:chExt cx="55" cy="160"/>
              </a:xfrm>
            </p:grpSpPr>
            <p:grpSp>
              <p:nvGrpSpPr>
                <p:cNvPr id="171109" name="Group 23">
                  <a:extLst>
                    <a:ext uri="{FF2B5EF4-FFF2-40B4-BE49-F238E27FC236}">
                      <a16:creationId xmlns:a16="http://schemas.microsoft.com/office/drawing/2014/main" id="{9A654BE8-3500-C09A-0A36-15367043E99E}"/>
                    </a:ext>
                  </a:extLst>
                </p:cNvPr>
                <p:cNvGrpSpPr>
                  <a:grpSpLocks/>
                </p:cNvGrpSpPr>
                <p:nvPr/>
              </p:nvGrpSpPr>
              <p:grpSpPr bwMode="auto">
                <a:xfrm>
                  <a:off x="1150" y="2226"/>
                  <a:ext cx="55" cy="96"/>
                  <a:chOff x="1150" y="2226"/>
                  <a:chExt cx="55" cy="96"/>
                </a:xfrm>
              </p:grpSpPr>
              <p:sp>
                <p:nvSpPr>
                  <p:cNvPr id="171113" name="Oval 24">
                    <a:extLst>
                      <a:ext uri="{FF2B5EF4-FFF2-40B4-BE49-F238E27FC236}">
                        <a16:creationId xmlns:a16="http://schemas.microsoft.com/office/drawing/2014/main" id="{634E54DE-83B6-5780-95B3-6E75DB14CA6D}"/>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14" name="Oval 25">
                    <a:extLst>
                      <a:ext uri="{FF2B5EF4-FFF2-40B4-BE49-F238E27FC236}">
                        <a16:creationId xmlns:a16="http://schemas.microsoft.com/office/drawing/2014/main" id="{F6518AF6-F730-7E7F-AAF5-EDAB3A3808B2}"/>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nvGrpSpPr>
                <p:cNvPr id="171110" name="Group 26">
                  <a:extLst>
                    <a:ext uri="{FF2B5EF4-FFF2-40B4-BE49-F238E27FC236}">
                      <a16:creationId xmlns:a16="http://schemas.microsoft.com/office/drawing/2014/main" id="{800C2C89-97DB-F5C4-A03F-FE4E810055D4}"/>
                    </a:ext>
                  </a:extLst>
                </p:cNvPr>
                <p:cNvGrpSpPr>
                  <a:grpSpLocks/>
                </p:cNvGrpSpPr>
                <p:nvPr/>
              </p:nvGrpSpPr>
              <p:grpSpPr bwMode="auto">
                <a:xfrm>
                  <a:off x="1150" y="2290"/>
                  <a:ext cx="55" cy="96"/>
                  <a:chOff x="1150" y="2226"/>
                  <a:chExt cx="55" cy="96"/>
                </a:xfrm>
              </p:grpSpPr>
              <p:sp>
                <p:nvSpPr>
                  <p:cNvPr id="171111" name="Oval 27">
                    <a:extLst>
                      <a:ext uri="{FF2B5EF4-FFF2-40B4-BE49-F238E27FC236}">
                        <a16:creationId xmlns:a16="http://schemas.microsoft.com/office/drawing/2014/main" id="{F1F438E5-D85D-7482-7C31-64FD9D635B75}"/>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12" name="Oval 28">
                    <a:extLst>
                      <a:ext uri="{FF2B5EF4-FFF2-40B4-BE49-F238E27FC236}">
                        <a16:creationId xmlns:a16="http://schemas.microsoft.com/office/drawing/2014/main" id="{2B3C483A-54E9-5DDF-261C-9E4D302EF94C}"/>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grpSp>
            <p:nvGrpSpPr>
              <p:cNvPr id="171095" name="Group 29">
                <a:extLst>
                  <a:ext uri="{FF2B5EF4-FFF2-40B4-BE49-F238E27FC236}">
                    <a16:creationId xmlns:a16="http://schemas.microsoft.com/office/drawing/2014/main" id="{728954D4-D8C8-78F4-C5D5-F1A5095B2E84}"/>
                  </a:ext>
                </a:extLst>
              </p:cNvPr>
              <p:cNvGrpSpPr>
                <a:grpSpLocks/>
              </p:cNvGrpSpPr>
              <p:nvPr/>
            </p:nvGrpSpPr>
            <p:grpSpPr bwMode="auto">
              <a:xfrm>
                <a:off x="1150" y="2476"/>
                <a:ext cx="55" cy="160"/>
                <a:chOff x="1150" y="2226"/>
                <a:chExt cx="55" cy="160"/>
              </a:xfrm>
            </p:grpSpPr>
            <p:grpSp>
              <p:nvGrpSpPr>
                <p:cNvPr id="171103" name="Group 30">
                  <a:extLst>
                    <a:ext uri="{FF2B5EF4-FFF2-40B4-BE49-F238E27FC236}">
                      <a16:creationId xmlns:a16="http://schemas.microsoft.com/office/drawing/2014/main" id="{2F16A217-1CCD-937C-718C-BF29A3DA067D}"/>
                    </a:ext>
                  </a:extLst>
                </p:cNvPr>
                <p:cNvGrpSpPr>
                  <a:grpSpLocks/>
                </p:cNvGrpSpPr>
                <p:nvPr/>
              </p:nvGrpSpPr>
              <p:grpSpPr bwMode="auto">
                <a:xfrm>
                  <a:off x="1150" y="2226"/>
                  <a:ext cx="55" cy="96"/>
                  <a:chOff x="1150" y="2226"/>
                  <a:chExt cx="55" cy="96"/>
                </a:xfrm>
              </p:grpSpPr>
              <p:sp>
                <p:nvSpPr>
                  <p:cNvPr id="171107" name="Oval 31">
                    <a:extLst>
                      <a:ext uri="{FF2B5EF4-FFF2-40B4-BE49-F238E27FC236}">
                        <a16:creationId xmlns:a16="http://schemas.microsoft.com/office/drawing/2014/main" id="{5C433E8B-91FE-2794-9EF6-679A1E8C47C8}"/>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08" name="Oval 32">
                    <a:extLst>
                      <a:ext uri="{FF2B5EF4-FFF2-40B4-BE49-F238E27FC236}">
                        <a16:creationId xmlns:a16="http://schemas.microsoft.com/office/drawing/2014/main" id="{3448FAB6-A51B-5863-9475-A8AEEB961607}"/>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nvGrpSpPr>
                <p:cNvPr id="171104" name="Group 33">
                  <a:extLst>
                    <a:ext uri="{FF2B5EF4-FFF2-40B4-BE49-F238E27FC236}">
                      <a16:creationId xmlns:a16="http://schemas.microsoft.com/office/drawing/2014/main" id="{A6F90FAD-DB72-B8A1-EE61-D3E59899DD7A}"/>
                    </a:ext>
                  </a:extLst>
                </p:cNvPr>
                <p:cNvGrpSpPr>
                  <a:grpSpLocks/>
                </p:cNvGrpSpPr>
                <p:nvPr/>
              </p:nvGrpSpPr>
              <p:grpSpPr bwMode="auto">
                <a:xfrm>
                  <a:off x="1150" y="2290"/>
                  <a:ext cx="55" cy="96"/>
                  <a:chOff x="1150" y="2226"/>
                  <a:chExt cx="55" cy="96"/>
                </a:xfrm>
              </p:grpSpPr>
              <p:sp>
                <p:nvSpPr>
                  <p:cNvPr id="171105" name="Oval 34">
                    <a:extLst>
                      <a:ext uri="{FF2B5EF4-FFF2-40B4-BE49-F238E27FC236}">
                        <a16:creationId xmlns:a16="http://schemas.microsoft.com/office/drawing/2014/main" id="{937420F5-A7A4-64B0-FC30-D289EE9CDACB}"/>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06" name="Oval 35">
                    <a:extLst>
                      <a:ext uri="{FF2B5EF4-FFF2-40B4-BE49-F238E27FC236}">
                        <a16:creationId xmlns:a16="http://schemas.microsoft.com/office/drawing/2014/main" id="{78A886BF-4DDB-8F97-D9B1-C7AB3E69E11A}"/>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grpSp>
            <p:nvGrpSpPr>
              <p:cNvPr id="171096" name="Group 36">
                <a:extLst>
                  <a:ext uri="{FF2B5EF4-FFF2-40B4-BE49-F238E27FC236}">
                    <a16:creationId xmlns:a16="http://schemas.microsoft.com/office/drawing/2014/main" id="{76121965-2E43-227C-1CC0-5C1FF5013C0B}"/>
                  </a:ext>
                </a:extLst>
              </p:cNvPr>
              <p:cNvGrpSpPr>
                <a:grpSpLocks/>
              </p:cNvGrpSpPr>
              <p:nvPr/>
            </p:nvGrpSpPr>
            <p:grpSpPr bwMode="auto">
              <a:xfrm>
                <a:off x="1150" y="2100"/>
                <a:ext cx="55" cy="160"/>
                <a:chOff x="1150" y="2226"/>
                <a:chExt cx="55" cy="160"/>
              </a:xfrm>
            </p:grpSpPr>
            <p:grpSp>
              <p:nvGrpSpPr>
                <p:cNvPr id="171097" name="Group 37">
                  <a:extLst>
                    <a:ext uri="{FF2B5EF4-FFF2-40B4-BE49-F238E27FC236}">
                      <a16:creationId xmlns:a16="http://schemas.microsoft.com/office/drawing/2014/main" id="{AC6FA94C-6247-5DEF-1F57-7969847289B6}"/>
                    </a:ext>
                  </a:extLst>
                </p:cNvPr>
                <p:cNvGrpSpPr>
                  <a:grpSpLocks/>
                </p:cNvGrpSpPr>
                <p:nvPr/>
              </p:nvGrpSpPr>
              <p:grpSpPr bwMode="auto">
                <a:xfrm>
                  <a:off x="1150" y="2226"/>
                  <a:ext cx="55" cy="96"/>
                  <a:chOff x="1150" y="2226"/>
                  <a:chExt cx="55" cy="96"/>
                </a:xfrm>
              </p:grpSpPr>
              <p:sp>
                <p:nvSpPr>
                  <p:cNvPr id="171101" name="Oval 38">
                    <a:extLst>
                      <a:ext uri="{FF2B5EF4-FFF2-40B4-BE49-F238E27FC236}">
                        <a16:creationId xmlns:a16="http://schemas.microsoft.com/office/drawing/2014/main" id="{2638EDCD-612D-2054-3397-7E39ED4AE83C}"/>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02" name="Oval 39">
                    <a:extLst>
                      <a:ext uri="{FF2B5EF4-FFF2-40B4-BE49-F238E27FC236}">
                        <a16:creationId xmlns:a16="http://schemas.microsoft.com/office/drawing/2014/main" id="{4B2896AA-FAE5-E407-690C-AE2ADF681729}"/>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nvGrpSpPr>
                <p:cNvPr id="171098" name="Group 40">
                  <a:extLst>
                    <a:ext uri="{FF2B5EF4-FFF2-40B4-BE49-F238E27FC236}">
                      <a16:creationId xmlns:a16="http://schemas.microsoft.com/office/drawing/2014/main" id="{91A2FB4B-C6A2-8CD0-7C61-7060F0923760}"/>
                    </a:ext>
                  </a:extLst>
                </p:cNvPr>
                <p:cNvGrpSpPr>
                  <a:grpSpLocks/>
                </p:cNvGrpSpPr>
                <p:nvPr/>
              </p:nvGrpSpPr>
              <p:grpSpPr bwMode="auto">
                <a:xfrm>
                  <a:off x="1150" y="2290"/>
                  <a:ext cx="55" cy="96"/>
                  <a:chOff x="1150" y="2226"/>
                  <a:chExt cx="55" cy="96"/>
                </a:xfrm>
              </p:grpSpPr>
              <p:sp>
                <p:nvSpPr>
                  <p:cNvPr id="171099" name="Oval 41">
                    <a:extLst>
                      <a:ext uri="{FF2B5EF4-FFF2-40B4-BE49-F238E27FC236}">
                        <a16:creationId xmlns:a16="http://schemas.microsoft.com/office/drawing/2014/main" id="{E02EB505-C0FD-D42F-A2A9-51B904B6BCD0}"/>
                      </a:ext>
                    </a:extLst>
                  </p:cNvPr>
                  <p:cNvSpPr>
                    <a:spLocks noChangeArrowheads="1"/>
                  </p:cNvSpPr>
                  <p:nvPr/>
                </p:nvSpPr>
                <p:spPr bwMode="auto">
                  <a:xfrm>
                    <a:off x="1150" y="2226"/>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sp>
                <p:nvSpPr>
                  <p:cNvPr id="171100" name="Oval 42">
                    <a:extLst>
                      <a:ext uri="{FF2B5EF4-FFF2-40B4-BE49-F238E27FC236}">
                        <a16:creationId xmlns:a16="http://schemas.microsoft.com/office/drawing/2014/main" id="{7B8FF309-D331-3868-F9E8-991B87BDB08E}"/>
                      </a:ext>
                    </a:extLst>
                  </p:cNvPr>
                  <p:cNvSpPr>
                    <a:spLocks noChangeArrowheads="1"/>
                  </p:cNvSpPr>
                  <p:nvPr/>
                </p:nvSpPr>
                <p:spPr bwMode="auto">
                  <a:xfrm>
                    <a:off x="1176" y="2260"/>
                    <a:ext cx="29" cy="62"/>
                  </a:xfrm>
                  <a:prstGeom prst="ellipse">
                    <a:avLst/>
                  </a:prstGeom>
                  <a:solidFill>
                    <a:srgbClr val="FC847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rgbClr val="000000"/>
                      </a:solidFill>
                      <a:latin typeface="Arial" panose="020B0604020202020204" pitchFamily="34" charset="0"/>
                    </a:endParaRPr>
                  </a:p>
                </p:txBody>
              </p:sp>
            </p:grpSp>
          </p:grpSp>
        </p:grpSp>
        <p:sp>
          <p:nvSpPr>
            <p:cNvPr id="171029" name="Line 43">
              <a:extLst>
                <a:ext uri="{FF2B5EF4-FFF2-40B4-BE49-F238E27FC236}">
                  <a16:creationId xmlns:a16="http://schemas.microsoft.com/office/drawing/2014/main" id="{5C384522-1166-241B-7B58-FA7C200900AF}"/>
                </a:ext>
              </a:extLst>
            </p:cNvPr>
            <p:cNvSpPr>
              <a:spLocks noChangeShapeType="1"/>
            </p:cNvSpPr>
            <p:nvPr/>
          </p:nvSpPr>
          <p:spPr bwMode="auto">
            <a:xfrm flipV="1">
              <a:off x="1200" y="1554"/>
              <a:ext cx="3027"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0" name="Line 44">
              <a:extLst>
                <a:ext uri="{FF2B5EF4-FFF2-40B4-BE49-F238E27FC236}">
                  <a16:creationId xmlns:a16="http://schemas.microsoft.com/office/drawing/2014/main" id="{020DB396-4949-4309-DE65-7DA24F925AC7}"/>
                </a:ext>
              </a:extLst>
            </p:cNvPr>
            <p:cNvSpPr>
              <a:spLocks noChangeShapeType="1"/>
            </p:cNvSpPr>
            <p:nvPr/>
          </p:nvSpPr>
          <p:spPr bwMode="auto">
            <a:xfrm flipV="1">
              <a:off x="1148" y="1500"/>
              <a:ext cx="3029" cy="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1" name="Line 45">
              <a:extLst>
                <a:ext uri="{FF2B5EF4-FFF2-40B4-BE49-F238E27FC236}">
                  <a16:creationId xmlns:a16="http://schemas.microsoft.com/office/drawing/2014/main" id="{0D51EB0C-AE69-DFF7-5A25-0BFF71331846}"/>
                </a:ext>
              </a:extLst>
            </p:cNvPr>
            <p:cNvSpPr>
              <a:spLocks noChangeShapeType="1"/>
            </p:cNvSpPr>
            <p:nvPr/>
          </p:nvSpPr>
          <p:spPr bwMode="auto">
            <a:xfrm flipV="1">
              <a:off x="1204" y="2066"/>
              <a:ext cx="302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2" name="Line 46">
              <a:extLst>
                <a:ext uri="{FF2B5EF4-FFF2-40B4-BE49-F238E27FC236}">
                  <a16:creationId xmlns:a16="http://schemas.microsoft.com/office/drawing/2014/main" id="{FCA7F83E-E7F3-FA9B-4B4D-28C69016AE2D}"/>
                </a:ext>
              </a:extLst>
            </p:cNvPr>
            <p:cNvSpPr>
              <a:spLocks noChangeShapeType="1"/>
            </p:cNvSpPr>
            <p:nvPr/>
          </p:nvSpPr>
          <p:spPr bwMode="auto">
            <a:xfrm flipV="1">
              <a:off x="1202" y="1966"/>
              <a:ext cx="896" cy="4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3" name="Line 47">
              <a:extLst>
                <a:ext uri="{FF2B5EF4-FFF2-40B4-BE49-F238E27FC236}">
                  <a16:creationId xmlns:a16="http://schemas.microsoft.com/office/drawing/2014/main" id="{A1FCFD78-1910-828B-3453-5F060A97BF71}"/>
                </a:ext>
              </a:extLst>
            </p:cNvPr>
            <p:cNvSpPr>
              <a:spLocks noChangeShapeType="1"/>
            </p:cNvSpPr>
            <p:nvPr/>
          </p:nvSpPr>
          <p:spPr bwMode="auto">
            <a:xfrm flipV="1">
              <a:off x="1204" y="1927"/>
              <a:ext cx="1094" cy="5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4" name="Line 48">
              <a:extLst>
                <a:ext uri="{FF2B5EF4-FFF2-40B4-BE49-F238E27FC236}">
                  <a16:creationId xmlns:a16="http://schemas.microsoft.com/office/drawing/2014/main" id="{550C82CA-D66C-B278-8EF0-1F144AE194BA}"/>
                </a:ext>
              </a:extLst>
            </p:cNvPr>
            <p:cNvSpPr>
              <a:spLocks noChangeShapeType="1"/>
            </p:cNvSpPr>
            <p:nvPr/>
          </p:nvSpPr>
          <p:spPr bwMode="auto">
            <a:xfrm flipV="1">
              <a:off x="1204" y="1891"/>
              <a:ext cx="1286" cy="6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5" name="Line 49">
              <a:extLst>
                <a:ext uri="{FF2B5EF4-FFF2-40B4-BE49-F238E27FC236}">
                  <a16:creationId xmlns:a16="http://schemas.microsoft.com/office/drawing/2014/main" id="{B96198D7-66E3-99B7-9AA0-21F7CC6526AC}"/>
                </a:ext>
              </a:extLst>
            </p:cNvPr>
            <p:cNvSpPr>
              <a:spLocks noChangeShapeType="1"/>
            </p:cNvSpPr>
            <p:nvPr/>
          </p:nvSpPr>
          <p:spPr bwMode="auto">
            <a:xfrm flipV="1">
              <a:off x="1196" y="1848"/>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6" name="Line 50">
              <a:extLst>
                <a:ext uri="{FF2B5EF4-FFF2-40B4-BE49-F238E27FC236}">
                  <a16:creationId xmlns:a16="http://schemas.microsoft.com/office/drawing/2014/main" id="{7CC84647-2446-1411-438A-3AE1911914C9}"/>
                </a:ext>
              </a:extLst>
            </p:cNvPr>
            <p:cNvSpPr>
              <a:spLocks noChangeShapeType="1"/>
            </p:cNvSpPr>
            <p:nvPr/>
          </p:nvSpPr>
          <p:spPr bwMode="auto">
            <a:xfrm flipV="1">
              <a:off x="1204" y="2000"/>
              <a:ext cx="712" cy="3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7" name="Line 51">
              <a:extLst>
                <a:ext uri="{FF2B5EF4-FFF2-40B4-BE49-F238E27FC236}">
                  <a16:creationId xmlns:a16="http://schemas.microsoft.com/office/drawing/2014/main" id="{893B5152-51C4-8624-9663-CBB226771ED9}"/>
                </a:ext>
              </a:extLst>
            </p:cNvPr>
            <p:cNvSpPr>
              <a:spLocks noChangeShapeType="1"/>
            </p:cNvSpPr>
            <p:nvPr/>
          </p:nvSpPr>
          <p:spPr bwMode="auto">
            <a:xfrm flipV="1">
              <a:off x="1206" y="2036"/>
              <a:ext cx="526"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8" name="Line 52">
              <a:extLst>
                <a:ext uri="{FF2B5EF4-FFF2-40B4-BE49-F238E27FC236}">
                  <a16:creationId xmlns:a16="http://schemas.microsoft.com/office/drawing/2014/main" id="{D94A9388-BC76-0BD3-C93D-6BA5815CCF31}"/>
                </a:ext>
              </a:extLst>
            </p:cNvPr>
            <p:cNvSpPr>
              <a:spLocks noChangeShapeType="1"/>
            </p:cNvSpPr>
            <p:nvPr/>
          </p:nvSpPr>
          <p:spPr bwMode="auto">
            <a:xfrm flipV="1">
              <a:off x="1198" y="2068"/>
              <a:ext cx="358" cy="1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39" name="Line 53">
              <a:extLst>
                <a:ext uri="{FF2B5EF4-FFF2-40B4-BE49-F238E27FC236}">
                  <a16:creationId xmlns:a16="http://schemas.microsoft.com/office/drawing/2014/main" id="{F916DB2A-36F4-492A-C315-1C4198AD98DB}"/>
                </a:ext>
              </a:extLst>
            </p:cNvPr>
            <p:cNvSpPr>
              <a:spLocks noChangeShapeType="1"/>
            </p:cNvSpPr>
            <p:nvPr/>
          </p:nvSpPr>
          <p:spPr bwMode="auto">
            <a:xfrm flipV="1">
              <a:off x="1198" y="2102"/>
              <a:ext cx="178" cy="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0" name="Line 54">
              <a:extLst>
                <a:ext uri="{FF2B5EF4-FFF2-40B4-BE49-F238E27FC236}">
                  <a16:creationId xmlns:a16="http://schemas.microsoft.com/office/drawing/2014/main" id="{EF2B74EE-4A1D-AD71-3A3E-436D98B8BB44}"/>
                </a:ext>
              </a:extLst>
            </p:cNvPr>
            <p:cNvSpPr>
              <a:spLocks noChangeShapeType="1"/>
            </p:cNvSpPr>
            <p:nvPr/>
          </p:nvSpPr>
          <p:spPr bwMode="auto">
            <a:xfrm flipV="1">
              <a:off x="1376" y="2016"/>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1" name="Line 55">
              <a:extLst>
                <a:ext uri="{FF2B5EF4-FFF2-40B4-BE49-F238E27FC236}">
                  <a16:creationId xmlns:a16="http://schemas.microsoft.com/office/drawing/2014/main" id="{BECDE559-8E34-BC93-A9A9-482C0D6E1CCD}"/>
                </a:ext>
              </a:extLst>
            </p:cNvPr>
            <p:cNvSpPr>
              <a:spLocks noChangeShapeType="1"/>
            </p:cNvSpPr>
            <p:nvPr/>
          </p:nvSpPr>
          <p:spPr bwMode="auto">
            <a:xfrm flipV="1">
              <a:off x="1546" y="1986"/>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2" name="Line 56">
              <a:extLst>
                <a:ext uri="{FF2B5EF4-FFF2-40B4-BE49-F238E27FC236}">
                  <a16:creationId xmlns:a16="http://schemas.microsoft.com/office/drawing/2014/main" id="{34B3F6AB-59AF-EAAB-FF3E-A59CBBDC318C}"/>
                </a:ext>
              </a:extLst>
            </p:cNvPr>
            <p:cNvSpPr>
              <a:spLocks noChangeShapeType="1"/>
            </p:cNvSpPr>
            <p:nvPr/>
          </p:nvSpPr>
          <p:spPr bwMode="auto">
            <a:xfrm flipV="1">
              <a:off x="1732" y="1948"/>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3" name="Line 57">
              <a:extLst>
                <a:ext uri="{FF2B5EF4-FFF2-40B4-BE49-F238E27FC236}">
                  <a16:creationId xmlns:a16="http://schemas.microsoft.com/office/drawing/2014/main" id="{536FE11A-BF31-D65D-D5E6-6D123429B025}"/>
                </a:ext>
              </a:extLst>
            </p:cNvPr>
            <p:cNvSpPr>
              <a:spLocks noChangeShapeType="1"/>
            </p:cNvSpPr>
            <p:nvPr/>
          </p:nvSpPr>
          <p:spPr bwMode="auto">
            <a:xfrm flipV="1">
              <a:off x="1212" y="2048"/>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4" name="Freeform 58">
              <a:extLst>
                <a:ext uri="{FF2B5EF4-FFF2-40B4-BE49-F238E27FC236}">
                  <a16:creationId xmlns:a16="http://schemas.microsoft.com/office/drawing/2014/main" id="{21A8AC61-4741-F185-9AB4-898F2100F1A3}"/>
                </a:ext>
              </a:extLst>
            </p:cNvPr>
            <p:cNvSpPr>
              <a:spLocks/>
            </p:cNvSpPr>
            <p:nvPr/>
          </p:nvSpPr>
          <p:spPr bwMode="auto">
            <a:xfrm>
              <a:off x="1202" y="2132"/>
              <a:ext cx="1056" cy="516"/>
            </a:xfrm>
            <a:custGeom>
              <a:avLst/>
              <a:gdLst>
                <a:gd name="T0" fmla="*/ 0 w 1056"/>
                <a:gd name="T1" fmla="*/ 0 h 516"/>
                <a:gd name="T2" fmla="*/ 0 w 1056"/>
                <a:gd name="T3" fmla="*/ 516 h 516"/>
                <a:gd name="T4" fmla="*/ 1056 w 1056"/>
                <a:gd name="T5" fmla="*/ 316 h 516"/>
                <a:gd name="T6" fmla="*/ 0 60000 65536"/>
                <a:gd name="T7" fmla="*/ 0 60000 65536"/>
                <a:gd name="T8" fmla="*/ 0 60000 65536"/>
                <a:gd name="T9" fmla="*/ 0 w 1056"/>
                <a:gd name="T10" fmla="*/ 0 h 516"/>
                <a:gd name="T11" fmla="*/ 1056 w 1056"/>
                <a:gd name="T12" fmla="*/ 516 h 516"/>
              </a:gdLst>
              <a:ahLst/>
              <a:cxnLst>
                <a:cxn ang="T6">
                  <a:pos x="T0" y="T1"/>
                </a:cxn>
                <a:cxn ang="T7">
                  <a:pos x="T2" y="T3"/>
                </a:cxn>
                <a:cxn ang="T8">
                  <a:pos x="T4" y="T5"/>
                </a:cxn>
              </a:cxnLst>
              <a:rect l="T9" t="T10" r="T11" b="T12"/>
              <a:pathLst>
                <a:path w="1056" h="516">
                  <a:moveTo>
                    <a:pt x="0" y="0"/>
                  </a:moveTo>
                  <a:lnTo>
                    <a:pt x="0" y="516"/>
                  </a:lnTo>
                  <a:lnTo>
                    <a:pt x="1056" y="316"/>
                  </a:ln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71045" name="Line 59">
              <a:extLst>
                <a:ext uri="{FF2B5EF4-FFF2-40B4-BE49-F238E27FC236}">
                  <a16:creationId xmlns:a16="http://schemas.microsoft.com/office/drawing/2014/main" id="{2D5BA28D-9878-9A0C-B048-BE80D3752909}"/>
                </a:ext>
              </a:extLst>
            </p:cNvPr>
            <p:cNvSpPr>
              <a:spLocks noChangeShapeType="1"/>
            </p:cNvSpPr>
            <p:nvPr/>
          </p:nvSpPr>
          <p:spPr bwMode="auto">
            <a:xfrm flipV="1">
              <a:off x="1913" y="1913"/>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6" name="Line 60">
              <a:extLst>
                <a:ext uri="{FF2B5EF4-FFF2-40B4-BE49-F238E27FC236}">
                  <a16:creationId xmlns:a16="http://schemas.microsoft.com/office/drawing/2014/main" id="{1FF540E6-ACA2-E351-4570-786519192E24}"/>
                </a:ext>
              </a:extLst>
            </p:cNvPr>
            <p:cNvSpPr>
              <a:spLocks noChangeShapeType="1"/>
            </p:cNvSpPr>
            <p:nvPr/>
          </p:nvSpPr>
          <p:spPr bwMode="auto">
            <a:xfrm flipV="1">
              <a:off x="2094" y="1878"/>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7" name="Line 61">
              <a:extLst>
                <a:ext uri="{FF2B5EF4-FFF2-40B4-BE49-F238E27FC236}">
                  <a16:creationId xmlns:a16="http://schemas.microsoft.com/office/drawing/2014/main" id="{06F562B3-2BF7-485E-CFA1-23C743FE55DC}"/>
                </a:ext>
              </a:extLst>
            </p:cNvPr>
            <p:cNvSpPr>
              <a:spLocks noChangeShapeType="1"/>
            </p:cNvSpPr>
            <p:nvPr/>
          </p:nvSpPr>
          <p:spPr bwMode="auto">
            <a:xfrm flipV="1">
              <a:off x="1919" y="1911"/>
              <a:ext cx="9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8" name="Line 62">
              <a:extLst>
                <a:ext uri="{FF2B5EF4-FFF2-40B4-BE49-F238E27FC236}">
                  <a16:creationId xmlns:a16="http://schemas.microsoft.com/office/drawing/2014/main" id="{D02A1431-4248-5340-D91C-56FBDB3944C5}"/>
                </a:ext>
              </a:extLst>
            </p:cNvPr>
            <p:cNvSpPr>
              <a:spLocks noChangeShapeType="1"/>
            </p:cNvSpPr>
            <p:nvPr/>
          </p:nvSpPr>
          <p:spPr bwMode="auto">
            <a:xfrm flipV="1">
              <a:off x="2292" y="1842"/>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49" name="Line 63">
              <a:extLst>
                <a:ext uri="{FF2B5EF4-FFF2-40B4-BE49-F238E27FC236}">
                  <a16:creationId xmlns:a16="http://schemas.microsoft.com/office/drawing/2014/main" id="{C77D5F88-A9E2-36E7-C19E-8B83DB9D2CED}"/>
                </a:ext>
              </a:extLst>
            </p:cNvPr>
            <p:cNvSpPr>
              <a:spLocks noChangeShapeType="1"/>
            </p:cNvSpPr>
            <p:nvPr/>
          </p:nvSpPr>
          <p:spPr bwMode="auto">
            <a:xfrm flipV="1">
              <a:off x="2490" y="1803"/>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0" name="Line 64">
              <a:extLst>
                <a:ext uri="{FF2B5EF4-FFF2-40B4-BE49-F238E27FC236}">
                  <a16:creationId xmlns:a16="http://schemas.microsoft.com/office/drawing/2014/main" id="{6449E45E-7198-02E6-846A-FF74A190491C}"/>
                </a:ext>
              </a:extLst>
            </p:cNvPr>
            <p:cNvSpPr>
              <a:spLocks noChangeShapeType="1"/>
            </p:cNvSpPr>
            <p:nvPr/>
          </p:nvSpPr>
          <p:spPr bwMode="auto">
            <a:xfrm flipV="1">
              <a:off x="2676" y="1767"/>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1" name="Line 65">
              <a:extLst>
                <a:ext uri="{FF2B5EF4-FFF2-40B4-BE49-F238E27FC236}">
                  <a16:creationId xmlns:a16="http://schemas.microsoft.com/office/drawing/2014/main" id="{44D1FB91-D4E6-66A6-EC25-F7BFDD0D8746}"/>
                </a:ext>
              </a:extLst>
            </p:cNvPr>
            <p:cNvSpPr>
              <a:spLocks noChangeShapeType="1"/>
            </p:cNvSpPr>
            <p:nvPr/>
          </p:nvSpPr>
          <p:spPr bwMode="auto">
            <a:xfrm flipV="1">
              <a:off x="2140" y="1676"/>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2" name="Line 66">
              <a:extLst>
                <a:ext uri="{FF2B5EF4-FFF2-40B4-BE49-F238E27FC236}">
                  <a16:creationId xmlns:a16="http://schemas.microsoft.com/office/drawing/2014/main" id="{0A051F35-4467-FCB2-9F06-FC0DCA3F070A}"/>
                </a:ext>
              </a:extLst>
            </p:cNvPr>
            <p:cNvSpPr>
              <a:spLocks noChangeShapeType="1"/>
            </p:cNvSpPr>
            <p:nvPr/>
          </p:nvSpPr>
          <p:spPr bwMode="auto">
            <a:xfrm flipV="1">
              <a:off x="3623" y="1595"/>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grpSp>
          <p:nvGrpSpPr>
            <p:cNvPr id="171053" name="Group 67">
              <a:extLst>
                <a:ext uri="{FF2B5EF4-FFF2-40B4-BE49-F238E27FC236}">
                  <a16:creationId xmlns:a16="http://schemas.microsoft.com/office/drawing/2014/main" id="{B591AC86-E8CA-5D9A-6FA3-8E4DD9914D33}"/>
                </a:ext>
              </a:extLst>
            </p:cNvPr>
            <p:cNvGrpSpPr>
              <a:grpSpLocks/>
            </p:cNvGrpSpPr>
            <p:nvPr/>
          </p:nvGrpSpPr>
          <p:grpSpPr bwMode="auto">
            <a:xfrm>
              <a:off x="1368" y="1631"/>
              <a:ext cx="2161" cy="985"/>
              <a:chOff x="1368" y="1631"/>
              <a:chExt cx="2161" cy="985"/>
            </a:xfrm>
          </p:grpSpPr>
          <p:grpSp>
            <p:nvGrpSpPr>
              <p:cNvPr id="171082" name="Group 68">
                <a:extLst>
                  <a:ext uri="{FF2B5EF4-FFF2-40B4-BE49-F238E27FC236}">
                    <a16:creationId xmlns:a16="http://schemas.microsoft.com/office/drawing/2014/main" id="{DECFD318-6AB4-9AF6-DD01-01CA390A2178}"/>
                  </a:ext>
                </a:extLst>
              </p:cNvPr>
              <p:cNvGrpSpPr>
                <a:grpSpLocks/>
              </p:cNvGrpSpPr>
              <p:nvPr/>
            </p:nvGrpSpPr>
            <p:grpSpPr bwMode="auto">
              <a:xfrm>
                <a:off x="1368" y="1741"/>
                <a:ext cx="1581" cy="875"/>
                <a:chOff x="1332" y="1903"/>
                <a:chExt cx="1581" cy="875"/>
              </a:xfrm>
            </p:grpSpPr>
            <p:sp>
              <p:nvSpPr>
                <p:cNvPr id="171090" name="Line 69">
                  <a:extLst>
                    <a:ext uri="{FF2B5EF4-FFF2-40B4-BE49-F238E27FC236}">
                      <a16:creationId xmlns:a16="http://schemas.microsoft.com/office/drawing/2014/main" id="{4EB7DAEC-9189-97B7-075D-2591684E286C}"/>
                    </a:ext>
                  </a:extLst>
                </p:cNvPr>
                <p:cNvSpPr>
                  <a:spLocks noChangeShapeType="1"/>
                </p:cNvSpPr>
                <p:nvPr/>
              </p:nvSpPr>
              <p:spPr bwMode="auto">
                <a:xfrm flipV="1">
                  <a:off x="1332" y="1984"/>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91" name="Line 70">
                  <a:extLst>
                    <a:ext uri="{FF2B5EF4-FFF2-40B4-BE49-F238E27FC236}">
                      <a16:creationId xmlns:a16="http://schemas.microsoft.com/office/drawing/2014/main" id="{628B659D-D53C-24CD-2B30-A86A0E3435A9}"/>
                    </a:ext>
                  </a:extLst>
                </p:cNvPr>
                <p:cNvSpPr>
                  <a:spLocks noChangeShapeType="1"/>
                </p:cNvSpPr>
                <p:nvPr/>
              </p:nvSpPr>
              <p:spPr bwMode="auto">
                <a:xfrm flipV="1">
                  <a:off x="2821" y="1903"/>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grpSp>
          <p:sp>
            <p:nvSpPr>
              <p:cNvPr id="171083" name="Line 71">
                <a:extLst>
                  <a:ext uri="{FF2B5EF4-FFF2-40B4-BE49-F238E27FC236}">
                    <a16:creationId xmlns:a16="http://schemas.microsoft.com/office/drawing/2014/main" id="{216DFBEF-8A79-362D-C45D-540CCD014042}"/>
                  </a:ext>
                </a:extLst>
              </p:cNvPr>
              <p:cNvSpPr>
                <a:spLocks noChangeShapeType="1"/>
              </p:cNvSpPr>
              <p:nvPr/>
            </p:nvSpPr>
            <p:spPr bwMode="auto">
              <a:xfrm flipV="1">
                <a:off x="1560" y="1786"/>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84" name="Line 72">
                <a:extLst>
                  <a:ext uri="{FF2B5EF4-FFF2-40B4-BE49-F238E27FC236}">
                    <a16:creationId xmlns:a16="http://schemas.microsoft.com/office/drawing/2014/main" id="{F8700664-3B09-2A1F-57CE-6E566CF81DEC}"/>
                  </a:ext>
                </a:extLst>
              </p:cNvPr>
              <p:cNvSpPr>
                <a:spLocks noChangeShapeType="1"/>
              </p:cNvSpPr>
              <p:nvPr/>
            </p:nvSpPr>
            <p:spPr bwMode="auto">
              <a:xfrm flipV="1">
                <a:off x="3040" y="1705"/>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85" name="Line 73">
                <a:extLst>
                  <a:ext uri="{FF2B5EF4-FFF2-40B4-BE49-F238E27FC236}">
                    <a16:creationId xmlns:a16="http://schemas.microsoft.com/office/drawing/2014/main" id="{F6E9C1E3-C53F-491A-045A-5E663E2F0F06}"/>
                  </a:ext>
                </a:extLst>
              </p:cNvPr>
              <p:cNvSpPr>
                <a:spLocks noChangeShapeType="1"/>
              </p:cNvSpPr>
              <p:nvPr/>
            </p:nvSpPr>
            <p:spPr bwMode="auto">
              <a:xfrm flipV="1">
                <a:off x="1776" y="1738"/>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grpSp>
            <p:nvGrpSpPr>
              <p:cNvPr id="171086" name="Group 74">
                <a:extLst>
                  <a:ext uri="{FF2B5EF4-FFF2-40B4-BE49-F238E27FC236}">
                    <a16:creationId xmlns:a16="http://schemas.microsoft.com/office/drawing/2014/main" id="{0D39D7C6-085B-90F9-ECF1-1E397CF9899E}"/>
                  </a:ext>
                </a:extLst>
              </p:cNvPr>
              <p:cNvGrpSpPr>
                <a:grpSpLocks/>
              </p:cNvGrpSpPr>
              <p:nvPr/>
            </p:nvGrpSpPr>
            <p:grpSpPr bwMode="auto">
              <a:xfrm>
                <a:off x="1948" y="1631"/>
                <a:ext cx="1581" cy="875"/>
                <a:chOff x="1332" y="1903"/>
                <a:chExt cx="1581" cy="875"/>
              </a:xfrm>
            </p:grpSpPr>
            <p:sp>
              <p:nvSpPr>
                <p:cNvPr id="171088" name="Line 75">
                  <a:extLst>
                    <a:ext uri="{FF2B5EF4-FFF2-40B4-BE49-F238E27FC236}">
                      <a16:creationId xmlns:a16="http://schemas.microsoft.com/office/drawing/2014/main" id="{ADA7A54D-A10C-96D2-C53B-19CE064FB3DA}"/>
                    </a:ext>
                  </a:extLst>
                </p:cNvPr>
                <p:cNvSpPr>
                  <a:spLocks noChangeShapeType="1"/>
                </p:cNvSpPr>
                <p:nvPr/>
              </p:nvSpPr>
              <p:spPr bwMode="auto">
                <a:xfrm flipV="1">
                  <a:off x="1332" y="1984"/>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89" name="Line 76">
                  <a:extLst>
                    <a:ext uri="{FF2B5EF4-FFF2-40B4-BE49-F238E27FC236}">
                      <a16:creationId xmlns:a16="http://schemas.microsoft.com/office/drawing/2014/main" id="{73EEE905-A6B5-F871-0450-46D959220F20}"/>
                    </a:ext>
                  </a:extLst>
                </p:cNvPr>
                <p:cNvSpPr>
                  <a:spLocks noChangeShapeType="1"/>
                </p:cNvSpPr>
                <p:nvPr/>
              </p:nvSpPr>
              <p:spPr bwMode="auto">
                <a:xfrm flipV="1">
                  <a:off x="2821" y="1903"/>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grpSp>
          <p:sp>
            <p:nvSpPr>
              <p:cNvPr id="171087" name="Line 77">
                <a:extLst>
                  <a:ext uri="{FF2B5EF4-FFF2-40B4-BE49-F238E27FC236}">
                    <a16:creationId xmlns:a16="http://schemas.microsoft.com/office/drawing/2014/main" id="{1BF712CD-0ADF-25B2-846E-041D80094F64}"/>
                  </a:ext>
                </a:extLst>
              </p:cNvPr>
              <p:cNvSpPr>
                <a:spLocks noChangeShapeType="1"/>
              </p:cNvSpPr>
              <p:nvPr/>
            </p:nvSpPr>
            <p:spPr bwMode="auto">
              <a:xfrm flipV="1">
                <a:off x="3268" y="1651"/>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grpSp>
        <p:grpSp>
          <p:nvGrpSpPr>
            <p:cNvPr id="171054" name="Group 78">
              <a:extLst>
                <a:ext uri="{FF2B5EF4-FFF2-40B4-BE49-F238E27FC236}">
                  <a16:creationId xmlns:a16="http://schemas.microsoft.com/office/drawing/2014/main" id="{68603283-C531-F3BA-720E-10E33D8B551C}"/>
                </a:ext>
              </a:extLst>
            </p:cNvPr>
            <p:cNvGrpSpPr>
              <a:grpSpLocks/>
            </p:cNvGrpSpPr>
            <p:nvPr/>
          </p:nvGrpSpPr>
          <p:grpSpPr bwMode="auto">
            <a:xfrm>
              <a:off x="2347" y="1556"/>
              <a:ext cx="1581" cy="875"/>
              <a:chOff x="1332" y="1903"/>
              <a:chExt cx="1581" cy="875"/>
            </a:xfrm>
          </p:grpSpPr>
          <p:sp>
            <p:nvSpPr>
              <p:cNvPr id="171080" name="Line 79">
                <a:extLst>
                  <a:ext uri="{FF2B5EF4-FFF2-40B4-BE49-F238E27FC236}">
                    <a16:creationId xmlns:a16="http://schemas.microsoft.com/office/drawing/2014/main" id="{8AB0C9E9-CB00-1EAE-DADD-ED324204F271}"/>
                  </a:ext>
                </a:extLst>
              </p:cNvPr>
              <p:cNvSpPr>
                <a:spLocks noChangeShapeType="1"/>
              </p:cNvSpPr>
              <p:nvPr/>
            </p:nvSpPr>
            <p:spPr bwMode="auto">
              <a:xfrm flipV="1">
                <a:off x="1332" y="1984"/>
                <a:ext cx="1490" cy="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81" name="Line 80">
                <a:extLst>
                  <a:ext uri="{FF2B5EF4-FFF2-40B4-BE49-F238E27FC236}">
                    <a16:creationId xmlns:a16="http://schemas.microsoft.com/office/drawing/2014/main" id="{AE8848D5-89BD-BBF9-68BC-7949B85A1396}"/>
                  </a:ext>
                </a:extLst>
              </p:cNvPr>
              <p:cNvSpPr>
                <a:spLocks noChangeShapeType="1"/>
              </p:cNvSpPr>
              <p:nvPr/>
            </p:nvSpPr>
            <p:spPr bwMode="auto">
              <a:xfrm flipV="1">
                <a:off x="2821" y="1903"/>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grpSp>
        <p:sp>
          <p:nvSpPr>
            <p:cNvPr id="171055" name="Line 81">
              <a:extLst>
                <a:ext uri="{FF2B5EF4-FFF2-40B4-BE49-F238E27FC236}">
                  <a16:creationId xmlns:a16="http://schemas.microsoft.com/office/drawing/2014/main" id="{120ECC7D-9182-CB01-0EA4-A0E41902AEFE}"/>
                </a:ext>
              </a:extLst>
            </p:cNvPr>
            <p:cNvSpPr>
              <a:spLocks noChangeShapeType="1"/>
            </p:cNvSpPr>
            <p:nvPr/>
          </p:nvSpPr>
          <p:spPr bwMode="auto">
            <a:xfrm flipV="1">
              <a:off x="2539" y="1592"/>
              <a:ext cx="1496" cy="8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6" name="Line 82">
              <a:extLst>
                <a:ext uri="{FF2B5EF4-FFF2-40B4-BE49-F238E27FC236}">
                  <a16:creationId xmlns:a16="http://schemas.microsoft.com/office/drawing/2014/main" id="{75757759-04E3-E8BF-DB49-A51476D1D8AA}"/>
                </a:ext>
              </a:extLst>
            </p:cNvPr>
            <p:cNvSpPr>
              <a:spLocks noChangeShapeType="1"/>
            </p:cNvSpPr>
            <p:nvPr/>
          </p:nvSpPr>
          <p:spPr bwMode="auto">
            <a:xfrm flipV="1">
              <a:off x="4031" y="1508"/>
              <a:ext cx="92"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7" name="Line 83">
              <a:extLst>
                <a:ext uri="{FF2B5EF4-FFF2-40B4-BE49-F238E27FC236}">
                  <a16:creationId xmlns:a16="http://schemas.microsoft.com/office/drawing/2014/main" id="{02C98C21-E01D-1BB8-CF68-2B48A78EDF17}"/>
                </a:ext>
              </a:extLst>
            </p:cNvPr>
            <p:cNvSpPr>
              <a:spLocks noChangeShapeType="1"/>
            </p:cNvSpPr>
            <p:nvPr/>
          </p:nvSpPr>
          <p:spPr bwMode="auto">
            <a:xfrm flipV="1">
              <a:off x="2755" y="1556"/>
              <a:ext cx="1475" cy="7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8" name="Line 84">
              <a:extLst>
                <a:ext uri="{FF2B5EF4-FFF2-40B4-BE49-F238E27FC236}">
                  <a16:creationId xmlns:a16="http://schemas.microsoft.com/office/drawing/2014/main" id="{B0463B9A-0AE3-6B1F-DAFC-87E476074400}"/>
                </a:ext>
              </a:extLst>
            </p:cNvPr>
            <p:cNvSpPr>
              <a:spLocks noChangeShapeType="1"/>
            </p:cNvSpPr>
            <p:nvPr/>
          </p:nvSpPr>
          <p:spPr bwMode="auto">
            <a:xfrm>
              <a:off x="4230" y="1551"/>
              <a:ext cx="0" cy="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59" name="Line 85">
              <a:extLst>
                <a:ext uri="{FF2B5EF4-FFF2-40B4-BE49-F238E27FC236}">
                  <a16:creationId xmlns:a16="http://schemas.microsoft.com/office/drawing/2014/main" id="{0FAECBB5-E063-194B-2F6B-37CDD7B9A8BD}"/>
                </a:ext>
              </a:extLst>
            </p:cNvPr>
            <p:cNvSpPr>
              <a:spLocks noChangeShapeType="1"/>
            </p:cNvSpPr>
            <p:nvPr/>
          </p:nvSpPr>
          <p:spPr bwMode="auto">
            <a:xfrm>
              <a:off x="4176" y="1494"/>
              <a:ext cx="54" cy="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60" name="Line 86">
              <a:extLst>
                <a:ext uri="{FF2B5EF4-FFF2-40B4-BE49-F238E27FC236}">
                  <a16:creationId xmlns:a16="http://schemas.microsoft.com/office/drawing/2014/main" id="{FDDE57BB-5D27-5CF3-70BE-83BDBC13A29C}"/>
                </a:ext>
              </a:extLst>
            </p:cNvPr>
            <p:cNvSpPr>
              <a:spLocks noChangeShapeType="1"/>
            </p:cNvSpPr>
            <p:nvPr/>
          </p:nvSpPr>
          <p:spPr bwMode="auto">
            <a:xfrm flipV="1">
              <a:off x="2969" y="1629"/>
              <a:ext cx="1256" cy="6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61" name="Line 87">
              <a:extLst>
                <a:ext uri="{FF2B5EF4-FFF2-40B4-BE49-F238E27FC236}">
                  <a16:creationId xmlns:a16="http://schemas.microsoft.com/office/drawing/2014/main" id="{983ADC87-21B1-F4C5-CBFE-737717AF2891}"/>
                </a:ext>
              </a:extLst>
            </p:cNvPr>
            <p:cNvSpPr>
              <a:spLocks noChangeShapeType="1"/>
            </p:cNvSpPr>
            <p:nvPr/>
          </p:nvSpPr>
          <p:spPr bwMode="auto">
            <a:xfrm flipV="1">
              <a:off x="3197" y="1713"/>
              <a:ext cx="1028" cy="5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62" name="Line 88">
              <a:extLst>
                <a:ext uri="{FF2B5EF4-FFF2-40B4-BE49-F238E27FC236}">
                  <a16:creationId xmlns:a16="http://schemas.microsoft.com/office/drawing/2014/main" id="{E9AC3E16-C7FE-0BA4-9E3C-1CC1C7EE1408}"/>
                </a:ext>
              </a:extLst>
            </p:cNvPr>
            <p:cNvSpPr>
              <a:spLocks noChangeShapeType="1"/>
            </p:cNvSpPr>
            <p:nvPr/>
          </p:nvSpPr>
          <p:spPr bwMode="auto">
            <a:xfrm flipV="1">
              <a:off x="3428" y="1788"/>
              <a:ext cx="797" cy="4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63" name="Line 89">
              <a:extLst>
                <a:ext uri="{FF2B5EF4-FFF2-40B4-BE49-F238E27FC236}">
                  <a16:creationId xmlns:a16="http://schemas.microsoft.com/office/drawing/2014/main" id="{6FB8CE33-CD28-AA70-577E-5F0B35344D01}"/>
                </a:ext>
              </a:extLst>
            </p:cNvPr>
            <p:cNvSpPr>
              <a:spLocks noChangeShapeType="1"/>
            </p:cNvSpPr>
            <p:nvPr/>
          </p:nvSpPr>
          <p:spPr bwMode="auto">
            <a:xfrm flipV="1">
              <a:off x="3653" y="1866"/>
              <a:ext cx="581" cy="3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64" name="Line 90">
              <a:extLst>
                <a:ext uri="{FF2B5EF4-FFF2-40B4-BE49-F238E27FC236}">
                  <a16:creationId xmlns:a16="http://schemas.microsoft.com/office/drawing/2014/main" id="{34FF240C-4E51-DE29-68EF-998C1BB09D4F}"/>
                </a:ext>
              </a:extLst>
            </p:cNvPr>
            <p:cNvSpPr>
              <a:spLocks noChangeShapeType="1"/>
            </p:cNvSpPr>
            <p:nvPr/>
          </p:nvSpPr>
          <p:spPr bwMode="auto">
            <a:xfrm flipV="1">
              <a:off x="3923" y="1959"/>
              <a:ext cx="308"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65" name="Freeform 91">
              <a:extLst>
                <a:ext uri="{FF2B5EF4-FFF2-40B4-BE49-F238E27FC236}">
                  <a16:creationId xmlns:a16="http://schemas.microsoft.com/office/drawing/2014/main" id="{F59983BE-D19E-118A-68AE-C7C26173F0ED}"/>
                </a:ext>
              </a:extLst>
            </p:cNvPr>
            <p:cNvSpPr>
              <a:spLocks/>
            </p:cNvSpPr>
            <p:nvPr/>
          </p:nvSpPr>
          <p:spPr bwMode="auto">
            <a:xfrm>
              <a:off x="1271" y="1566"/>
              <a:ext cx="1188" cy="972"/>
            </a:xfrm>
            <a:custGeom>
              <a:avLst/>
              <a:gdLst>
                <a:gd name="T0" fmla="*/ 0 w 1188"/>
                <a:gd name="T1" fmla="*/ 129 h 972"/>
                <a:gd name="T2" fmla="*/ 531 w 1188"/>
                <a:gd name="T3" fmla="*/ 972 h 972"/>
                <a:gd name="T4" fmla="*/ 1188 w 1188"/>
                <a:gd name="T5" fmla="*/ 843 h 972"/>
                <a:gd name="T6" fmla="*/ 654 w 1188"/>
                <a:gd name="T7" fmla="*/ 0 h 972"/>
                <a:gd name="T8" fmla="*/ 0 w 1188"/>
                <a:gd name="T9" fmla="*/ 129 h 972"/>
                <a:gd name="T10" fmla="*/ 0 60000 65536"/>
                <a:gd name="T11" fmla="*/ 0 60000 65536"/>
                <a:gd name="T12" fmla="*/ 0 60000 65536"/>
                <a:gd name="T13" fmla="*/ 0 60000 65536"/>
                <a:gd name="T14" fmla="*/ 0 60000 65536"/>
                <a:gd name="T15" fmla="*/ 0 w 1188"/>
                <a:gd name="T16" fmla="*/ 0 h 972"/>
                <a:gd name="T17" fmla="*/ 1188 w 1188"/>
                <a:gd name="T18" fmla="*/ 972 h 972"/>
              </a:gdLst>
              <a:ahLst/>
              <a:cxnLst>
                <a:cxn ang="T10">
                  <a:pos x="T0" y="T1"/>
                </a:cxn>
                <a:cxn ang="T11">
                  <a:pos x="T2" y="T3"/>
                </a:cxn>
                <a:cxn ang="T12">
                  <a:pos x="T4" y="T5"/>
                </a:cxn>
                <a:cxn ang="T13">
                  <a:pos x="T6" y="T7"/>
                </a:cxn>
                <a:cxn ang="T14">
                  <a:pos x="T8" y="T9"/>
                </a:cxn>
              </a:cxnLst>
              <a:rect l="T15" t="T16" r="T17" b="T18"/>
              <a:pathLst>
                <a:path w="1188" h="972">
                  <a:moveTo>
                    <a:pt x="0" y="129"/>
                  </a:moveTo>
                  <a:lnTo>
                    <a:pt x="531" y="972"/>
                  </a:lnTo>
                  <a:lnTo>
                    <a:pt x="1188" y="843"/>
                  </a:lnTo>
                  <a:lnTo>
                    <a:pt x="654" y="0"/>
                  </a:lnTo>
                  <a:lnTo>
                    <a:pt x="0" y="129"/>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66" name="Freeform 92">
              <a:extLst>
                <a:ext uri="{FF2B5EF4-FFF2-40B4-BE49-F238E27FC236}">
                  <a16:creationId xmlns:a16="http://schemas.microsoft.com/office/drawing/2014/main" id="{4E3490FF-BCEA-A910-9CC7-B52142974920}"/>
                </a:ext>
              </a:extLst>
            </p:cNvPr>
            <p:cNvSpPr>
              <a:spLocks/>
            </p:cNvSpPr>
            <p:nvPr/>
          </p:nvSpPr>
          <p:spPr bwMode="auto">
            <a:xfrm>
              <a:off x="2170" y="1770"/>
              <a:ext cx="664" cy="164"/>
            </a:xfrm>
            <a:custGeom>
              <a:avLst/>
              <a:gdLst>
                <a:gd name="T0" fmla="*/ 0 w 664"/>
                <a:gd name="T1" fmla="*/ 108 h 164"/>
                <a:gd name="T2" fmla="*/ 92 w 664"/>
                <a:gd name="T3" fmla="*/ 164 h 164"/>
                <a:gd name="T4" fmla="*/ 664 w 664"/>
                <a:gd name="T5" fmla="*/ 50 h 164"/>
                <a:gd name="T6" fmla="*/ 562 w 664"/>
                <a:gd name="T7" fmla="*/ 0 h 164"/>
                <a:gd name="T8" fmla="*/ 0 w 664"/>
                <a:gd name="T9" fmla="*/ 108 h 164"/>
                <a:gd name="T10" fmla="*/ 0 60000 65536"/>
                <a:gd name="T11" fmla="*/ 0 60000 65536"/>
                <a:gd name="T12" fmla="*/ 0 60000 65536"/>
                <a:gd name="T13" fmla="*/ 0 60000 65536"/>
                <a:gd name="T14" fmla="*/ 0 60000 65536"/>
                <a:gd name="T15" fmla="*/ 0 w 664"/>
                <a:gd name="T16" fmla="*/ 0 h 164"/>
                <a:gd name="T17" fmla="*/ 664 w 664"/>
                <a:gd name="T18" fmla="*/ 164 h 164"/>
              </a:gdLst>
              <a:ahLst/>
              <a:cxnLst>
                <a:cxn ang="T10">
                  <a:pos x="T0" y="T1"/>
                </a:cxn>
                <a:cxn ang="T11">
                  <a:pos x="T2" y="T3"/>
                </a:cxn>
                <a:cxn ang="T12">
                  <a:pos x="T4" y="T5"/>
                </a:cxn>
                <a:cxn ang="T13">
                  <a:pos x="T6" y="T7"/>
                </a:cxn>
                <a:cxn ang="T14">
                  <a:pos x="T8" y="T9"/>
                </a:cxn>
              </a:cxnLst>
              <a:rect l="T15" t="T16" r="T17" b="T18"/>
              <a:pathLst>
                <a:path w="664" h="164">
                  <a:moveTo>
                    <a:pt x="0" y="108"/>
                  </a:moveTo>
                  <a:lnTo>
                    <a:pt x="92" y="164"/>
                  </a:lnTo>
                  <a:lnTo>
                    <a:pt x="664" y="50"/>
                  </a:lnTo>
                  <a:lnTo>
                    <a:pt x="562" y="0"/>
                  </a:lnTo>
                  <a:lnTo>
                    <a:pt x="0" y="108"/>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67" name="Freeform 93">
              <a:extLst>
                <a:ext uri="{FF2B5EF4-FFF2-40B4-BE49-F238E27FC236}">
                  <a16:creationId xmlns:a16="http://schemas.microsoft.com/office/drawing/2014/main" id="{F184C982-3463-7440-FF49-4C3995FB4049}"/>
                </a:ext>
              </a:extLst>
            </p:cNvPr>
            <p:cNvSpPr>
              <a:spLocks/>
            </p:cNvSpPr>
            <p:nvPr/>
          </p:nvSpPr>
          <p:spPr bwMode="auto">
            <a:xfrm>
              <a:off x="2260" y="1820"/>
              <a:ext cx="864" cy="573"/>
            </a:xfrm>
            <a:custGeom>
              <a:avLst/>
              <a:gdLst>
                <a:gd name="T0" fmla="*/ 0 w 864"/>
                <a:gd name="T1" fmla="*/ 114 h 573"/>
                <a:gd name="T2" fmla="*/ 282 w 864"/>
                <a:gd name="T3" fmla="*/ 573 h 573"/>
                <a:gd name="T4" fmla="*/ 864 w 864"/>
                <a:gd name="T5" fmla="*/ 462 h 573"/>
                <a:gd name="T6" fmla="*/ 573 w 864"/>
                <a:gd name="T7" fmla="*/ 0 h 573"/>
                <a:gd name="T8" fmla="*/ 0 w 864"/>
                <a:gd name="T9" fmla="*/ 114 h 573"/>
                <a:gd name="T10" fmla="*/ 0 60000 65536"/>
                <a:gd name="T11" fmla="*/ 0 60000 65536"/>
                <a:gd name="T12" fmla="*/ 0 60000 65536"/>
                <a:gd name="T13" fmla="*/ 0 60000 65536"/>
                <a:gd name="T14" fmla="*/ 0 60000 65536"/>
                <a:gd name="T15" fmla="*/ 0 w 864"/>
                <a:gd name="T16" fmla="*/ 0 h 573"/>
                <a:gd name="T17" fmla="*/ 864 w 864"/>
                <a:gd name="T18" fmla="*/ 573 h 573"/>
              </a:gdLst>
              <a:ahLst/>
              <a:cxnLst>
                <a:cxn ang="T10">
                  <a:pos x="T0" y="T1"/>
                </a:cxn>
                <a:cxn ang="T11">
                  <a:pos x="T2" y="T3"/>
                </a:cxn>
                <a:cxn ang="T12">
                  <a:pos x="T4" y="T5"/>
                </a:cxn>
                <a:cxn ang="T13">
                  <a:pos x="T6" y="T7"/>
                </a:cxn>
                <a:cxn ang="T14">
                  <a:pos x="T8" y="T9"/>
                </a:cxn>
              </a:cxnLst>
              <a:rect l="T15" t="T16" r="T17" b="T18"/>
              <a:pathLst>
                <a:path w="864" h="573">
                  <a:moveTo>
                    <a:pt x="0" y="114"/>
                  </a:moveTo>
                  <a:lnTo>
                    <a:pt x="282" y="573"/>
                  </a:lnTo>
                  <a:lnTo>
                    <a:pt x="864" y="462"/>
                  </a:lnTo>
                  <a:lnTo>
                    <a:pt x="573" y="0"/>
                  </a:lnTo>
                  <a:lnTo>
                    <a:pt x="0" y="114"/>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68" name="Freeform 94">
              <a:extLst>
                <a:ext uri="{FF2B5EF4-FFF2-40B4-BE49-F238E27FC236}">
                  <a16:creationId xmlns:a16="http://schemas.microsoft.com/office/drawing/2014/main" id="{A90CD3F8-AF7E-CF2B-2D62-BF4CA7F954E1}"/>
                </a:ext>
              </a:extLst>
            </p:cNvPr>
            <p:cNvSpPr>
              <a:spLocks/>
            </p:cNvSpPr>
            <p:nvPr/>
          </p:nvSpPr>
          <p:spPr bwMode="auto">
            <a:xfrm>
              <a:off x="2920" y="1690"/>
              <a:ext cx="864" cy="573"/>
            </a:xfrm>
            <a:custGeom>
              <a:avLst/>
              <a:gdLst>
                <a:gd name="T0" fmla="*/ 0 w 864"/>
                <a:gd name="T1" fmla="*/ 114 h 573"/>
                <a:gd name="T2" fmla="*/ 282 w 864"/>
                <a:gd name="T3" fmla="*/ 573 h 573"/>
                <a:gd name="T4" fmla="*/ 864 w 864"/>
                <a:gd name="T5" fmla="*/ 462 h 573"/>
                <a:gd name="T6" fmla="*/ 573 w 864"/>
                <a:gd name="T7" fmla="*/ 0 h 573"/>
                <a:gd name="T8" fmla="*/ 0 w 864"/>
                <a:gd name="T9" fmla="*/ 114 h 573"/>
                <a:gd name="T10" fmla="*/ 0 60000 65536"/>
                <a:gd name="T11" fmla="*/ 0 60000 65536"/>
                <a:gd name="T12" fmla="*/ 0 60000 65536"/>
                <a:gd name="T13" fmla="*/ 0 60000 65536"/>
                <a:gd name="T14" fmla="*/ 0 60000 65536"/>
                <a:gd name="T15" fmla="*/ 0 w 864"/>
                <a:gd name="T16" fmla="*/ 0 h 573"/>
                <a:gd name="T17" fmla="*/ 864 w 864"/>
                <a:gd name="T18" fmla="*/ 573 h 573"/>
              </a:gdLst>
              <a:ahLst/>
              <a:cxnLst>
                <a:cxn ang="T10">
                  <a:pos x="T0" y="T1"/>
                </a:cxn>
                <a:cxn ang="T11">
                  <a:pos x="T2" y="T3"/>
                </a:cxn>
                <a:cxn ang="T12">
                  <a:pos x="T4" y="T5"/>
                </a:cxn>
                <a:cxn ang="T13">
                  <a:pos x="T6" y="T7"/>
                </a:cxn>
                <a:cxn ang="T14">
                  <a:pos x="T8" y="T9"/>
                </a:cxn>
              </a:cxnLst>
              <a:rect l="T15" t="T16" r="T17" b="T18"/>
              <a:pathLst>
                <a:path w="864" h="573">
                  <a:moveTo>
                    <a:pt x="0" y="114"/>
                  </a:moveTo>
                  <a:lnTo>
                    <a:pt x="282" y="573"/>
                  </a:lnTo>
                  <a:lnTo>
                    <a:pt x="864" y="462"/>
                  </a:lnTo>
                  <a:lnTo>
                    <a:pt x="573" y="0"/>
                  </a:lnTo>
                  <a:lnTo>
                    <a:pt x="0" y="114"/>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69" name="Freeform 95">
              <a:extLst>
                <a:ext uri="{FF2B5EF4-FFF2-40B4-BE49-F238E27FC236}">
                  <a16:creationId xmlns:a16="http://schemas.microsoft.com/office/drawing/2014/main" id="{51D5E956-92EB-ECE3-8F63-EFCE888ACA10}"/>
                </a:ext>
              </a:extLst>
            </p:cNvPr>
            <p:cNvSpPr>
              <a:spLocks/>
            </p:cNvSpPr>
            <p:nvPr/>
          </p:nvSpPr>
          <p:spPr bwMode="auto">
            <a:xfrm>
              <a:off x="3584" y="1562"/>
              <a:ext cx="864" cy="573"/>
            </a:xfrm>
            <a:custGeom>
              <a:avLst/>
              <a:gdLst>
                <a:gd name="T0" fmla="*/ 0 w 864"/>
                <a:gd name="T1" fmla="*/ 114 h 573"/>
                <a:gd name="T2" fmla="*/ 282 w 864"/>
                <a:gd name="T3" fmla="*/ 573 h 573"/>
                <a:gd name="T4" fmla="*/ 864 w 864"/>
                <a:gd name="T5" fmla="*/ 462 h 573"/>
                <a:gd name="T6" fmla="*/ 573 w 864"/>
                <a:gd name="T7" fmla="*/ 0 h 573"/>
                <a:gd name="T8" fmla="*/ 0 w 864"/>
                <a:gd name="T9" fmla="*/ 114 h 573"/>
                <a:gd name="T10" fmla="*/ 0 60000 65536"/>
                <a:gd name="T11" fmla="*/ 0 60000 65536"/>
                <a:gd name="T12" fmla="*/ 0 60000 65536"/>
                <a:gd name="T13" fmla="*/ 0 60000 65536"/>
                <a:gd name="T14" fmla="*/ 0 60000 65536"/>
                <a:gd name="T15" fmla="*/ 0 w 864"/>
                <a:gd name="T16" fmla="*/ 0 h 573"/>
                <a:gd name="T17" fmla="*/ 864 w 864"/>
                <a:gd name="T18" fmla="*/ 573 h 573"/>
              </a:gdLst>
              <a:ahLst/>
              <a:cxnLst>
                <a:cxn ang="T10">
                  <a:pos x="T0" y="T1"/>
                </a:cxn>
                <a:cxn ang="T11">
                  <a:pos x="T2" y="T3"/>
                </a:cxn>
                <a:cxn ang="T12">
                  <a:pos x="T4" y="T5"/>
                </a:cxn>
                <a:cxn ang="T13">
                  <a:pos x="T6" y="T7"/>
                </a:cxn>
                <a:cxn ang="T14">
                  <a:pos x="T8" y="T9"/>
                </a:cxn>
              </a:cxnLst>
              <a:rect l="T15" t="T16" r="T17" b="T18"/>
              <a:pathLst>
                <a:path w="864" h="573">
                  <a:moveTo>
                    <a:pt x="0" y="114"/>
                  </a:moveTo>
                  <a:lnTo>
                    <a:pt x="282" y="573"/>
                  </a:lnTo>
                  <a:lnTo>
                    <a:pt x="864" y="462"/>
                  </a:lnTo>
                  <a:lnTo>
                    <a:pt x="573" y="0"/>
                  </a:lnTo>
                  <a:lnTo>
                    <a:pt x="0" y="114"/>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70" name="Freeform 96">
              <a:extLst>
                <a:ext uri="{FF2B5EF4-FFF2-40B4-BE49-F238E27FC236}">
                  <a16:creationId xmlns:a16="http://schemas.microsoft.com/office/drawing/2014/main" id="{30E94719-9279-AFB2-1078-0F92FC3D28E1}"/>
                </a:ext>
              </a:extLst>
            </p:cNvPr>
            <p:cNvSpPr>
              <a:spLocks/>
            </p:cNvSpPr>
            <p:nvPr/>
          </p:nvSpPr>
          <p:spPr bwMode="auto">
            <a:xfrm>
              <a:off x="2830" y="1640"/>
              <a:ext cx="664" cy="164"/>
            </a:xfrm>
            <a:custGeom>
              <a:avLst/>
              <a:gdLst>
                <a:gd name="T0" fmla="*/ 0 w 664"/>
                <a:gd name="T1" fmla="*/ 108 h 164"/>
                <a:gd name="T2" fmla="*/ 92 w 664"/>
                <a:gd name="T3" fmla="*/ 164 h 164"/>
                <a:gd name="T4" fmla="*/ 664 w 664"/>
                <a:gd name="T5" fmla="*/ 50 h 164"/>
                <a:gd name="T6" fmla="*/ 562 w 664"/>
                <a:gd name="T7" fmla="*/ 0 h 164"/>
                <a:gd name="T8" fmla="*/ 0 w 664"/>
                <a:gd name="T9" fmla="*/ 108 h 164"/>
                <a:gd name="T10" fmla="*/ 0 60000 65536"/>
                <a:gd name="T11" fmla="*/ 0 60000 65536"/>
                <a:gd name="T12" fmla="*/ 0 60000 65536"/>
                <a:gd name="T13" fmla="*/ 0 60000 65536"/>
                <a:gd name="T14" fmla="*/ 0 60000 65536"/>
                <a:gd name="T15" fmla="*/ 0 w 664"/>
                <a:gd name="T16" fmla="*/ 0 h 164"/>
                <a:gd name="T17" fmla="*/ 664 w 664"/>
                <a:gd name="T18" fmla="*/ 164 h 164"/>
              </a:gdLst>
              <a:ahLst/>
              <a:cxnLst>
                <a:cxn ang="T10">
                  <a:pos x="T0" y="T1"/>
                </a:cxn>
                <a:cxn ang="T11">
                  <a:pos x="T2" y="T3"/>
                </a:cxn>
                <a:cxn ang="T12">
                  <a:pos x="T4" y="T5"/>
                </a:cxn>
                <a:cxn ang="T13">
                  <a:pos x="T6" y="T7"/>
                </a:cxn>
                <a:cxn ang="T14">
                  <a:pos x="T8" y="T9"/>
                </a:cxn>
              </a:cxnLst>
              <a:rect l="T15" t="T16" r="T17" b="T18"/>
              <a:pathLst>
                <a:path w="664" h="164">
                  <a:moveTo>
                    <a:pt x="0" y="108"/>
                  </a:moveTo>
                  <a:lnTo>
                    <a:pt x="92" y="164"/>
                  </a:lnTo>
                  <a:lnTo>
                    <a:pt x="664" y="50"/>
                  </a:lnTo>
                  <a:lnTo>
                    <a:pt x="562" y="0"/>
                  </a:lnTo>
                  <a:lnTo>
                    <a:pt x="0" y="108"/>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71" name="Freeform 97">
              <a:extLst>
                <a:ext uri="{FF2B5EF4-FFF2-40B4-BE49-F238E27FC236}">
                  <a16:creationId xmlns:a16="http://schemas.microsoft.com/office/drawing/2014/main" id="{3D1DC74D-AE18-079F-0617-EB6749C34A64}"/>
                </a:ext>
              </a:extLst>
            </p:cNvPr>
            <p:cNvSpPr>
              <a:spLocks/>
            </p:cNvSpPr>
            <p:nvPr/>
          </p:nvSpPr>
          <p:spPr bwMode="auto">
            <a:xfrm>
              <a:off x="3494" y="1512"/>
              <a:ext cx="664" cy="164"/>
            </a:xfrm>
            <a:custGeom>
              <a:avLst/>
              <a:gdLst>
                <a:gd name="T0" fmla="*/ 0 w 664"/>
                <a:gd name="T1" fmla="*/ 108 h 164"/>
                <a:gd name="T2" fmla="*/ 92 w 664"/>
                <a:gd name="T3" fmla="*/ 164 h 164"/>
                <a:gd name="T4" fmla="*/ 664 w 664"/>
                <a:gd name="T5" fmla="*/ 50 h 164"/>
                <a:gd name="T6" fmla="*/ 562 w 664"/>
                <a:gd name="T7" fmla="*/ 0 h 164"/>
                <a:gd name="T8" fmla="*/ 0 w 664"/>
                <a:gd name="T9" fmla="*/ 108 h 164"/>
                <a:gd name="T10" fmla="*/ 0 60000 65536"/>
                <a:gd name="T11" fmla="*/ 0 60000 65536"/>
                <a:gd name="T12" fmla="*/ 0 60000 65536"/>
                <a:gd name="T13" fmla="*/ 0 60000 65536"/>
                <a:gd name="T14" fmla="*/ 0 60000 65536"/>
                <a:gd name="T15" fmla="*/ 0 w 664"/>
                <a:gd name="T16" fmla="*/ 0 h 164"/>
                <a:gd name="T17" fmla="*/ 664 w 664"/>
                <a:gd name="T18" fmla="*/ 164 h 164"/>
              </a:gdLst>
              <a:ahLst/>
              <a:cxnLst>
                <a:cxn ang="T10">
                  <a:pos x="T0" y="T1"/>
                </a:cxn>
                <a:cxn ang="T11">
                  <a:pos x="T2" y="T3"/>
                </a:cxn>
                <a:cxn ang="T12">
                  <a:pos x="T4" y="T5"/>
                </a:cxn>
                <a:cxn ang="T13">
                  <a:pos x="T6" y="T7"/>
                </a:cxn>
                <a:cxn ang="T14">
                  <a:pos x="T8" y="T9"/>
                </a:cxn>
              </a:cxnLst>
              <a:rect l="T15" t="T16" r="T17" b="T18"/>
              <a:pathLst>
                <a:path w="664" h="164">
                  <a:moveTo>
                    <a:pt x="0" y="108"/>
                  </a:moveTo>
                  <a:lnTo>
                    <a:pt x="92" y="164"/>
                  </a:lnTo>
                  <a:lnTo>
                    <a:pt x="664" y="50"/>
                  </a:lnTo>
                  <a:lnTo>
                    <a:pt x="562" y="0"/>
                  </a:lnTo>
                  <a:lnTo>
                    <a:pt x="0" y="108"/>
                  </a:lnTo>
                  <a:close/>
                </a:path>
              </a:pathLst>
            </a:custGeom>
            <a:solidFill>
              <a:srgbClr val="FFFF00"/>
            </a:solidFill>
            <a:ln w="9525" cap="flat" cmpd="sng">
              <a:solidFill>
                <a:schemeClr val="tx1"/>
              </a:solidFill>
              <a:prstDash val="solid"/>
              <a:round/>
              <a:headEnd/>
              <a:tailEnd/>
            </a:ln>
          </p:spPr>
          <p:txBody>
            <a:bodyPr/>
            <a:lstStyle/>
            <a:p>
              <a:endParaRPr lang="en-SE"/>
            </a:p>
          </p:txBody>
        </p:sp>
        <p:sp>
          <p:nvSpPr>
            <p:cNvPr id="171072" name="Freeform 98">
              <a:extLst>
                <a:ext uri="{FF2B5EF4-FFF2-40B4-BE49-F238E27FC236}">
                  <a16:creationId xmlns:a16="http://schemas.microsoft.com/office/drawing/2014/main" id="{EBF60B48-D5DB-6D68-9D64-CE9B9B6EF8FD}"/>
                </a:ext>
              </a:extLst>
            </p:cNvPr>
            <p:cNvSpPr>
              <a:spLocks/>
            </p:cNvSpPr>
            <p:nvPr/>
          </p:nvSpPr>
          <p:spPr bwMode="auto">
            <a:xfrm>
              <a:off x="2572" y="1636"/>
              <a:ext cx="1194" cy="974"/>
            </a:xfrm>
            <a:custGeom>
              <a:avLst/>
              <a:gdLst>
                <a:gd name="T0" fmla="*/ 532 w 1194"/>
                <a:gd name="T1" fmla="*/ 130 h 974"/>
                <a:gd name="T2" fmla="*/ 0 w 1194"/>
                <a:gd name="T3" fmla="*/ 974 h 974"/>
                <a:gd name="T4" fmla="*/ 652 w 1194"/>
                <a:gd name="T5" fmla="*/ 852 h 974"/>
                <a:gd name="T6" fmla="*/ 1194 w 1194"/>
                <a:gd name="T7" fmla="*/ 0 h 974"/>
                <a:gd name="T8" fmla="*/ 532 w 1194"/>
                <a:gd name="T9" fmla="*/ 130 h 974"/>
                <a:gd name="T10" fmla="*/ 0 60000 65536"/>
                <a:gd name="T11" fmla="*/ 0 60000 65536"/>
                <a:gd name="T12" fmla="*/ 0 60000 65536"/>
                <a:gd name="T13" fmla="*/ 0 60000 65536"/>
                <a:gd name="T14" fmla="*/ 0 60000 65536"/>
                <a:gd name="T15" fmla="*/ 0 w 1194"/>
                <a:gd name="T16" fmla="*/ 0 h 974"/>
                <a:gd name="T17" fmla="*/ 1194 w 1194"/>
                <a:gd name="T18" fmla="*/ 974 h 974"/>
              </a:gdLst>
              <a:ahLst/>
              <a:cxnLst>
                <a:cxn ang="T10">
                  <a:pos x="T0" y="T1"/>
                </a:cxn>
                <a:cxn ang="T11">
                  <a:pos x="T2" y="T3"/>
                </a:cxn>
                <a:cxn ang="T12">
                  <a:pos x="T4" y="T5"/>
                </a:cxn>
                <a:cxn ang="T13">
                  <a:pos x="T6" y="T7"/>
                </a:cxn>
                <a:cxn ang="T14">
                  <a:pos x="T8" y="T9"/>
                </a:cxn>
              </a:cxnLst>
              <a:rect l="T15" t="T16" r="T17" b="T18"/>
              <a:pathLst>
                <a:path w="1194" h="974">
                  <a:moveTo>
                    <a:pt x="532" y="130"/>
                  </a:moveTo>
                  <a:lnTo>
                    <a:pt x="0" y="974"/>
                  </a:lnTo>
                  <a:lnTo>
                    <a:pt x="652" y="852"/>
                  </a:lnTo>
                  <a:lnTo>
                    <a:pt x="1194" y="0"/>
                  </a:lnTo>
                  <a:lnTo>
                    <a:pt x="532" y="130"/>
                  </a:lnTo>
                  <a:close/>
                </a:path>
              </a:pathLst>
            </a:custGeom>
            <a:solidFill>
              <a:srgbClr val="FED93C"/>
            </a:solidFill>
            <a:ln w="9525" cap="flat" cmpd="sng">
              <a:solidFill>
                <a:schemeClr val="tx1"/>
              </a:solidFill>
              <a:prstDash val="solid"/>
              <a:round/>
              <a:headEnd/>
              <a:tailEnd/>
            </a:ln>
          </p:spPr>
          <p:txBody>
            <a:bodyPr/>
            <a:lstStyle/>
            <a:p>
              <a:endParaRPr lang="en-SE"/>
            </a:p>
          </p:txBody>
        </p:sp>
        <p:sp>
          <p:nvSpPr>
            <p:cNvPr id="171073" name="Line 99">
              <a:extLst>
                <a:ext uri="{FF2B5EF4-FFF2-40B4-BE49-F238E27FC236}">
                  <a16:creationId xmlns:a16="http://schemas.microsoft.com/office/drawing/2014/main" id="{617078D3-5290-4B86-0E36-96FDFD89484F}"/>
                </a:ext>
              </a:extLst>
            </p:cNvPr>
            <p:cNvSpPr>
              <a:spLocks noChangeShapeType="1"/>
            </p:cNvSpPr>
            <p:nvPr/>
          </p:nvSpPr>
          <p:spPr bwMode="auto">
            <a:xfrm flipH="1">
              <a:off x="3104" y="1694"/>
              <a:ext cx="4" cy="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74" name="Line 100">
              <a:extLst>
                <a:ext uri="{FF2B5EF4-FFF2-40B4-BE49-F238E27FC236}">
                  <a16:creationId xmlns:a16="http://schemas.microsoft.com/office/drawing/2014/main" id="{E901E75C-E693-862F-4AED-E30E9BF605E0}"/>
                </a:ext>
              </a:extLst>
            </p:cNvPr>
            <p:cNvSpPr>
              <a:spLocks noChangeShapeType="1"/>
            </p:cNvSpPr>
            <p:nvPr/>
          </p:nvSpPr>
          <p:spPr bwMode="auto">
            <a:xfrm flipH="1">
              <a:off x="3766" y="1570"/>
              <a:ext cx="4" cy="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75" name="Freeform 101">
              <a:extLst>
                <a:ext uri="{FF2B5EF4-FFF2-40B4-BE49-F238E27FC236}">
                  <a16:creationId xmlns:a16="http://schemas.microsoft.com/office/drawing/2014/main" id="{6A5C706E-3696-F47D-D83C-5C2921851A62}"/>
                </a:ext>
              </a:extLst>
            </p:cNvPr>
            <p:cNvSpPr>
              <a:spLocks/>
            </p:cNvSpPr>
            <p:nvPr/>
          </p:nvSpPr>
          <p:spPr bwMode="auto">
            <a:xfrm>
              <a:off x="3104" y="1564"/>
              <a:ext cx="666" cy="204"/>
            </a:xfrm>
            <a:custGeom>
              <a:avLst/>
              <a:gdLst>
                <a:gd name="T0" fmla="*/ 2 w 666"/>
                <a:gd name="T1" fmla="*/ 128 h 204"/>
                <a:gd name="T2" fmla="*/ 0 w 666"/>
                <a:gd name="T3" fmla="*/ 204 h 204"/>
                <a:gd name="T4" fmla="*/ 660 w 666"/>
                <a:gd name="T5" fmla="*/ 74 h 204"/>
                <a:gd name="T6" fmla="*/ 666 w 666"/>
                <a:gd name="T7" fmla="*/ 0 h 204"/>
                <a:gd name="T8" fmla="*/ 2 w 666"/>
                <a:gd name="T9" fmla="*/ 128 h 204"/>
                <a:gd name="T10" fmla="*/ 0 60000 65536"/>
                <a:gd name="T11" fmla="*/ 0 60000 65536"/>
                <a:gd name="T12" fmla="*/ 0 60000 65536"/>
                <a:gd name="T13" fmla="*/ 0 60000 65536"/>
                <a:gd name="T14" fmla="*/ 0 60000 65536"/>
                <a:gd name="T15" fmla="*/ 0 w 666"/>
                <a:gd name="T16" fmla="*/ 0 h 204"/>
                <a:gd name="T17" fmla="*/ 666 w 666"/>
                <a:gd name="T18" fmla="*/ 204 h 204"/>
              </a:gdLst>
              <a:ahLst/>
              <a:cxnLst>
                <a:cxn ang="T10">
                  <a:pos x="T0" y="T1"/>
                </a:cxn>
                <a:cxn ang="T11">
                  <a:pos x="T2" y="T3"/>
                </a:cxn>
                <a:cxn ang="T12">
                  <a:pos x="T4" y="T5"/>
                </a:cxn>
                <a:cxn ang="T13">
                  <a:pos x="T6" y="T7"/>
                </a:cxn>
                <a:cxn ang="T14">
                  <a:pos x="T8" y="T9"/>
                </a:cxn>
              </a:cxnLst>
              <a:rect l="T15" t="T16" r="T17" b="T18"/>
              <a:pathLst>
                <a:path w="666" h="204">
                  <a:moveTo>
                    <a:pt x="2" y="128"/>
                  </a:moveTo>
                  <a:lnTo>
                    <a:pt x="0" y="204"/>
                  </a:lnTo>
                  <a:lnTo>
                    <a:pt x="660" y="74"/>
                  </a:lnTo>
                  <a:lnTo>
                    <a:pt x="666" y="0"/>
                  </a:lnTo>
                  <a:lnTo>
                    <a:pt x="2" y="128"/>
                  </a:lnTo>
                  <a:close/>
                </a:path>
              </a:pathLst>
            </a:custGeom>
            <a:solidFill>
              <a:srgbClr val="FED93C"/>
            </a:solidFill>
            <a:ln w="9525" cap="flat" cmpd="sng">
              <a:solidFill>
                <a:schemeClr val="tx1"/>
              </a:solidFill>
              <a:prstDash val="solid"/>
              <a:round/>
              <a:headEnd/>
              <a:tailEnd/>
            </a:ln>
          </p:spPr>
          <p:txBody>
            <a:bodyPr/>
            <a:lstStyle/>
            <a:p>
              <a:endParaRPr lang="en-SE"/>
            </a:p>
          </p:txBody>
        </p:sp>
        <p:sp>
          <p:nvSpPr>
            <p:cNvPr id="171076" name="Freeform 102">
              <a:extLst>
                <a:ext uri="{FF2B5EF4-FFF2-40B4-BE49-F238E27FC236}">
                  <a16:creationId xmlns:a16="http://schemas.microsoft.com/office/drawing/2014/main" id="{41F1E1F6-DE7C-4670-05EF-0F1182140E36}"/>
                </a:ext>
              </a:extLst>
            </p:cNvPr>
            <p:cNvSpPr>
              <a:spLocks/>
            </p:cNvSpPr>
            <p:nvPr/>
          </p:nvSpPr>
          <p:spPr bwMode="auto">
            <a:xfrm>
              <a:off x="3494" y="1494"/>
              <a:ext cx="1030" cy="716"/>
            </a:xfrm>
            <a:custGeom>
              <a:avLst/>
              <a:gdLst>
                <a:gd name="T0" fmla="*/ 368 w 1030"/>
                <a:gd name="T1" fmla="*/ 128 h 716"/>
                <a:gd name="T2" fmla="*/ 0 w 1030"/>
                <a:gd name="T3" fmla="*/ 716 h 716"/>
                <a:gd name="T4" fmla="*/ 660 w 1030"/>
                <a:gd name="T5" fmla="*/ 586 h 716"/>
                <a:gd name="T6" fmla="*/ 1030 w 1030"/>
                <a:gd name="T7" fmla="*/ 0 h 716"/>
                <a:gd name="T8" fmla="*/ 368 w 1030"/>
                <a:gd name="T9" fmla="*/ 128 h 716"/>
                <a:gd name="T10" fmla="*/ 0 60000 65536"/>
                <a:gd name="T11" fmla="*/ 0 60000 65536"/>
                <a:gd name="T12" fmla="*/ 0 60000 65536"/>
                <a:gd name="T13" fmla="*/ 0 60000 65536"/>
                <a:gd name="T14" fmla="*/ 0 60000 65536"/>
                <a:gd name="T15" fmla="*/ 0 w 1030"/>
                <a:gd name="T16" fmla="*/ 0 h 716"/>
                <a:gd name="T17" fmla="*/ 1030 w 1030"/>
                <a:gd name="T18" fmla="*/ 716 h 716"/>
              </a:gdLst>
              <a:ahLst/>
              <a:cxnLst>
                <a:cxn ang="T10">
                  <a:pos x="T0" y="T1"/>
                </a:cxn>
                <a:cxn ang="T11">
                  <a:pos x="T2" y="T3"/>
                </a:cxn>
                <a:cxn ang="T12">
                  <a:pos x="T4" y="T5"/>
                </a:cxn>
                <a:cxn ang="T13">
                  <a:pos x="T6" y="T7"/>
                </a:cxn>
                <a:cxn ang="T14">
                  <a:pos x="T8" y="T9"/>
                </a:cxn>
              </a:cxnLst>
              <a:rect l="T15" t="T16" r="T17" b="T18"/>
              <a:pathLst>
                <a:path w="1030" h="716">
                  <a:moveTo>
                    <a:pt x="368" y="128"/>
                  </a:moveTo>
                  <a:lnTo>
                    <a:pt x="0" y="716"/>
                  </a:lnTo>
                  <a:lnTo>
                    <a:pt x="660" y="586"/>
                  </a:lnTo>
                  <a:lnTo>
                    <a:pt x="1030" y="0"/>
                  </a:lnTo>
                  <a:lnTo>
                    <a:pt x="368" y="128"/>
                  </a:lnTo>
                  <a:close/>
                </a:path>
              </a:pathLst>
            </a:custGeom>
            <a:solidFill>
              <a:srgbClr val="FED93C"/>
            </a:solidFill>
            <a:ln w="9525" cap="flat" cmpd="sng">
              <a:solidFill>
                <a:schemeClr val="tx1"/>
              </a:solidFill>
              <a:prstDash val="solid"/>
              <a:round/>
              <a:headEnd/>
              <a:tailEnd/>
            </a:ln>
          </p:spPr>
          <p:txBody>
            <a:bodyPr/>
            <a:lstStyle/>
            <a:p>
              <a:endParaRPr lang="en-SE"/>
            </a:p>
          </p:txBody>
        </p:sp>
        <p:sp>
          <p:nvSpPr>
            <p:cNvPr id="171077" name="Freeform 103">
              <a:extLst>
                <a:ext uri="{FF2B5EF4-FFF2-40B4-BE49-F238E27FC236}">
                  <a16:creationId xmlns:a16="http://schemas.microsoft.com/office/drawing/2014/main" id="{12040C4D-928C-CDF9-26AB-5872C84508E9}"/>
                </a:ext>
              </a:extLst>
            </p:cNvPr>
            <p:cNvSpPr>
              <a:spLocks/>
            </p:cNvSpPr>
            <p:nvPr/>
          </p:nvSpPr>
          <p:spPr bwMode="auto">
            <a:xfrm>
              <a:off x="4244" y="1620"/>
              <a:ext cx="282" cy="442"/>
            </a:xfrm>
            <a:custGeom>
              <a:avLst/>
              <a:gdLst>
                <a:gd name="T0" fmla="*/ 0 w 282"/>
                <a:gd name="T1" fmla="*/ 442 h 442"/>
                <a:gd name="T2" fmla="*/ 282 w 282"/>
                <a:gd name="T3" fmla="*/ 0 h 442"/>
                <a:gd name="T4" fmla="*/ 280 w 282"/>
                <a:gd name="T5" fmla="*/ 394 h 442"/>
                <a:gd name="T6" fmla="*/ 0 w 282"/>
                <a:gd name="T7" fmla="*/ 442 h 442"/>
                <a:gd name="T8" fmla="*/ 0 60000 65536"/>
                <a:gd name="T9" fmla="*/ 0 60000 65536"/>
                <a:gd name="T10" fmla="*/ 0 60000 65536"/>
                <a:gd name="T11" fmla="*/ 0 60000 65536"/>
                <a:gd name="T12" fmla="*/ 0 w 282"/>
                <a:gd name="T13" fmla="*/ 0 h 442"/>
                <a:gd name="T14" fmla="*/ 282 w 282"/>
                <a:gd name="T15" fmla="*/ 442 h 442"/>
              </a:gdLst>
              <a:ahLst/>
              <a:cxnLst>
                <a:cxn ang="T8">
                  <a:pos x="T0" y="T1"/>
                </a:cxn>
                <a:cxn ang="T9">
                  <a:pos x="T2" y="T3"/>
                </a:cxn>
                <a:cxn ang="T10">
                  <a:pos x="T4" y="T5"/>
                </a:cxn>
                <a:cxn ang="T11">
                  <a:pos x="T6" y="T7"/>
                </a:cxn>
              </a:cxnLst>
              <a:rect l="T12" t="T13" r="T14" b="T15"/>
              <a:pathLst>
                <a:path w="282" h="442">
                  <a:moveTo>
                    <a:pt x="0" y="442"/>
                  </a:moveTo>
                  <a:lnTo>
                    <a:pt x="282" y="0"/>
                  </a:lnTo>
                  <a:lnTo>
                    <a:pt x="280" y="394"/>
                  </a:lnTo>
                  <a:lnTo>
                    <a:pt x="0" y="442"/>
                  </a:lnTo>
                  <a:close/>
                </a:path>
              </a:pathLst>
            </a:custGeom>
            <a:solidFill>
              <a:srgbClr val="FED93C"/>
            </a:solidFill>
            <a:ln w="9525" cap="flat" cmpd="sng">
              <a:solidFill>
                <a:schemeClr val="tx1"/>
              </a:solidFill>
              <a:prstDash val="solid"/>
              <a:round/>
              <a:headEnd/>
              <a:tailEnd/>
            </a:ln>
          </p:spPr>
          <p:txBody>
            <a:bodyPr/>
            <a:lstStyle/>
            <a:p>
              <a:endParaRPr lang="en-SE"/>
            </a:p>
          </p:txBody>
        </p:sp>
        <p:sp>
          <p:nvSpPr>
            <p:cNvPr id="171078" name="Line 104">
              <a:extLst>
                <a:ext uri="{FF2B5EF4-FFF2-40B4-BE49-F238E27FC236}">
                  <a16:creationId xmlns:a16="http://schemas.microsoft.com/office/drawing/2014/main" id="{2F24ED8F-B14E-4A1A-E0AC-95C7754CB947}"/>
                </a:ext>
              </a:extLst>
            </p:cNvPr>
            <p:cNvSpPr>
              <a:spLocks noChangeShapeType="1"/>
            </p:cNvSpPr>
            <p:nvPr/>
          </p:nvSpPr>
          <p:spPr bwMode="auto">
            <a:xfrm flipV="1">
              <a:off x="4320" y="1794"/>
              <a:ext cx="76" cy="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71079" name="Freeform 105">
              <a:extLst>
                <a:ext uri="{FF2B5EF4-FFF2-40B4-BE49-F238E27FC236}">
                  <a16:creationId xmlns:a16="http://schemas.microsoft.com/office/drawing/2014/main" id="{400E164B-87DD-F5EC-D3FD-EBF012A6AB8F}"/>
                </a:ext>
              </a:extLst>
            </p:cNvPr>
            <p:cNvSpPr>
              <a:spLocks/>
            </p:cNvSpPr>
            <p:nvPr/>
          </p:nvSpPr>
          <p:spPr bwMode="auto">
            <a:xfrm>
              <a:off x="3862" y="1426"/>
              <a:ext cx="664" cy="194"/>
            </a:xfrm>
            <a:custGeom>
              <a:avLst/>
              <a:gdLst>
                <a:gd name="T0" fmla="*/ 8 w 664"/>
                <a:gd name="T1" fmla="*/ 118 h 194"/>
                <a:gd name="T2" fmla="*/ 0 w 664"/>
                <a:gd name="T3" fmla="*/ 194 h 194"/>
                <a:gd name="T4" fmla="*/ 664 w 664"/>
                <a:gd name="T5" fmla="*/ 68 h 194"/>
                <a:gd name="T6" fmla="*/ 610 w 664"/>
                <a:gd name="T7" fmla="*/ 0 h 194"/>
                <a:gd name="T8" fmla="*/ 8 w 664"/>
                <a:gd name="T9" fmla="*/ 118 h 194"/>
                <a:gd name="T10" fmla="*/ 0 60000 65536"/>
                <a:gd name="T11" fmla="*/ 0 60000 65536"/>
                <a:gd name="T12" fmla="*/ 0 60000 65536"/>
                <a:gd name="T13" fmla="*/ 0 60000 65536"/>
                <a:gd name="T14" fmla="*/ 0 60000 65536"/>
                <a:gd name="T15" fmla="*/ 0 w 664"/>
                <a:gd name="T16" fmla="*/ 0 h 194"/>
                <a:gd name="T17" fmla="*/ 664 w 664"/>
                <a:gd name="T18" fmla="*/ 194 h 194"/>
              </a:gdLst>
              <a:ahLst/>
              <a:cxnLst>
                <a:cxn ang="T10">
                  <a:pos x="T0" y="T1"/>
                </a:cxn>
                <a:cxn ang="T11">
                  <a:pos x="T2" y="T3"/>
                </a:cxn>
                <a:cxn ang="T12">
                  <a:pos x="T4" y="T5"/>
                </a:cxn>
                <a:cxn ang="T13">
                  <a:pos x="T6" y="T7"/>
                </a:cxn>
                <a:cxn ang="T14">
                  <a:pos x="T8" y="T9"/>
                </a:cxn>
              </a:cxnLst>
              <a:rect l="T15" t="T16" r="T17" b="T18"/>
              <a:pathLst>
                <a:path w="664" h="194">
                  <a:moveTo>
                    <a:pt x="8" y="118"/>
                  </a:moveTo>
                  <a:lnTo>
                    <a:pt x="0" y="194"/>
                  </a:lnTo>
                  <a:lnTo>
                    <a:pt x="664" y="68"/>
                  </a:lnTo>
                  <a:lnTo>
                    <a:pt x="610" y="0"/>
                  </a:lnTo>
                  <a:lnTo>
                    <a:pt x="8" y="118"/>
                  </a:lnTo>
                  <a:close/>
                </a:path>
              </a:pathLst>
            </a:custGeom>
            <a:solidFill>
              <a:srgbClr val="FED93C"/>
            </a:solidFill>
            <a:ln w="9525" cap="flat" cmpd="sng">
              <a:solidFill>
                <a:schemeClr val="tx1"/>
              </a:solidFill>
              <a:prstDash val="solid"/>
              <a:round/>
              <a:headEnd/>
              <a:tailEnd/>
            </a:ln>
          </p:spPr>
          <p:txBody>
            <a:bodyPr/>
            <a:lstStyle/>
            <a:p>
              <a:endParaRPr lang="en-SE"/>
            </a:p>
          </p:txBody>
        </p:sp>
      </p:grpSp>
      <p:sp>
        <p:nvSpPr>
          <p:cNvPr id="171019" name="Rectangle 106">
            <a:extLst>
              <a:ext uri="{FF2B5EF4-FFF2-40B4-BE49-F238E27FC236}">
                <a16:creationId xmlns:a16="http://schemas.microsoft.com/office/drawing/2014/main" id="{0D1165B8-57AF-2F14-0637-E5CE61505045}"/>
              </a:ext>
            </a:extLst>
          </p:cNvPr>
          <p:cNvSpPr>
            <a:spLocks noChangeArrowheads="1"/>
          </p:cNvSpPr>
          <p:nvPr/>
        </p:nvSpPr>
        <p:spPr bwMode="auto">
          <a:xfrm>
            <a:off x="1828800" y="14478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Cable insulation</a:t>
            </a:r>
          </a:p>
        </p:txBody>
      </p:sp>
      <p:sp>
        <p:nvSpPr>
          <p:cNvPr id="171020" name="Rectangle 107">
            <a:extLst>
              <a:ext uri="{FF2B5EF4-FFF2-40B4-BE49-F238E27FC236}">
                <a16:creationId xmlns:a16="http://schemas.microsoft.com/office/drawing/2014/main" id="{DCB2E148-A0DC-BB17-736F-D251BAAE2D8D}"/>
              </a:ext>
            </a:extLst>
          </p:cNvPr>
          <p:cNvSpPr>
            <a:spLocks noChangeArrowheads="1"/>
          </p:cNvSpPr>
          <p:nvPr/>
        </p:nvSpPr>
        <p:spPr bwMode="auto">
          <a:xfrm>
            <a:off x="304800" y="5867400"/>
            <a:ext cx="303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Coil winding machine</a:t>
            </a:r>
          </a:p>
        </p:txBody>
      </p:sp>
      <p:pic>
        <p:nvPicPr>
          <p:cNvPr id="171021" name="Picture 8">
            <a:extLst>
              <a:ext uri="{FF2B5EF4-FFF2-40B4-BE49-F238E27FC236}">
                <a16:creationId xmlns:a16="http://schemas.microsoft.com/office/drawing/2014/main" id="{2F2B4DCD-C959-A93F-C547-981E8480E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25" y="2895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2" name="Rectangle 109">
            <a:extLst>
              <a:ext uri="{FF2B5EF4-FFF2-40B4-BE49-F238E27FC236}">
                <a16:creationId xmlns:a16="http://schemas.microsoft.com/office/drawing/2014/main" id="{A7C91E83-0AC3-D4A0-E442-0449197AF38C}"/>
              </a:ext>
            </a:extLst>
          </p:cNvPr>
          <p:cNvSpPr>
            <a:spLocks noChangeArrowheads="1"/>
          </p:cNvSpPr>
          <p:nvPr/>
        </p:nvSpPr>
        <p:spPr bwMode="auto">
          <a:xfrm>
            <a:off x="7162800" y="2514600"/>
            <a:ext cx="173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Stored coils</a:t>
            </a:r>
          </a:p>
        </p:txBody>
      </p:sp>
      <p:sp>
        <p:nvSpPr>
          <p:cNvPr id="171023" name="Rectangle 110">
            <a:extLst>
              <a:ext uri="{FF2B5EF4-FFF2-40B4-BE49-F238E27FC236}">
                <a16:creationId xmlns:a16="http://schemas.microsoft.com/office/drawing/2014/main" id="{32BB7AF5-E169-62FB-7885-D4E4C11C6B17}"/>
              </a:ext>
            </a:extLst>
          </p:cNvPr>
          <p:cNvSpPr>
            <a:spLocks noChangeArrowheads="1"/>
          </p:cNvSpPr>
          <p:nvPr/>
        </p:nvSpPr>
        <p:spPr bwMode="auto">
          <a:xfrm>
            <a:off x="304800" y="1828800"/>
            <a:ext cx="252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10 </a:t>
            </a:r>
            <a:r>
              <a:rPr lang="en-US" altLang="sv-SE" sz="1800">
                <a:solidFill>
                  <a:srgbClr val="000000"/>
                </a:solidFill>
                <a:latin typeface="Symbol" pitchFamily="2" charset="2"/>
                <a:sym typeface="Symbol" pitchFamily="2" charset="2"/>
              </a:rPr>
              <a:t></a:t>
            </a:r>
            <a:r>
              <a:rPr lang="en-US" altLang="sv-SE" sz="1800">
                <a:solidFill>
                  <a:srgbClr val="000000"/>
                </a:solidFill>
                <a:latin typeface="Arial" panose="020B0604020202020204" pitchFamily="34" charset="0"/>
              </a:rPr>
              <a:t>m precision !</a:t>
            </a:r>
          </a:p>
        </p:txBody>
      </p:sp>
      <p:sp>
        <p:nvSpPr>
          <p:cNvPr id="171024" name="TextBox 10">
            <a:extLst>
              <a:ext uri="{FF2B5EF4-FFF2-40B4-BE49-F238E27FC236}">
                <a16:creationId xmlns:a16="http://schemas.microsoft.com/office/drawing/2014/main" id="{2FC89D75-77EC-E733-1C59-B5D8570BB599}"/>
              </a:ext>
            </a:extLst>
          </p:cNvPr>
          <p:cNvSpPr txBox="1">
            <a:spLocks noChangeArrowheads="1"/>
          </p:cNvSpPr>
          <p:nvPr/>
        </p:nvSpPr>
        <p:spPr bwMode="auto">
          <a:xfrm>
            <a:off x="4800600" y="60198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3D222171-EFD3-77DF-C89B-77EA406C5576}"/>
              </a:ext>
            </a:extLst>
          </p:cNvPr>
          <p:cNvSpPr>
            <a:spLocks noGrp="1"/>
          </p:cNvSpPr>
          <p:nvPr>
            <p:ph type="title"/>
          </p:nvPr>
        </p:nvSpPr>
        <p:spPr>
          <a:xfrm>
            <a:off x="990600" y="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Collaring and yoking</a:t>
            </a:r>
          </a:p>
        </p:txBody>
      </p:sp>
      <p:sp>
        <p:nvSpPr>
          <p:cNvPr id="173058" name="Date Placeholder 1">
            <a:extLst>
              <a:ext uri="{FF2B5EF4-FFF2-40B4-BE49-F238E27FC236}">
                <a16:creationId xmlns:a16="http://schemas.microsoft.com/office/drawing/2014/main" id="{29387686-494E-63C2-E353-C8FF0345B31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73059" name="Footer Placeholder 2">
            <a:extLst>
              <a:ext uri="{FF2B5EF4-FFF2-40B4-BE49-F238E27FC236}">
                <a16:creationId xmlns:a16="http://schemas.microsoft.com/office/drawing/2014/main" id="{54486C3E-C4AF-26D8-F16A-83669A02FF8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73060" name="Slide Number Placeholder 3">
            <a:extLst>
              <a:ext uri="{FF2B5EF4-FFF2-40B4-BE49-F238E27FC236}">
                <a16:creationId xmlns:a16="http://schemas.microsoft.com/office/drawing/2014/main" id="{B4D36F30-C0CE-947B-A1A4-341A20AF6D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30B0502-6401-2546-AA26-07903F65BF54}"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57</a:t>
            </a:fld>
            <a:endParaRPr lang="en-US" altLang="sv-SE" sz="1000">
              <a:solidFill>
                <a:srgbClr val="000000"/>
              </a:solidFill>
              <a:latin typeface="Tahoma" panose="020B0604030504040204" pitchFamily="34" charset="0"/>
              <a:cs typeface="Arial" panose="020B0604020202020204" pitchFamily="34" charset="0"/>
            </a:endParaRPr>
          </a:p>
        </p:txBody>
      </p:sp>
      <p:pic>
        <p:nvPicPr>
          <p:cNvPr id="173061" name="Picture 5" descr="Collars_open">
            <a:extLst>
              <a:ext uri="{FF2B5EF4-FFF2-40B4-BE49-F238E27FC236}">
                <a16:creationId xmlns:a16="http://schemas.microsoft.com/office/drawing/2014/main" id="{433BD174-44B2-658C-470D-460C5FA42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200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2" descr="Presentation 5">
            <a:extLst>
              <a:ext uri="{FF2B5EF4-FFF2-40B4-BE49-F238E27FC236}">
                <a16:creationId xmlns:a16="http://schemas.microsoft.com/office/drawing/2014/main" id="{10B0A383-D340-ACF0-DB9E-7188FC87E1E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3276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3063" name="Group 15">
            <a:extLst>
              <a:ext uri="{FF2B5EF4-FFF2-40B4-BE49-F238E27FC236}">
                <a16:creationId xmlns:a16="http://schemas.microsoft.com/office/drawing/2014/main" id="{D2762BAA-D1C5-D67E-FCA1-E64D8D64048D}"/>
              </a:ext>
            </a:extLst>
          </p:cNvPr>
          <p:cNvGrpSpPr>
            <a:grpSpLocks/>
          </p:cNvGrpSpPr>
          <p:nvPr/>
        </p:nvGrpSpPr>
        <p:grpSpPr bwMode="auto">
          <a:xfrm flipH="1" flipV="1">
            <a:off x="6934200" y="1676400"/>
            <a:ext cx="1219200" cy="762000"/>
            <a:chOff x="3888" y="528"/>
            <a:chExt cx="528" cy="384"/>
          </a:xfrm>
        </p:grpSpPr>
        <p:sp>
          <p:nvSpPr>
            <p:cNvPr id="173072" name="Line 7">
              <a:extLst>
                <a:ext uri="{FF2B5EF4-FFF2-40B4-BE49-F238E27FC236}">
                  <a16:creationId xmlns:a16="http://schemas.microsoft.com/office/drawing/2014/main" id="{26485217-E313-B518-D090-873930C477FB}"/>
                </a:ext>
              </a:extLst>
            </p:cNvPr>
            <p:cNvSpPr>
              <a:spLocks noChangeShapeType="1"/>
            </p:cNvSpPr>
            <p:nvPr/>
          </p:nvSpPr>
          <p:spPr bwMode="auto">
            <a:xfrm flipH="1">
              <a:off x="3888" y="528"/>
              <a:ext cx="528" cy="384"/>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sp>
          <p:nvSpPr>
            <p:cNvPr id="173073" name="Line 8">
              <a:extLst>
                <a:ext uri="{FF2B5EF4-FFF2-40B4-BE49-F238E27FC236}">
                  <a16:creationId xmlns:a16="http://schemas.microsoft.com/office/drawing/2014/main" id="{25DE8790-06FA-48B1-5210-09E3C79D2F60}"/>
                </a:ext>
              </a:extLst>
            </p:cNvPr>
            <p:cNvSpPr>
              <a:spLocks noChangeShapeType="1"/>
            </p:cNvSpPr>
            <p:nvPr/>
          </p:nvSpPr>
          <p:spPr bwMode="auto">
            <a:xfrm flipH="1">
              <a:off x="3888" y="528"/>
              <a:ext cx="528" cy="0"/>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sp>
          <p:nvSpPr>
            <p:cNvPr id="173074" name="Line 9">
              <a:extLst>
                <a:ext uri="{FF2B5EF4-FFF2-40B4-BE49-F238E27FC236}">
                  <a16:creationId xmlns:a16="http://schemas.microsoft.com/office/drawing/2014/main" id="{0A74557C-63AA-5A0C-C90F-C9BE1A6C224A}"/>
                </a:ext>
              </a:extLst>
            </p:cNvPr>
            <p:cNvSpPr>
              <a:spLocks noChangeShapeType="1"/>
            </p:cNvSpPr>
            <p:nvPr/>
          </p:nvSpPr>
          <p:spPr bwMode="auto">
            <a:xfrm flipH="1">
              <a:off x="4416" y="528"/>
              <a:ext cx="0" cy="384"/>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SE"/>
            </a:p>
          </p:txBody>
        </p:sp>
      </p:grpSp>
      <p:sp>
        <p:nvSpPr>
          <p:cNvPr id="173064" name="Text Box 10">
            <a:extLst>
              <a:ext uri="{FF2B5EF4-FFF2-40B4-BE49-F238E27FC236}">
                <a16:creationId xmlns:a16="http://schemas.microsoft.com/office/drawing/2014/main" id="{F7E2EEA2-146E-92D8-6AFB-807C3F88F632}"/>
              </a:ext>
            </a:extLst>
          </p:cNvPr>
          <p:cNvSpPr txBox="1">
            <a:spLocks noChangeArrowheads="1"/>
          </p:cNvSpPr>
          <p:nvPr/>
        </p:nvSpPr>
        <p:spPr bwMode="auto">
          <a:xfrm>
            <a:off x="7367588" y="2667000"/>
            <a:ext cx="1547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Times New Roman" panose="02020603050405020304" pitchFamily="18" charset="0"/>
                <a:cs typeface="Arial" panose="020B0604020202020204" pitchFamily="34" charset="0"/>
              </a:rPr>
              <a:t>175 tons/m</a:t>
            </a:r>
          </a:p>
        </p:txBody>
      </p:sp>
      <p:sp>
        <p:nvSpPr>
          <p:cNvPr id="173065" name="Text Box 11">
            <a:extLst>
              <a:ext uri="{FF2B5EF4-FFF2-40B4-BE49-F238E27FC236}">
                <a16:creationId xmlns:a16="http://schemas.microsoft.com/office/drawing/2014/main" id="{AE9C0CA3-9697-CC1A-7576-75862AA52A68}"/>
              </a:ext>
            </a:extLst>
          </p:cNvPr>
          <p:cNvSpPr txBox="1">
            <a:spLocks noChangeArrowheads="1"/>
          </p:cNvSpPr>
          <p:nvPr/>
        </p:nvSpPr>
        <p:spPr bwMode="auto">
          <a:xfrm>
            <a:off x="5638800" y="1524000"/>
            <a:ext cx="139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Times New Roman" panose="02020603050405020304" pitchFamily="18" charset="0"/>
                <a:cs typeface="Arial" panose="020B0604020202020204" pitchFamily="34" charset="0"/>
              </a:rPr>
              <a:t>85 tons/m</a:t>
            </a:r>
          </a:p>
        </p:txBody>
      </p:sp>
      <p:sp>
        <p:nvSpPr>
          <p:cNvPr id="173066" name="Text Box 12">
            <a:extLst>
              <a:ext uri="{FF2B5EF4-FFF2-40B4-BE49-F238E27FC236}">
                <a16:creationId xmlns:a16="http://schemas.microsoft.com/office/drawing/2014/main" id="{34F8DBAC-591B-C2B4-0E99-0982D1BD87D7}"/>
              </a:ext>
            </a:extLst>
          </p:cNvPr>
          <p:cNvSpPr txBox="1">
            <a:spLocks noChangeArrowheads="1"/>
          </p:cNvSpPr>
          <p:nvPr/>
        </p:nvSpPr>
        <p:spPr bwMode="auto">
          <a:xfrm>
            <a:off x="8077200" y="1905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800">
                <a:solidFill>
                  <a:srgbClr val="000000"/>
                </a:solidFill>
                <a:latin typeface="Times New Roman" panose="02020603050405020304" pitchFamily="18" charset="0"/>
                <a:cs typeface="Arial" panose="020B0604020202020204" pitchFamily="34" charset="0"/>
              </a:rPr>
              <a:t>F</a:t>
            </a:r>
          </a:p>
        </p:txBody>
      </p:sp>
      <p:pic>
        <p:nvPicPr>
          <p:cNvPr id="173067" name="Picture 14">
            <a:extLst>
              <a:ext uri="{FF2B5EF4-FFF2-40B4-BE49-F238E27FC236}">
                <a16:creationId xmlns:a16="http://schemas.microsoft.com/office/drawing/2014/main" id="{720DC982-5B4A-5589-146E-58AB426D1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52800"/>
            <a:ext cx="44338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8" name="Picture 4" descr="Collars_close">
            <a:extLst>
              <a:ext uri="{FF2B5EF4-FFF2-40B4-BE49-F238E27FC236}">
                <a16:creationId xmlns:a16="http://schemas.microsoft.com/office/drawing/2014/main" id="{7FFA1C8C-7B8C-98D1-B4B4-B73C643172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657600"/>
            <a:ext cx="3657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9" name="Rectangle 16">
            <a:extLst>
              <a:ext uri="{FF2B5EF4-FFF2-40B4-BE49-F238E27FC236}">
                <a16:creationId xmlns:a16="http://schemas.microsoft.com/office/drawing/2014/main" id="{214ACBC6-DB42-97D0-8A4F-3A760A190CDA}"/>
              </a:ext>
            </a:extLst>
          </p:cNvPr>
          <p:cNvSpPr>
            <a:spLocks noChangeArrowheads="1"/>
          </p:cNvSpPr>
          <p:nvPr/>
        </p:nvSpPr>
        <p:spPr bwMode="auto">
          <a:xfrm>
            <a:off x="7315200" y="3733800"/>
            <a:ext cx="106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FFFFFF"/>
                </a:solidFill>
                <a:latin typeface="Arial" panose="020B0604020202020204" pitchFamily="34" charset="0"/>
              </a:rPr>
              <a:t>yoking</a:t>
            </a:r>
          </a:p>
        </p:txBody>
      </p:sp>
      <p:sp>
        <p:nvSpPr>
          <p:cNvPr id="173070" name="Rectangle 17">
            <a:extLst>
              <a:ext uri="{FF2B5EF4-FFF2-40B4-BE49-F238E27FC236}">
                <a16:creationId xmlns:a16="http://schemas.microsoft.com/office/drawing/2014/main" id="{EB8CDE8F-EBAA-E59B-7790-43D6D4829A0F}"/>
              </a:ext>
            </a:extLst>
          </p:cNvPr>
          <p:cNvSpPr>
            <a:spLocks noChangeArrowheads="1"/>
          </p:cNvSpPr>
          <p:nvPr/>
        </p:nvSpPr>
        <p:spPr bwMode="auto">
          <a:xfrm>
            <a:off x="1371600" y="5638800"/>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collaring</a:t>
            </a:r>
          </a:p>
        </p:txBody>
      </p:sp>
      <p:sp>
        <p:nvSpPr>
          <p:cNvPr id="173071" name="TextBox 10">
            <a:extLst>
              <a:ext uri="{FF2B5EF4-FFF2-40B4-BE49-F238E27FC236}">
                <a16:creationId xmlns:a16="http://schemas.microsoft.com/office/drawing/2014/main" id="{963D4E40-74E6-0F1A-B5F8-F37F0E4E3255}"/>
              </a:ext>
            </a:extLst>
          </p:cNvPr>
          <p:cNvSpPr txBox="1">
            <a:spLocks noChangeArrowheads="1"/>
          </p:cNvSpPr>
          <p:nvPr/>
        </p:nvSpPr>
        <p:spPr bwMode="auto">
          <a:xfrm>
            <a:off x="533400" y="60960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E554FAD4-77D5-CBD4-D6D7-A2DD7A0760D9}"/>
              </a:ext>
            </a:extLst>
          </p:cNvPr>
          <p:cNvSpPr>
            <a:spLocks noGrp="1"/>
          </p:cNvSpPr>
          <p:nvPr>
            <p:ph type="title"/>
          </p:nvPr>
        </p:nvSpPr>
        <p:spPr>
          <a:xfrm>
            <a:off x="990600" y="2286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Cold mass</a:t>
            </a:r>
          </a:p>
        </p:txBody>
      </p:sp>
      <p:sp>
        <p:nvSpPr>
          <p:cNvPr id="175106" name="Date Placeholder 1">
            <a:extLst>
              <a:ext uri="{FF2B5EF4-FFF2-40B4-BE49-F238E27FC236}">
                <a16:creationId xmlns:a16="http://schemas.microsoft.com/office/drawing/2014/main" id="{7CC1E386-AC89-8F6E-5463-D1A8C234754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75107" name="Footer Placeholder 2">
            <a:extLst>
              <a:ext uri="{FF2B5EF4-FFF2-40B4-BE49-F238E27FC236}">
                <a16:creationId xmlns:a16="http://schemas.microsoft.com/office/drawing/2014/main" id="{BF32025B-93DC-0D18-0E48-2C2DE4CE133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75108" name="Slide Number Placeholder 3">
            <a:extLst>
              <a:ext uri="{FF2B5EF4-FFF2-40B4-BE49-F238E27FC236}">
                <a16:creationId xmlns:a16="http://schemas.microsoft.com/office/drawing/2014/main" id="{7EF232B3-4CF2-8B42-B08B-FC68D82DC5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9A0F390-00BB-B244-83ED-583C1CA4A9C8}"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58</a:t>
            </a:fld>
            <a:endParaRPr lang="en-US" altLang="sv-SE" sz="1000">
              <a:solidFill>
                <a:srgbClr val="000000"/>
              </a:solidFill>
              <a:latin typeface="Tahoma" panose="020B0604030504040204" pitchFamily="34" charset="0"/>
              <a:cs typeface="Arial" panose="020B0604020202020204" pitchFamily="34" charset="0"/>
            </a:endParaRPr>
          </a:p>
        </p:txBody>
      </p:sp>
      <p:pic>
        <p:nvPicPr>
          <p:cNvPr id="175109" name="Picture 6" descr="reception_final">
            <a:extLst>
              <a:ext uri="{FF2B5EF4-FFF2-40B4-BE49-F238E27FC236}">
                <a16:creationId xmlns:a16="http://schemas.microsoft.com/office/drawing/2014/main" id="{63571325-76B8-78BE-5C7D-5447747B2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6294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Box 10">
            <a:extLst>
              <a:ext uri="{FF2B5EF4-FFF2-40B4-BE49-F238E27FC236}">
                <a16:creationId xmlns:a16="http://schemas.microsoft.com/office/drawing/2014/main" id="{1619257F-F665-35FE-8E81-79B4B2236709}"/>
              </a:ext>
            </a:extLst>
          </p:cNvPr>
          <p:cNvSpPr txBox="1">
            <a:spLocks noChangeArrowheads="1"/>
          </p:cNvSpPr>
          <p:nvPr/>
        </p:nvSpPr>
        <p:spPr bwMode="auto">
          <a:xfrm>
            <a:off x="609600" y="60198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slide courtesy of L. Boturra  - CERN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BC5BA2D6-BA61-3B61-98AC-1CF2F0067059}"/>
              </a:ext>
            </a:extLst>
          </p:cNvPr>
          <p:cNvSpPr>
            <a:spLocks noGrp="1"/>
          </p:cNvSpPr>
          <p:nvPr>
            <p:ph type="title"/>
          </p:nvPr>
        </p:nvSpPr>
        <p:spPr>
          <a:xfrm>
            <a:off x="1143000" y="152400"/>
            <a:ext cx="7138988" cy="1143000"/>
          </a:xfrm>
        </p:spPr>
        <p:txBody>
          <a:bodyPr/>
          <a:lstStyle/>
          <a:p>
            <a:pPr eaLnBrk="1" hangingPunct="1"/>
            <a:r>
              <a:rPr lang="en-US" altLang="sv-SE">
                <a:latin typeface="Tahoma" panose="020B0604030504040204" pitchFamily="34" charset="0"/>
                <a:ea typeface="ＭＳ Ｐゴシック" panose="020B0600070205080204" pitchFamily="34" charset="-128"/>
              </a:rPr>
              <a:t>Cryostat</a:t>
            </a:r>
          </a:p>
        </p:txBody>
      </p:sp>
      <p:sp>
        <p:nvSpPr>
          <p:cNvPr id="177154" name="Date Placeholder 2">
            <a:extLst>
              <a:ext uri="{FF2B5EF4-FFF2-40B4-BE49-F238E27FC236}">
                <a16:creationId xmlns:a16="http://schemas.microsoft.com/office/drawing/2014/main" id="{C4B8FBB3-F7CC-06D6-D5EC-8CADC1864F7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77155" name="Footer Placeholder 4">
            <a:extLst>
              <a:ext uri="{FF2B5EF4-FFF2-40B4-BE49-F238E27FC236}">
                <a16:creationId xmlns:a16="http://schemas.microsoft.com/office/drawing/2014/main" id="{AA5A60BE-6013-0996-4E33-8958A7113B2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77156" name="Slide Number Placeholder 6">
            <a:extLst>
              <a:ext uri="{FF2B5EF4-FFF2-40B4-BE49-F238E27FC236}">
                <a16:creationId xmlns:a16="http://schemas.microsoft.com/office/drawing/2014/main" id="{92583CB4-2ABF-8F51-F35A-01A0BEEAE2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A3A2F09-01AC-1C4D-BEBA-41ADBA0BFFFB}"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59</a:t>
            </a:fld>
            <a:endParaRPr lang="en-US" altLang="sv-SE" sz="1000">
              <a:solidFill>
                <a:srgbClr val="000000"/>
              </a:solidFill>
              <a:latin typeface="Tahoma" panose="020B0604030504040204" pitchFamily="34" charset="0"/>
              <a:cs typeface="Arial" panose="020B0604020202020204" pitchFamily="34" charset="0"/>
            </a:endParaRPr>
          </a:p>
        </p:txBody>
      </p:sp>
      <p:pic>
        <p:nvPicPr>
          <p:cNvPr id="177157" name="Picture 3" descr="cryostat">
            <a:extLst>
              <a:ext uri="{FF2B5EF4-FFF2-40B4-BE49-F238E27FC236}">
                <a16:creationId xmlns:a16="http://schemas.microsoft.com/office/drawing/2014/main" id="{F8A748E2-E76B-D2A1-D2BA-990798A0E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158" name="Group 14">
            <a:extLst>
              <a:ext uri="{FF2B5EF4-FFF2-40B4-BE49-F238E27FC236}">
                <a16:creationId xmlns:a16="http://schemas.microsoft.com/office/drawing/2014/main" id="{2D88B4AA-6D25-0555-2496-B9E353A88FCA}"/>
              </a:ext>
            </a:extLst>
          </p:cNvPr>
          <p:cNvGrpSpPr>
            <a:grpSpLocks/>
          </p:cNvGrpSpPr>
          <p:nvPr/>
        </p:nvGrpSpPr>
        <p:grpSpPr bwMode="auto">
          <a:xfrm>
            <a:off x="5029200" y="3505200"/>
            <a:ext cx="3748088" cy="2687638"/>
            <a:chOff x="3312" y="2099"/>
            <a:chExt cx="2361" cy="1693"/>
          </a:xfrm>
        </p:grpSpPr>
        <p:pic>
          <p:nvPicPr>
            <p:cNvPr id="177164" name="Picture 4" descr="Picture 2">
              <a:extLst>
                <a:ext uri="{FF2B5EF4-FFF2-40B4-BE49-F238E27FC236}">
                  <a16:creationId xmlns:a16="http://schemas.microsoft.com/office/drawing/2014/main" id="{19E57CF7-9C50-8B83-27C8-884EBB075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2099"/>
              <a:ext cx="2160"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5" name="Rectangle 13">
              <a:extLst>
                <a:ext uri="{FF2B5EF4-FFF2-40B4-BE49-F238E27FC236}">
                  <a16:creationId xmlns:a16="http://schemas.microsoft.com/office/drawing/2014/main" id="{D467DF14-4DF4-A9CF-906B-B80450CDDE12}"/>
                </a:ext>
              </a:extLst>
            </p:cNvPr>
            <p:cNvSpPr>
              <a:spLocks noChangeArrowheads="1"/>
            </p:cNvSpPr>
            <p:nvPr/>
          </p:nvSpPr>
          <p:spPr bwMode="auto">
            <a:xfrm>
              <a:off x="3840" y="3504"/>
              <a:ext cx="18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Low conduction foot</a:t>
              </a:r>
            </a:p>
          </p:txBody>
        </p:sp>
      </p:grpSp>
      <p:grpSp>
        <p:nvGrpSpPr>
          <p:cNvPr id="177159" name="Group 17">
            <a:extLst>
              <a:ext uri="{FF2B5EF4-FFF2-40B4-BE49-F238E27FC236}">
                <a16:creationId xmlns:a16="http://schemas.microsoft.com/office/drawing/2014/main" id="{3729A160-DF6C-7713-0207-11161221DD4E}"/>
              </a:ext>
            </a:extLst>
          </p:cNvPr>
          <p:cNvGrpSpPr>
            <a:grpSpLocks/>
          </p:cNvGrpSpPr>
          <p:nvPr/>
        </p:nvGrpSpPr>
        <p:grpSpPr bwMode="auto">
          <a:xfrm>
            <a:off x="152400" y="1371600"/>
            <a:ext cx="5597525" cy="4821238"/>
            <a:chOff x="48" y="2339"/>
            <a:chExt cx="3526" cy="3037"/>
          </a:xfrm>
        </p:grpSpPr>
        <p:pic>
          <p:nvPicPr>
            <p:cNvPr id="177161" name="Picture 5" descr="Picture 4">
              <a:extLst>
                <a:ext uri="{FF2B5EF4-FFF2-40B4-BE49-F238E27FC236}">
                  <a16:creationId xmlns:a16="http://schemas.microsoft.com/office/drawing/2014/main" id="{880F766D-528C-AF14-D364-69D04D66C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3827"/>
              <a:ext cx="1974"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2" name="Picture 6" descr="Picture 5">
              <a:extLst>
                <a:ext uri="{FF2B5EF4-FFF2-40B4-BE49-F238E27FC236}">
                  <a16:creationId xmlns:a16="http://schemas.microsoft.com/office/drawing/2014/main" id="{C1E629EB-7969-9695-2827-2439AD033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2339"/>
              <a:ext cx="1728"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3" name="Rectangle 8">
              <a:extLst>
                <a:ext uri="{FF2B5EF4-FFF2-40B4-BE49-F238E27FC236}">
                  <a16:creationId xmlns:a16="http://schemas.microsoft.com/office/drawing/2014/main" id="{2B3D10E3-9809-13F7-2D6F-E91E7A1064E9}"/>
                </a:ext>
              </a:extLst>
            </p:cNvPr>
            <p:cNvSpPr>
              <a:spLocks noChangeArrowheads="1"/>
            </p:cNvSpPr>
            <p:nvPr/>
          </p:nvSpPr>
          <p:spPr bwMode="auto">
            <a:xfrm>
              <a:off x="2064" y="5027"/>
              <a:ext cx="15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Thermal screens</a:t>
              </a:r>
            </a:p>
          </p:txBody>
        </p:sp>
      </p:grpSp>
      <p:sp>
        <p:nvSpPr>
          <p:cNvPr id="177160" name="TextBox 8">
            <a:extLst>
              <a:ext uri="{FF2B5EF4-FFF2-40B4-BE49-F238E27FC236}">
                <a16:creationId xmlns:a16="http://schemas.microsoft.com/office/drawing/2014/main" id="{138509A3-46B6-BD74-082B-20F4E4A8FA77}"/>
              </a:ext>
            </a:extLst>
          </p:cNvPr>
          <p:cNvSpPr txBox="1">
            <a:spLocks noChangeArrowheads="1"/>
          </p:cNvSpPr>
          <p:nvPr/>
        </p:nvSpPr>
        <p:spPr bwMode="auto">
          <a:xfrm>
            <a:off x="3505200" y="18288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chemeClr val="tx1"/>
                </a:solidFill>
                <a:latin typeface="Arial" panose="020B0604020202020204" pitchFamily="34" charset="0"/>
              </a:rPr>
              <a:t>MLI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7">
            <a:extLst>
              <a:ext uri="{FF2B5EF4-FFF2-40B4-BE49-F238E27FC236}">
                <a16:creationId xmlns:a16="http://schemas.microsoft.com/office/drawing/2014/main" id="{11C9C8F4-7C7A-F5B0-01D3-5BF92456AA9A}"/>
              </a:ext>
            </a:extLst>
          </p:cNvPr>
          <p:cNvSpPr>
            <a:spLocks noGrp="1"/>
          </p:cNvSpPr>
          <p:nvPr>
            <p:ph type="title"/>
          </p:nvPr>
        </p:nvSpPr>
        <p:spPr>
          <a:xfrm>
            <a:off x="1066800" y="152400"/>
            <a:ext cx="7138988" cy="1143000"/>
          </a:xfrm>
        </p:spPr>
        <p:txBody>
          <a:bodyPr/>
          <a:lstStyle/>
          <a:p>
            <a:pPr eaLnBrk="1" hangingPunct="1"/>
            <a:r>
              <a:rPr lang="en-US" altLang="sv-SE">
                <a:ea typeface="ＭＳ Ｐゴシック" panose="020B0600070205080204" pitchFamily="34" charset="-128"/>
              </a:rPr>
              <a:t>Superconductors &amp; Magnetism</a:t>
            </a:r>
          </a:p>
        </p:txBody>
      </p:sp>
      <p:sp>
        <p:nvSpPr>
          <p:cNvPr id="109570" name="Content Placeholder 13">
            <a:extLst>
              <a:ext uri="{FF2B5EF4-FFF2-40B4-BE49-F238E27FC236}">
                <a16:creationId xmlns:a16="http://schemas.microsoft.com/office/drawing/2014/main" id="{D08C0A19-EAED-7036-B7E1-9BC01A1DA9C8}"/>
              </a:ext>
            </a:extLst>
          </p:cNvPr>
          <p:cNvSpPr>
            <a:spLocks noGrp="1"/>
          </p:cNvSpPr>
          <p:nvPr>
            <p:ph idx="1"/>
          </p:nvPr>
        </p:nvSpPr>
        <p:spPr>
          <a:xfrm>
            <a:off x="30163" y="1447800"/>
            <a:ext cx="8885237" cy="4525963"/>
          </a:xfrm>
        </p:spPr>
        <p:txBody>
          <a:bodyPr/>
          <a:lstStyle/>
          <a:p>
            <a:pPr eaLnBrk="1" hangingPunct="1">
              <a:lnSpc>
                <a:spcPct val="90000"/>
              </a:lnSpc>
            </a:pPr>
            <a:r>
              <a:rPr lang="en-US" altLang="sv-SE" sz="2400">
                <a:ea typeface="ＭＳ Ｐゴシック" panose="020B0600070205080204" pitchFamily="34" charset="-128"/>
              </a:rPr>
              <a:t>Superconductors are also perfect diamagnets  i.e. they expel all magnetic field (the Meissner effect)</a:t>
            </a:r>
          </a:p>
          <a:p>
            <a:pPr lvl="1" eaLnBrk="1" hangingPunct="1">
              <a:lnSpc>
                <a:spcPct val="90000"/>
              </a:lnSpc>
            </a:pPr>
            <a:r>
              <a:rPr lang="en-US" altLang="sv-SE">
                <a:ea typeface="ＭＳ Ｐゴシック" panose="020B0600070205080204" pitchFamily="34" charset="-128"/>
              </a:rPr>
              <a:t>This is a different result than if we considered the material as a pure conductor</a:t>
            </a:r>
          </a:p>
          <a:p>
            <a:pPr lvl="2" eaLnBrk="1" hangingPunct="1">
              <a:lnSpc>
                <a:spcPct val="90000"/>
              </a:lnSpc>
            </a:pPr>
            <a:r>
              <a:rPr lang="en-US" altLang="sv-SE" sz="2400">
                <a:ea typeface="ＭＳ Ｐゴシック" panose="020B0600070205080204" pitchFamily="34" charset="-128"/>
              </a:rPr>
              <a:t>This is demonstrated by the  </a:t>
            </a:r>
            <a:r>
              <a:rPr lang="ja-JP" altLang="en-US" sz="2400">
                <a:ea typeface="ＭＳ Ｐゴシック" panose="020B0600070205080204" pitchFamily="34" charset="-128"/>
              </a:rPr>
              <a:t>“</a:t>
            </a:r>
            <a:r>
              <a:rPr lang="en-US" altLang="ja-JP" sz="2400">
                <a:ea typeface="ＭＳ Ｐゴシック" panose="020B0600070205080204" pitchFamily="34" charset="-128"/>
              </a:rPr>
              <a:t>floating magnet</a:t>
            </a:r>
            <a:r>
              <a:rPr lang="ja-JP" altLang="en-US" sz="2400">
                <a:ea typeface="ＭＳ Ｐゴシック" panose="020B0600070205080204" pitchFamily="34" charset="-128"/>
              </a:rPr>
              <a:t>”</a:t>
            </a:r>
            <a:r>
              <a:rPr lang="en-US" altLang="ja-JP" sz="2400">
                <a:ea typeface="ＭＳ Ｐゴシック" panose="020B0600070205080204" pitchFamily="34" charset="-128"/>
              </a:rPr>
              <a:t> trick</a:t>
            </a:r>
          </a:p>
          <a:p>
            <a:pPr eaLnBrk="1" hangingPunct="1">
              <a:lnSpc>
                <a:spcPct val="90000"/>
              </a:lnSpc>
            </a:pPr>
            <a:r>
              <a:rPr lang="en-US" altLang="sv-SE" sz="2400">
                <a:ea typeface="ＭＳ Ｐゴシック" panose="020B0600070205080204" pitchFamily="34" charset="-128"/>
              </a:rPr>
              <a:t>If  the applied magnetic field exceeds  a certain level, the superconductor reverts back to a normal conductor. </a:t>
            </a:r>
          </a:p>
          <a:p>
            <a:pPr eaLnBrk="1" hangingPunct="1">
              <a:lnSpc>
                <a:spcPct val="90000"/>
              </a:lnSpc>
            </a:pPr>
            <a:r>
              <a:rPr lang="en-US" altLang="sv-SE" sz="2400">
                <a:ea typeface="ＭＳ Ｐゴシック" panose="020B0600070205080204" pitchFamily="34" charset="-128"/>
              </a:rPr>
              <a:t>Critical Field</a:t>
            </a:r>
          </a:p>
          <a:p>
            <a:pPr lvl="1" eaLnBrk="1" hangingPunct="1">
              <a:lnSpc>
                <a:spcPct val="90000"/>
              </a:lnSpc>
            </a:pPr>
            <a:r>
              <a:rPr lang="en-US" altLang="sv-SE">
                <a:ea typeface="ＭＳ Ｐゴシック" panose="020B0600070205080204" pitchFamily="34" charset="-128"/>
              </a:rPr>
              <a:t>All superconductors have a field above which they become normally conducting</a:t>
            </a:r>
          </a:p>
          <a:p>
            <a:pPr eaLnBrk="1" hangingPunct="1"/>
            <a:endParaRPr lang="en-US" altLang="sv-SE">
              <a:ea typeface="ＭＳ Ｐゴシック" panose="020B0600070205080204" pitchFamily="34" charset="-128"/>
            </a:endParaRPr>
          </a:p>
          <a:p>
            <a:pPr lvl="1" eaLnBrk="1" hangingPunct="1"/>
            <a:endParaRPr lang="en-US" altLang="sv-SE">
              <a:ea typeface="ＭＳ Ｐゴシック" panose="020B0600070205080204" pitchFamily="34" charset="-128"/>
            </a:endParaRPr>
          </a:p>
        </p:txBody>
      </p:sp>
      <p:sp>
        <p:nvSpPr>
          <p:cNvPr id="109571" name="Date Placeholder 6">
            <a:extLst>
              <a:ext uri="{FF2B5EF4-FFF2-40B4-BE49-F238E27FC236}">
                <a16:creationId xmlns:a16="http://schemas.microsoft.com/office/drawing/2014/main" id="{9BD41727-94CB-9802-8C77-6A839F4402A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09572" name="Footer Placeholder 4">
            <a:extLst>
              <a:ext uri="{FF2B5EF4-FFF2-40B4-BE49-F238E27FC236}">
                <a16:creationId xmlns:a16="http://schemas.microsoft.com/office/drawing/2014/main" id="{2FEAD13E-F451-2644-3447-8843E413CFC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09573" name="Slide Number Placeholder 5">
            <a:extLst>
              <a:ext uri="{FF2B5EF4-FFF2-40B4-BE49-F238E27FC236}">
                <a16:creationId xmlns:a16="http://schemas.microsoft.com/office/drawing/2014/main" id="{28848B20-1C58-4C52-A7E3-5B129CB27C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4CA8B1D2-C927-2542-A25C-7F17848CB131}" type="slidenum">
              <a:rPr lang="en-US" altLang="sv-SE" sz="1000">
                <a:solidFill>
                  <a:srgbClr val="064308"/>
                </a:solidFill>
                <a:latin typeface="Arial" panose="020B0604020202020204" pitchFamily="34" charset="0"/>
              </a:rPr>
              <a:pPr eaLnBrk="0" hangingPunct="0">
                <a:spcBef>
                  <a:spcPct val="0"/>
                </a:spcBef>
                <a:buFontTx/>
                <a:buNone/>
              </a:pPr>
              <a:t>6</a:t>
            </a:fld>
            <a:endParaRPr lang="en-US" altLang="sv-SE" sz="1000">
              <a:solidFill>
                <a:srgbClr val="064308"/>
              </a:solidFill>
              <a:latin typeface="Arial" panose="020B0604020202020204" pitchFamily="34" charset="0"/>
            </a:endParaRPr>
          </a:p>
        </p:txBody>
      </p:sp>
      <p:sp>
        <p:nvSpPr>
          <p:cNvPr id="109574" name="AutoShape 10" descr="data:image/jpg;base64,/9j/4AAQSkZJRgABAQAAAQABAAD/2wCEAAkGBhQSEBQUEBQUFBQUFBQUFBQUFBQUFBQUFBQVFBQUFBQXHCYeFxkkGRQUHy8gJCcpLCwsFR4xNTAqNSYrLCkBCQoKDgwNFw8PFCkcHBwpKSksKSwpKSksKSkpLCwpLCkpLCkpKSwpKSksLCwpLCwsLCwpLCkpLCwsLCwpLCwsLP/AABEIALcBEwMBIgACEQEDEQH/xAAbAAADAQEBAQEAAAAAAAAAAAAAAQIDBQQGB//EAD0QAAICAQEEBwQGCAcAAAAAAAABAhEDIQQFEjEGE0FRYYGRIlJxoRQyQrHR8BUWIyRDcpKyB1NjgqLB4f/EABgBAQEBAQEAAAAAAAAAAAAAAAABAgME/8QAIBEBAQEAAgMAAgMAAAAAAAAAAAERAhIDITFRYRMiQf/aAAwDAQACEQMRAD8A1RaIRaNqYWAgKQxDABMZLAaAEBUAAICWCGwiAmefaclI9UjmbzfssT2V5/p6s1jtKZ8bn2iSm6faVDeM12nW+D8Vznl/T7NTRSPkse+ZLmezBvs53wco1PJK7O0GCZktr4ioyHGZF16YM2ieeDNoso2iWjOJogp0TIomQQ4jTCJQCeRiSKAYEMAKCgAAjZFIhFIw0oBABokImxoKYmAmwikAgKGIAATEVwhwgRRzN7P2WdVo5G+X7LNT6l+Picz9p/Ekc+bEex5gXh5kGmz8xR29m5HqgzzbPyPRA8j0PVBm8DzwNoCq3iaIziaIyKRMikTIC4lExKKEAwAQAAAAAEaoZKHZlpVgKxWBYybHYDsVhYrApMdk2BQxpCKiBcokNGsZETRkQcTfj9lnbZxd/wAfYb7vuN8fsS/HxUuYhsD2PKTNtmWpkbbItRy+LPrtYeR6IGGJaHogeV3bRN4GETaBFjeBojODNERVoh8yiWwNIlExGAwAAEAxFQAAEFpjITHZlpVisTYWBpYWTYWBVisViso0sLJsLAtMpMzTHYGiY2ZxZdmQmc7eWyTlHSEmnfJN6cnyOxDgUfaer7uwnNvOo+xWiVaVfci6Y/P9n6NZ5pSUeGLlwqU2oKve9rVx1WqvzMt8boezyjFyUuKKlcbpN84/FNM+6w53wuPCpybesmu3Va1rVL5HipOMseVNxfstdqa+1F6pPx+83fPZZrP8cs9Pg2ejY+ZrvXdksM6esXbhJPnG61XY+9GWxrU9Oy8djhJZfbtYuRvAxx8jaB547t4msDKJrEitoGiMomiAuyGVZFkG0WMhFAUAgKGAgAAFYA1SGHCFGFAh0JAWAhgFk2UKgHYWFAUNFolIogVlpmbHZFTtGWl493erPHtOVNxS5urtpxpNJ6Km7tLyZrt+VLh0vTy566/ntObjzKnJqSjaudNR7O3z8eaA6eCKcqXEqjS5Lzfd2HP61PirVOTavuvs/PaeHad6Yla6x1zfBd6Lk6dctOZ591byjkvg0p/VdWkqSbo5+Semo035s0pwUo68FuXfTaV+NaX8UcjY46n1Ozri40u2NJfHR16v1PGt20dvF5P69XPnw96zxm8AWCi4wNIuKNYkJFxCtImiM4loCiRkog1RVkoYDCxDsoAAQQwFYAd57oIe6WdWx2cNrpjjS3SyHuqR3OILG0xwnu2RL3fLuO/YWXtTHz/0CXcH0F9x9BoS2u4bTHEWxPuB7GdhkUibTHJezmcsLOxKjN0TsuOPLGyWdaWPw+RnPAqHdMcDeWzynH2JU12Oqfn2M/P9unPrJRyuXEnqpNuu7n4V5UfqeTZTlb23JDNH2001ymvrLw8V4M1OUMfnObJUJV+dTx7NtkoSUotprk0ffw6K4VzUp+Epaf8AGhbV0dwzioqChXJwSi/WtfMqObunejzyhSanGScq+q407a7uzQ+nSPJsO68eFVjjV1bbbbrvZ7YiSQtYzgRwm8ok8J11nEcI1EtRHwgTRSAYAQmUyEQbIZKGEMLEBQ7CxAA7AVgQfZAMZ5nUqHwgOyhUFFWKyiZI+R6RdMpYM8sUIx9lL2mm3bipd6S5+J9eflnTRfveX4x/siXj7Sve/wDECb5uK+EPxsnJ0vlVvJLyfD8o0fF8LsM71NYmvqX0xlr+0l/VL8SJdL5PR5Z18ZHybExg+qW/ov7b+YT6S/6j9ZHy0TCfMD6yXSfvySr4yMpdIU5L9o14tyPlWSwPpn0hV6yb9SJdIY9jfzPnGiJAfSfrFF85S9P/AEX6wQXbJnzQiaPqF0gh70vKzL9aa5cfqvxPnAGj6VdLpLlx+bPZsfS+TftL5I+QRtidPQaP0/ZdqWWCnFNJ3o/B1/0a0c/oo72aN98v7mdjqzfZMeZmEpanveMl7OOxjDGyzZYR9UXsYwA26kOqHaJjEDXqRdUNhjMDTqgGxMfY8I+Eug4TzOyKChtoaAkXEi+AmWIoVn5x0v2NvacjadSprTmuGK080z9Elsy7jx7XueGT60U/ijUuJX5H9E1PFtUfaP1Pauh2N/VXD/K6++zg7Z/h227WSX+5KX3Ub7RMfCNENH12boBm+zOL+Ka/E8GfoVtMeUVL+V/jQ1HBijPJDU7v6q7Sv4T9V+Jjn6ObR/lS+QHEcSXE6/6Bzrnin6GWbc2Vfw5ejA5soktHSybsn7r5dxnHdeT3X8hg5rQUdCe6snuS/pZmtgl7svRkMeOgSPZHd839l+jL/Rc/cfoyGPEkawR0MG4M0npjm/Jnc3V0Ny8ac4LR8pa/Imq6/RFfu0f5pfedxI02fd7UUkkqXJKl5JDnia5om6YyodDAAoKGBQqChgEKhUUBRNAUAH0stoB5jyOypLQdV1vLKEcx5eI1wy1M9V177E5GPXXqZvOaxHolIl5DzSykPMOo9bloZymjLrNDKWUnVdehRRpDCnzPKso/pDHU1eWC4qQPZkTGfN95Msg6ov6LEl7FHuRCyhHNqTFKW7ody9DOW6cfur0Ruso+tLlHnjuyK5KvIr6FHtSfxSNes8S8eTXUmU9MI7BBcoR9KD6JH3fmemWQFJdpMowjs0e5/ItYl3NFuaKbRnFZNL8omeJSVV6mzZNpkHG2jA4ujE928Ml+R4S8bqWAYhm0AAAAAAAAAFHbmvEnzBkm0OS8Q8yZUDiBpxgqvV6EomwrTJlTZL8GLJa1FKLpeIFxWhE0WlSMs0WgKoTCKKyJdgFXSM22XJ2vgZSkBLZpjxPt0Mo8zbPld0uwgli1uhMSlqBcV8hKTB5WQmBfEyU2TI1eXhVLQBzi0EpukzGc33h1r4fAgqW0fEz6980S8hlLM2Y5RYWW+bMTVyfaYmOLVMBAa1kwEBQwAQQwAQHaki5wqjPIxN8kdUEpErxKeJ9pID1GTxFATJs0xybruRmw1Ct4vmzz5ZamqehjODKLUiXKzSOB1YJJaEDjPSjFmzehhJgTY3IaQmAuIcUU2LiALJURylroSyDeeOq1McnOwcrZNgDFLJpT5FV4ETZKM3RnklRckZSRmqjiABWc/wDVACGABYAVDCxAAwEA0dtyDHOnYgO7KZZm3qDkMAIas1ySXJdgABFiAANI8jLJMYFoOs0olSACC2ZtoACkmCj3gBANk9oAUD0FdjAgbJTsYBEyM5MAIqOZM2MDNVk2Q2AHNSGAAAwAAEMAFYAAH//Z">
            <a:extLst>
              <a:ext uri="{FF2B5EF4-FFF2-40B4-BE49-F238E27FC236}">
                <a16:creationId xmlns:a16="http://schemas.microsoft.com/office/drawing/2014/main" id="{BF67D11B-5A2C-8BCF-E061-777EFF2C3CD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87D5F840-A02F-9C8A-83CE-85DF7FF8906E}"/>
              </a:ext>
            </a:extLst>
          </p:cNvPr>
          <p:cNvSpPr>
            <a:spLocks noGrp="1"/>
          </p:cNvSpPr>
          <p:nvPr>
            <p:ph type="title"/>
          </p:nvPr>
        </p:nvSpPr>
        <p:spPr>
          <a:xfrm>
            <a:off x="1219200" y="152400"/>
            <a:ext cx="7138988" cy="1143000"/>
          </a:xfrm>
        </p:spPr>
        <p:txBody>
          <a:bodyPr/>
          <a:lstStyle/>
          <a:p>
            <a:pPr eaLnBrk="1" hangingPunct="1"/>
            <a:r>
              <a:rPr lang="en-GB" altLang="sv-SE">
                <a:latin typeface="Tahoma" panose="020B0604030504040204" pitchFamily="34" charset="0"/>
                <a:ea typeface="ＭＳ Ｐゴシック" panose="020B0600070205080204" pitchFamily="34" charset="-128"/>
              </a:rPr>
              <a:t>Finally, in the tunnel !</a:t>
            </a:r>
            <a:endParaRPr lang="en-US" altLang="sv-SE">
              <a:latin typeface="Tahoma" panose="020B0604030504040204" pitchFamily="34" charset="0"/>
              <a:ea typeface="ＭＳ Ｐゴシック" panose="020B0600070205080204" pitchFamily="34" charset="-128"/>
            </a:endParaRPr>
          </a:p>
        </p:txBody>
      </p:sp>
      <p:sp>
        <p:nvSpPr>
          <p:cNvPr id="179202" name="Date Placeholder 1">
            <a:extLst>
              <a:ext uri="{FF2B5EF4-FFF2-40B4-BE49-F238E27FC236}">
                <a16:creationId xmlns:a16="http://schemas.microsoft.com/office/drawing/2014/main" id="{3D5F8F4C-5BA7-9435-F421-8345411FA8B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sv-SE" altLang="sv-SE" sz="1200">
                <a:solidFill>
                  <a:srgbClr val="898989"/>
                </a:solidFill>
              </a:rPr>
              <a:t>Winter 2025</a:t>
            </a:r>
            <a:endParaRPr lang="en-US" altLang="sv-SE" sz="1200">
              <a:solidFill>
                <a:srgbClr val="898989"/>
              </a:solidFill>
            </a:endParaRPr>
          </a:p>
        </p:txBody>
      </p:sp>
      <p:sp>
        <p:nvSpPr>
          <p:cNvPr id="179203" name="Footer Placeholder 2">
            <a:extLst>
              <a:ext uri="{FF2B5EF4-FFF2-40B4-BE49-F238E27FC236}">
                <a16:creationId xmlns:a16="http://schemas.microsoft.com/office/drawing/2014/main" id="{749B5BE7-933D-16A1-133D-E4F97BD7689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sv-SE" sz="1200">
                <a:solidFill>
                  <a:srgbClr val="898989"/>
                </a:solidFill>
              </a:rPr>
              <a:t>Lecture 9  |Superconductivity, SRF and SC Magnets- J. G. Weisend II</a:t>
            </a:r>
          </a:p>
        </p:txBody>
      </p:sp>
      <p:sp>
        <p:nvSpPr>
          <p:cNvPr id="179204" name="Slide Number Placeholder 3">
            <a:extLst>
              <a:ext uri="{FF2B5EF4-FFF2-40B4-BE49-F238E27FC236}">
                <a16:creationId xmlns:a16="http://schemas.microsoft.com/office/drawing/2014/main" id="{826FC069-708A-B37B-9A00-8045D03C52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EA3024E-D0B6-A54A-A471-79880A620DD3}" type="slidenum">
              <a:rPr lang="en-US" altLang="sv-SE" sz="1000">
                <a:solidFill>
                  <a:srgbClr val="000000"/>
                </a:solidFill>
                <a:latin typeface="Tahoma" panose="020B0604030504040204" pitchFamily="34" charset="0"/>
                <a:cs typeface="Arial" panose="020B0604020202020204" pitchFamily="34" charset="0"/>
              </a:rPr>
              <a:pPr>
                <a:spcBef>
                  <a:spcPct val="0"/>
                </a:spcBef>
                <a:buFontTx/>
                <a:buNone/>
              </a:pPr>
              <a:t>60</a:t>
            </a:fld>
            <a:endParaRPr lang="en-US" altLang="sv-SE" sz="1000">
              <a:solidFill>
                <a:srgbClr val="000000"/>
              </a:solidFill>
              <a:latin typeface="Tahoma" panose="020B0604030504040204" pitchFamily="34" charset="0"/>
              <a:cs typeface="Arial" panose="020B0604020202020204" pitchFamily="34" charset="0"/>
            </a:endParaRPr>
          </a:p>
        </p:txBody>
      </p:sp>
      <p:pic>
        <p:nvPicPr>
          <p:cNvPr id="179205" name="Picture 4">
            <a:extLst>
              <a:ext uri="{FF2B5EF4-FFF2-40B4-BE49-F238E27FC236}">
                <a16:creationId xmlns:a16="http://schemas.microsoft.com/office/drawing/2014/main" id="{5A579B98-3DCD-E9CE-DC6D-EFFC15ABD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99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TextBox 10">
            <a:extLst>
              <a:ext uri="{FF2B5EF4-FFF2-40B4-BE49-F238E27FC236}">
                <a16:creationId xmlns:a16="http://schemas.microsoft.com/office/drawing/2014/main" id="{84A63315-D79E-70B1-55B7-B0849698E5B7}"/>
              </a:ext>
            </a:extLst>
          </p:cNvPr>
          <p:cNvSpPr txBox="1">
            <a:spLocks noChangeArrowheads="1"/>
          </p:cNvSpPr>
          <p:nvPr/>
        </p:nvSpPr>
        <p:spPr bwMode="auto">
          <a:xfrm>
            <a:off x="685800" y="6096000"/>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400">
                <a:solidFill>
                  <a:schemeClr val="tx1"/>
                </a:solidFill>
                <a:latin typeface="Arial" panose="020B0604020202020204" pitchFamily="34" charset="0"/>
              </a:rPr>
              <a:t>slide courtesy of L. Boturra  - CERN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a:extLst>
              <a:ext uri="{FF2B5EF4-FFF2-40B4-BE49-F238E27FC236}">
                <a16:creationId xmlns:a16="http://schemas.microsoft.com/office/drawing/2014/main" id="{0639B2A6-0D08-25B8-3CA1-1EEABEC1F8F8}"/>
              </a:ext>
            </a:extLst>
          </p:cNvPr>
          <p:cNvSpPr>
            <a:spLocks noGrp="1"/>
          </p:cNvSpPr>
          <p:nvPr>
            <p:ph type="title"/>
          </p:nvPr>
        </p:nvSpPr>
        <p:spPr>
          <a:xfrm>
            <a:off x="990600" y="152400"/>
            <a:ext cx="7138988" cy="1143000"/>
          </a:xfrm>
        </p:spPr>
        <p:txBody>
          <a:bodyPr/>
          <a:lstStyle/>
          <a:p>
            <a:pPr eaLnBrk="1" hangingPunct="1"/>
            <a:r>
              <a:rPr lang="en-US" altLang="sv-SE" sz="3600">
                <a:ea typeface="ＭＳ Ｐゴシック" panose="020B0600070205080204" pitchFamily="34" charset="-128"/>
              </a:rPr>
              <a:t>Example #2 </a:t>
            </a:r>
            <a:br>
              <a:rPr lang="en-US" altLang="sv-SE" sz="3600">
                <a:ea typeface="ＭＳ Ｐゴシック" panose="020B0600070205080204" pitchFamily="34" charset="-128"/>
              </a:rPr>
            </a:br>
            <a:r>
              <a:rPr lang="en-US" altLang="sv-SE" sz="3600">
                <a:ea typeface="ＭＳ Ｐゴシック" panose="020B0600070205080204" pitchFamily="34" charset="-128"/>
              </a:rPr>
              <a:t>BaBar Detector S/C Solenoid</a:t>
            </a:r>
          </a:p>
        </p:txBody>
      </p:sp>
      <p:sp>
        <p:nvSpPr>
          <p:cNvPr id="181250" name="Content Placeholder 9">
            <a:extLst>
              <a:ext uri="{FF2B5EF4-FFF2-40B4-BE49-F238E27FC236}">
                <a16:creationId xmlns:a16="http://schemas.microsoft.com/office/drawing/2014/main" id="{95192F3B-A32E-CE9C-97AA-B7173D262D8C}"/>
              </a:ext>
            </a:extLst>
          </p:cNvPr>
          <p:cNvSpPr>
            <a:spLocks noGrp="1"/>
          </p:cNvSpPr>
          <p:nvPr>
            <p:ph idx="1"/>
          </p:nvPr>
        </p:nvSpPr>
        <p:spPr/>
        <p:txBody>
          <a:bodyPr/>
          <a:lstStyle/>
          <a:p>
            <a:pPr eaLnBrk="1" hangingPunct="1"/>
            <a:r>
              <a:rPr lang="en-US" altLang="sv-SE" sz="3200">
                <a:ea typeface="ＭＳ Ｐゴシック" panose="020B0600070205080204" pitchFamily="34" charset="-128"/>
              </a:rPr>
              <a:t>Provided background field for particle identification for the BaBar detector at SLAC</a:t>
            </a:r>
          </a:p>
          <a:p>
            <a:pPr eaLnBrk="1" hangingPunct="1"/>
            <a:r>
              <a:rPr lang="en-US" altLang="sv-SE" sz="3200">
                <a:ea typeface="ＭＳ Ｐゴシック" panose="020B0600070205080204" pitchFamily="34" charset="-128"/>
              </a:rPr>
              <a:t>Physics requirements dictated a relatively thin solenoid</a:t>
            </a:r>
          </a:p>
          <a:p>
            <a:pPr lvl="1" eaLnBrk="1" hangingPunct="1">
              <a:buFont typeface="Arial" panose="020B0604020202020204" pitchFamily="34" charset="0"/>
              <a:buNone/>
            </a:pPr>
            <a:endParaRPr lang="en-US" altLang="sv-SE">
              <a:ea typeface="ＭＳ Ｐゴシック" panose="020B0600070205080204" pitchFamily="34" charset="-128"/>
            </a:endParaRPr>
          </a:p>
          <a:p>
            <a:pPr eaLnBrk="1" hangingPunct="1"/>
            <a:endParaRPr lang="en-US" altLang="sv-SE">
              <a:ea typeface="ＭＳ Ｐゴシック" panose="020B0600070205080204" pitchFamily="34" charset="-128"/>
            </a:endParaRPr>
          </a:p>
          <a:p>
            <a:pPr eaLnBrk="1" hangingPunct="1">
              <a:buFont typeface="Arial" panose="020B0604020202020204" pitchFamily="34" charset="0"/>
              <a:buNone/>
            </a:pPr>
            <a:endParaRPr lang="en-US" altLang="sv-SE">
              <a:ea typeface="ＭＳ Ｐゴシック" panose="020B0600070205080204" pitchFamily="34" charset="-128"/>
            </a:endParaRPr>
          </a:p>
          <a:p>
            <a:pPr lvl="2" eaLnBrk="1" hangingPunct="1"/>
            <a:endParaRPr lang="en-US" altLang="sv-SE">
              <a:ea typeface="ヒラギノ角ゴ Pro W3" pitchFamily="1" charset="-128"/>
            </a:endParaRPr>
          </a:p>
        </p:txBody>
      </p:sp>
      <p:sp>
        <p:nvSpPr>
          <p:cNvPr id="181251" name="Date Placeholder 5">
            <a:extLst>
              <a:ext uri="{FF2B5EF4-FFF2-40B4-BE49-F238E27FC236}">
                <a16:creationId xmlns:a16="http://schemas.microsoft.com/office/drawing/2014/main" id="{ECFD468B-72C3-79FD-4036-07213E8184C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81252" name="Footer Placeholder 4">
            <a:extLst>
              <a:ext uri="{FF2B5EF4-FFF2-40B4-BE49-F238E27FC236}">
                <a16:creationId xmlns:a16="http://schemas.microsoft.com/office/drawing/2014/main" id="{AE8E0E90-FD50-5164-0574-B3CD5EE0CA3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898989"/>
                </a:solidFill>
                <a:latin typeface="Arial" panose="020B0604020202020204" pitchFamily="34" charset="0"/>
              </a:rPr>
              <a:t>Lecture 9  |Superconductivity, SRF and SC Magnets- J. G. Weisend II</a:t>
            </a:r>
          </a:p>
        </p:txBody>
      </p:sp>
      <p:sp>
        <p:nvSpPr>
          <p:cNvPr id="181253" name="Slide Number Placeholder 3">
            <a:extLst>
              <a:ext uri="{FF2B5EF4-FFF2-40B4-BE49-F238E27FC236}">
                <a16:creationId xmlns:a16="http://schemas.microsoft.com/office/drawing/2014/main" id="{050BBADF-83E8-676A-2AC4-0ADC8F95A7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fld id="{C4DDF8C0-D66F-4944-B6C0-E7C7601DC1E9}" type="slidenum">
              <a:rPr lang="en-US" altLang="sv-SE" sz="1000">
                <a:solidFill>
                  <a:srgbClr val="898989"/>
                </a:solidFill>
                <a:latin typeface="Arial" panose="020B0604020202020204" pitchFamily="34" charset="0"/>
              </a:rPr>
              <a:pPr eaLnBrk="0" hangingPunct="0">
                <a:spcBef>
                  <a:spcPct val="0"/>
                </a:spcBef>
                <a:buFontTx/>
                <a:buNone/>
              </a:pPr>
              <a:t>61</a:t>
            </a:fld>
            <a:endParaRPr lang="en-US" altLang="sv-SE" sz="1000">
              <a:solidFill>
                <a:srgbClr val="898989"/>
              </a:solidFill>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id="{41EECD57-4476-5D8E-8C02-4E1DEE020B24}"/>
              </a:ext>
            </a:extLst>
          </p:cNvPr>
          <p:cNvSpPr>
            <a:spLocks noGrp="1"/>
          </p:cNvSpPr>
          <p:nvPr>
            <p:ph type="title"/>
          </p:nvPr>
        </p:nvSpPr>
        <p:spPr>
          <a:xfrm>
            <a:off x="1066800" y="152400"/>
            <a:ext cx="7138988" cy="1143000"/>
          </a:xfrm>
        </p:spPr>
        <p:txBody>
          <a:bodyPr/>
          <a:lstStyle/>
          <a:p>
            <a:r>
              <a:rPr lang="en-US" altLang="sv-SE">
                <a:ea typeface="ＭＳ Ｐゴシック" panose="020B0600070205080204" pitchFamily="34" charset="-128"/>
              </a:rPr>
              <a:t>Properties of BaBar Solenoid</a:t>
            </a:r>
          </a:p>
        </p:txBody>
      </p:sp>
      <p:sp>
        <p:nvSpPr>
          <p:cNvPr id="182274" name="Content Placeholder 2">
            <a:extLst>
              <a:ext uri="{FF2B5EF4-FFF2-40B4-BE49-F238E27FC236}">
                <a16:creationId xmlns:a16="http://schemas.microsoft.com/office/drawing/2014/main" id="{4311ACC7-320A-7F79-37DC-61DC2B1C77B9}"/>
              </a:ext>
            </a:extLst>
          </p:cNvPr>
          <p:cNvSpPr>
            <a:spLocks noGrp="1"/>
          </p:cNvSpPr>
          <p:nvPr>
            <p:ph idx="1"/>
          </p:nvPr>
        </p:nvSpPr>
        <p:spPr/>
        <p:txBody>
          <a:bodyPr/>
          <a:lstStyle/>
          <a:p>
            <a:r>
              <a:rPr lang="en-US" altLang="sv-SE" sz="2400">
                <a:ea typeface="ＭＳ Ｐゴシック" panose="020B0600070205080204" pitchFamily="34" charset="-128"/>
              </a:rPr>
              <a:t>Field: 1.5 Tesla</a:t>
            </a:r>
          </a:p>
          <a:p>
            <a:r>
              <a:rPr lang="en-US" altLang="sv-SE" sz="2400">
                <a:ea typeface="ＭＳ Ｐゴシック" panose="020B0600070205080204" pitchFamily="34" charset="-128"/>
              </a:rPr>
              <a:t>Stored Energy: 27 MJ</a:t>
            </a:r>
          </a:p>
          <a:p>
            <a:r>
              <a:rPr lang="en-US" altLang="sv-SE" sz="2400">
                <a:ea typeface="ＭＳ Ｐゴシック" panose="020B0600070205080204" pitchFamily="34" charset="-128"/>
              </a:rPr>
              <a:t>Operating Current: 4596A</a:t>
            </a:r>
          </a:p>
          <a:p>
            <a:r>
              <a:rPr lang="en-US" altLang="sv-SE" sz="2400">
                <a:ea typeface="ＭＳ Ｐゴシック" panose="020B0600070205080204" pitchFamily="34" charset="-128"/>
              </a:rPr>
              <a:t>Tc= 8.3K</a:t>
            </a:r>
          </a:p>
          <a:p>
            <a:r>
              <a:rPr lang="en-US" altLang="sv-SE" sz="2400">
                <a:ea typeface="ＭＳ Ｐゴシック" panose="020B0600070205080204" pitchFamily="34" charset="-128"/>
              </a:rPr>
              <a:t>Operating Temp: 4.5K</a:t>
            </a:r>
          </a:p>
          <a:p>
            <a:r>
              <a:rPr lang="en-US" altLang="sv-SE" sz="2400">
                <a:ea typeface="ＭＳ Ｐゴシック" panose="020B0600070205080204" pitchFamily="34" charset="-128"/>
              </a:rPr>
              <a:t>Total Heat Load at 4.5K: 225liquid-liters/hr</a:t>
            </a:r>
          </a:p>
          <a:p>
            <a:r>
              <a:rPr lang="en-US" altLang="sv-SE" sz="2400">
                <a:ea typeface="ＭＳ Ｐゴシック" panose="020B0600070205080204" pitchFamily="34" charset="-128"/>
              </a:rPr>
              <a:t>Cryogenics: indirectly cooled using the force flow technique where the liquid He is circulated in cooling pipes welded to the outside diameter of the support tube</a:t>
            </a:r>
          </a:p>
          <a:p>
            <a:r>
              <a:rPr lang="en-US" altLang="sv-SE" sz="2400">
                <a:ea typeface="ＭＳ Ｐゴシック" panose="020B0600070205080204" pitchFamily="34" charset="-128"/>
              </a:rPr>
              <a:t>Uses NbTi highly stabilized by a pure Al conductor</a:t>
            </a:r>
          </a:p>
          <a:p>
            <a:endParaRPr lang="en-US" altLang="sv-SE">
              <a:ea typeface="ＭＳ Ｐゴシック" panose="020B0600070205080204" pitchFamily="34" charset="-128"/>
            </a:endParaRPr>
          </a:p>
        </p:txBody>
      </p:sp>
      <p:sp>
        <p:nvSpPr>
          <p:cNvPr id="182275" name="Date Placeholder 13">
            <a:extLst>
              <a:ext uri="{FF2B5EF4-FFF2-40B4-BE49-F238E27FC236}">
                <a16:creationId xmlns:a16="http://schemas.microsoft.com/office/drawing/2014/main" id="{7D99F367-CBA1-5347-5EBF-2DCD462B6BF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82276" name="Footer Placeholder 15">
            <a:extLst>
              <a:ext uri="{FF2B5EF4-FFF2-40B4-BE49-F238E27FC236}">
                <a16:creationId xmlns:a16="http://schemas.microsoft.com/office/drawing/2014/main" id="{2E0B0F66-629F-46D0-9A30-EEFE5050814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82277" name="Slide Number Placeholder 14">
            <a:extLst>
              <a:ext uri="{FF2B5EF4-FFF2-40B4-BE49-F238E27FC236}">
                <a16:creationId xmlns:a16="http://schemas.microsoft.com/office/drawing/2014/main" id="{6633AD35-A570-3E14-37D7-07ED0A4AE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1E0C0CF6-7DE9-A844-8F68-6CB55E02235F}" type="slidenum">
              <a:rPr lang="en-US" altLang="sv-SE" sz="1000">
                <a:solidFill>
                  <a:srgbClr val="064308"/>
                </a:solidFill>
                <a:latin typeface="Arial" panose="020B0604020202020204" pitchFamily="34" charset="0"/>
              </a:rPr>
              <a:pPr eaLnBrk="0" hangingPunct="0">
                <a:spcBef>
                  <a:spcPct val="0"/>
                </a:spcBef>
                <a:buFontTx/>
                <a:buNone/>
              </a:pPr>
              <a:t>62</a:t>
            </a:fld>
            <a:endParaRPr lang="en-US" altLang="sv-SE" sz="1000">
              <a:solidFill>
                <a:srgbClr val="064308"/>
              </a:solidFill>
              <a:latin typeface="Arial" panose="020B0604020202020204" pitchFamily="34" charset="0"/>
            </a:endParaRPr>
          </a:p>
        </p:txBody>
      </p:sp>
      <p:grpSp>
        <p:nvGrpSpPr>
          <p:cNvPr id="182278" name="Group 7">
            <a:extLst>
              <a:ext uri="{FF2B5EF4-FFF2-40B4-BE49-F238E27FC236}">
                <a16:creationId xmlns:a16="http://schemas.microsoft.com/office/drawing/2014/main" id="{AC0BAC52-B8B8-DCAC-C5E1-AD3EF622CFF2}"/>
              </a:ext>
            </a:extLst>
          </p:cNvPr>
          <p:cNvGrpSpPr>
            <a:grpSpLocks/>
          </p:cNvGrpSpPr>
          <p:nvPr/>
        </p:nvGrpSpPr>
        <p:grpSpPr bwMode="auto">
          <a:xfrm>
            <a:off x="5029200" y="1524000"/>
            <a:ext cx="2971800" cy="2054225"/>
            <a:chOff x="1065" y="1520"/>
            <a:chExt cx="2539" cy="1862"/>
          </a:xfrm>
        </p:grpSpPr>
        <p:sp>
          <p:nvSpPr>
            <p:cNvPr id="182279" name="Freeform 8">
              <a:extLst>
                <a:ext uri="{FF2B5EF4-FFF2-40B4-BE49-F238E27FC236}">
                  <a16:creationId xmlns:a16="http://schemas.microsoft.com/office/drawing/2014/main" id="{1EE070DE-D0E7-1B1E-4F6D-BE812638FA6A}"/>
                </a:ext>
              </a:extLst>
            </p:cNvPr>
            <p:cNvSpPr>
              <a:spLocks/>
            </p:cNvSpPr>
            <p:nvPr/>
          </p:nvSpPr>
          <p:spPr bwMode="auto">
            <a:xfrm>
              <a:off x="2648" y="1556"/>
              <a:ext cx="956" cy="1780"/>
            </a:xfrm>
            <a:custGeom>
              <a:avLst/>
              <a:gdLst>
                <a:gd name="T0" fmla="*/ 0 w 956"/>
                <a:gd name="T1" fmla="*/ 1072 h 1780"/>
                <a:gd name="T2" fmla="*/ 0 w 956"/>
                <a:gd name="T3" fmla="*/ 1780 h 1780"/>
                <a:gd name="T4" fmla="*/ 956 w 956"/>
                <a:gd name="T5" fmla="*/ 416 h 1780"/>
                <a:gd name="T6" fmla="*/ 952 w 956"/>
                <a:gd name="T7" fmla="*/ 0 h 1780"/>
                <a:gd name="T8" fmla="*/ 0 w 956"/>
                <a:gd name="T9" fmla="*/ 1072 h 1780"/>
                <a:gd name="T10" fmla="*/ 0 60000 65536"/>
                <a:gd name="T11" fmla="*/ 0 60000 65536"/>
                <a:gd name="T12" fmla="*/ 0 60000 65536"/>
                <a:gd name="T13" fmla="*/ 0 60000 65536"/>
                <a:gd name="T14" fmla="*/ 0 60000 65536"/>
                <a:gd name="T15" fmla="*/ 0 w 956"/>
                <a:gd name="T16" fmla="*/ 0 h 1780"/>
                <a:gd name="T17" fmla="*/ 956 w 956"/>
                <a:gd name="T18" fmla="*/ 1780 h 1780"/>
              </a:gdLst>
              <a:ahLst/>
              <a:cxnLst>
                <a:cxn ang="T10">
                  <a:pos x="T0" y="T1"/>
                </a:cxn>
                <a:cxn ang="T11">
                  <a:pos x="T2" y="T3"/>
                </a:cxn>
                <a:cxn ang="T12">
                  <a:pos x="T4" y="T5"/>
                </a:cxn>
                <a:cxn ang="T13">
                  <a:pos x="T6" y="T7"/>
                </a:cxn>
                <a:cxn ang="T14">
                  <a:pos x="T8" y="T9"/>
                </a:cxn>
              </a:cxnLst>
              <a:rect l="T15" t="T16" r="T17" b="T18"/>
              <a:pathLst>
                <a:path w="956" h="1780">
                  <a:moveTo>
                    <a:pt x="0" y="1072"/>
                  </a:moveTo>
                  <a:lnTo>
                    <a:pt x="0" y="1780"/>
                  </a:lnTo>
                  <a:lnTo>
                    <a:pt x="956" y="416"/>
                  </a:lnTo>
                  <a:lnTo>
                    <a:pt x="952" y="0"/>
                  </a:lnTo>
                  <a:lnTo>
                    <a:pt x="0" y="107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pic>
          <p:nvPicPr>
            <p:cNvPr id="182280" name="Picture 9" descr="Alsthom AL cable003">
              <a:extLst>
                <a:ext uri="{FF2B5EF4-FFF2-40B4-BE49-F238E27FC236}">
                  <a16:creationId xmlns:a16="http://schemas.microsoft.com/office/drawing/2014/main" id="{AEB6E530-A1B9-973E-DB98-424DF772F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 y="2581"/>
              <a:ext cx="1584"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Freeform 10">
              <a:extLst>
                <a:ext uri="{FF2B5EF4-FFF2-40B4-BE49-F238E27FC236}">
                  <a16:creationId xmlns:a16="http://schemas.microsoft.com/office/drawing/2014/main" id="{FDEDB79A-FBC1-32EE-C06C-2C30F728BAA3}"/>
                </a:ext>
              </a:extLst>
            </p:cNvPr>
            <p:cNvSpPr>
              <a:spLocks/>
            </p:cNvSpPr>
            <p:nvPr/>
          </p:nvSpPr>
          <p:spPr bwMode="auto">
            <a:xfrm>
              <a:off x="1104" y="1520"/>
              <a:ext cx="2496" cy="1112"/>
            </a:xfrm>
            <a:custGeom>
              <a:avLst/>
              <a:gdLst>
                <a:gd name="T0" fmla="*/ 0 w 2496"/>
                <a:gd name="T1" fmla="*/ 1060 h 1112"/>
                <a:gd name="T2" fmla="*/ 1352 w 2496"/>
                <a:gd name="T3" fmla="*/ 0 h 1112"/>
                <a:gd name="T4" fmla="*/ 2468 w 2496"/>
                <a:gd name="T5" fmla="*/ 0 h 1112"/>
                <a:gd name="T6" fmla="*/ 2496 w 2496"/>
                <a:gd name="T7" fmla="*/ 32 h 1112"/>
                <a:gd name="T8" fmla="*/ 1544 w 2496"/>
                <a:gd name="T9" fmla="*/ 1112 h 1112"/>
                <a:gd name="T10" fmla="*/ 1496 w 2496"/>
                <a:gd name="T11" fmla="*/ 1060 h 1112"/>
                <a:gd name="T12" fmla="*/ 0 w 2496"/>
                <a:gd name="T13" fmla="*/ 1060 h 1112"/>
                <a:gd name="T14" fmla="*/ 0 60000 65536"/>
                <a:gd name="T15" fmla="*/ 0 60000 65536"/>
                <a:gd name="T16" fmla="*/ 0 60000 65536"/>
                <a:gd name="T17" fmla="*/ 0 60000 65536"/>
                <a:gd name="T18" fmla="*/ 0 60000 65536"/>
                <a:gd name="T19" fmla="*/ 0 60000 65536"/>
                <a:gd name="T20" fmla="*/ 0 60000 65536"/>
                <a:gd name="T21" fmla="*/ 0 w 2496"/>
                <a:gd name="T22" fmla="*/ 0 h 1112"/>
                <a:gd name="T23" fmla="*/ 2496 w 2496"/>
                <a:gd name="T24" fmla="*/ 1112 h 1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6" h="1112">
                  <a:moveTo>
                    <a:pt x="0" y="1060"/>
                  </a:moveTo>
                  <a:lnTo>
                    <a:pt x="1352" y="0"/>
                  </a:lnTo>
                  <a:lnTo>
                    <a:pt x="2468" y="0"/>
                  </a:lnTo>
                  <a:lnTo>
                    <a:pt x="2496" y="32"/>
                  </a:lnTo>
                  <a:lnTo>
                    <a:pt x="1544" y="1112"/>
                  </a:lnTo>
                  <a:lnTo>
                    <a:pt x="1496" y="1060"/>
                  </a:lnTo>
                  <a:lnTo>
                    <a:pt x="0" y="106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sp>
          <p:nvSpPr>
            <p:cNvPr id="182282" name="Freeform 11">
              <a:extLst>
                <a:ext uri="{FF2B5EF4-FFF2-40B4-BE49-F238E27FC236}">
                  <a16:creationId xmlns:a16="http://schemas.microsoft.com/office/drawing/2014/main" id="{C82DC229-5CEB-1D7B-F6B4-DF333DA9AF16}"/>
                </a:ext>
              </a:extLst>
            </p:cNvPr>
            <p:cNvSpPr>
              <a:spLocks/>
            </p:cNvSpPr>
            <p:nvPr/>
          </p:nvSpPr>
          <p:spPr bwMode="auto">
            <a:xfrm>
              <a:off x="1065" y="2580"/>
              <a:ext cx="1586" cy="798"/>
            </a:xfrm>
            <a:custGeom>
              <a:avLst/>
              <a:gdLst>
                <a:gd name="T0" fmla="*/ 2 w 1586"/>
                <a:gd name="T1" fmla="*/ 756 h 798"/>
                <a:gd name="T2" fmla="*/ 0 w 1586"/>
                <a:gd name="T3" fmla="*/ 34 h 798"/>
                <a:gd name="T4" fmla="*/ 40 w 1586"/>
                <a:gd name="T5" fmla="*/ 2 h 798"/>
                <a:gd name="T6" fmla="*/ 1540 w 1586"/>
                <a:gd name="T7" fmla="*/ 0 h 798"/>
                <a:gd name="T8" fmla="*/ 1586 w 1586"/>
                <a:gd name="T9" fmla="*/ 52 h 798"/>
                <a:gd name="T10" fmla="*/ 1586 w 1586"/>
                <a:gd name="T11" fmla="*/ 758 h 798"/>
                <a:gd name="T12" fmla="*/ 1550 w 1586"/>
                <a:gd name="T13" fmla="*/ 798 h 798"/>
                <a:gd name="T14" fmla="*/ 40 w 1586"/>
                <a:gd name="T15" fmla="*/ 798 h 798"/>
                <a:gd name="T16" fmla="*/ 2 w 1586"/>
                <a:gd name="T17" fmla="*/ 756 h 7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6"/>
                <a:gd name="T28" fmla="*/ 0 h 798"/>
                <a:gd name="T29" fmla="*/ 1586 w 1586"/>
                <a:gd name="T30" fmla="*/ 798 h 7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6" h="798">
                  <a:moveTo>
                    <a:pt x="2" y="756"/>
                  </a:moveTo>
                  <a:lnTo>
                    <a:pt x="0" y="34"/>
                  </a:lnTo>
                  <a:lnTo>
                    <a:pt x="40" y="2"/>
                  </a:lnTo>
                  <a:lnTo>
                    <a:pt x="1540" y="0"/>
                  </a:lnTo>
                  <a:lnTo>
                    <a:pt x="1586" y="52"/>
                  </a:lnTo>
                  <a:lnTo>
                    <a:pt x="1586" y="758"/>
                  </a:lnTo>
                  <a:lnTo>
                    <a:pt x="1550" y="798"/>
                  </a:lnTo>
                  <a:lnTo>
                    <a:pt x="40" y="798"/>
                  </a:lnTo>
                  <a:lnTo>
                    <a:pt x="2" y="75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sp>
          <p:nvSpPr>
            <p:cNvPr id="182283" name="Line 12">
              <a:extLst>
                <a:ext uri="{FF2B5EF4-FFF2-40B4-BE49-F238E27FC236}">
                  <a16:creationId xmlns:a16="http://schemas.microsoft.com/office/drawing/2014/main" id="{44AB6FC3-57FF-B7F1-37D9-5C344D152A88}"/>
                </a:ext>
              </a:extLst>
            </p:cNvPr>
            <p:cNvSpPr>
              <a:spLocks noChangeShapeType="1"/>
            </p:cNvSpPr>
            <p:nvPr/>
          </p:nvSpPr>
          <p:spPr bwMode="auto">
            <a:xfrm flipV="1">
              <a:off x="1104" y="1520"/>
              <a:ext cx="1356" cy="10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82284" name="Line 13">
              <a:extLst>
                <a:ext uri="{FF2B5EF4-FFF2-40B4-BE49-F238E27FC236}">
                  <a16:creationId xmlns:a16="http://schemas.microsoft.com/office/drawing/2014/main" id="{167ED196-A365-06D0-E7A0-4E7088F9331F}"/>
                </a:ext>
              </a:extLst>
            </p:cNvPr>
            <p:cNvSpPr>
              <a:spLocks noChangeShapeType="1"/>
            </p:cNvSpPr>
            <p:nvPr/>
          </p:nvSpPr>
          <p:spPr bwMode="auto">
            <a:xfrm flipV="1">
              <a:off x="2608" y="1520"/>
              <a:ext cx="968"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82285" name="Line 14">
              <a:extLst>
                <a:ext uri="{FF2B5EF4-FFF2-40B4-BE49-F238E27FC236}">
                  <a16:creationId xmlns:a16="http://schemas.microsoft.com/office/drawing/2014/main" id="{06F38EFD-C686-8DBB-C4BC-D125BBE554BD}"/>
                </a:ext>
              </a:extLst>
            </p:cNvPr>
            <p:cNvSpPr>
              <a:spLocks noChangeShapeType="1"/>
            </p:cNvSpPr>
            <p:nvPr/>
          </p:nvSpPr>
          <p:spPr bwMode="auto">
            <a:xfrm flipV="1">
              <a:off x="2652" y="1552"/>
              <a:ext cx="952" cy="10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82286" name="Line 15">
              <a:extLst>
                <a:ext uri="{FF2B5EF4-FFF2-40B4-BE49-F238E27FC236}">
                  <a16:creationId xmlns:a16="http://schemas.microsoft.com/office/drawing/2014/main" id="{FC0DA30A-967C-9B92-069F-6120320DE987}"/>
                </a:ext>
              </a:extLst>
            </p:cNvPr>
            <p:cNvSpPr>
              <a:spLocks noChangeShapeType="1"/>
            </p:cNvSpPr>
            <p:nvPr/>
          </p:nvSpPr>
          <p:spPr bwMode="auto">
            <a:xfrm flipV="1">
              <a:off x="2656" y="1984"/>
              <a:ext cx="940" cy="13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182287" name="Freeform 16">
              <a:extLst>
                <a:ext uri="{FF2B5EF4-FFF2-40B4-BE49-F238E27FC236}">
                  <a16:creationId xmlns:a16="http://schemas.microsoft.com/office/drawing/2014/main" id="{B0B17FEF-86DB-606F-FBF2-43372F6F5DBA}"/>
                </a:ext>
              </a:extLst>
            </p:cNvPr>
            <p:cNvSpPr>
              <a:spLocks/>
            </p:cNvSpPr>
            <p:nvPr/>
          </p:nvSpPr>
          <p:spPr bwMode="auto">
            <a:xfrm>
              <a:off x="2468" y="1520"/>
              <a:ext cx="1132" cy="460"/>
            </a:xfrm>
            <a:custGeom>
              <a:avLst/>
              <a:gdLst>
                <a:gd name="T0" fmla="*/ 0 w 1132"/>
                <a:gd name="T1" fmla="*/ 0 h 460"/>
                <a:gd name="T2" fmla="*/ 1104 w 1132"/>
                <a:gd name="T3" fmla="*/ 4 h 460"/>
                <a:gd name="T4" fmla="*/ 1132 w 1132"/>
                <a:gd name="T5" fmla="*/ 28 h 460"/>
                <a:gd name="T6" fmla="*/ 1132 w 1132"/>
                <a:gd name="T7" fmla="*/ 460 h 460"/>
                <a:gd name="T8" fmla="*/ 0 60000 65536"/>
                <a:gd name="T9" fmla="*/ 0 60000 65536"/>
                <a:gd name="T10" fmla="*/ 0 60000 65536"/>
                <a:gd name="T11" fmla="*/ 0 60000 65536"/>
                <a:gd name="T12" fmla="*/ 0 w 1132"/>
                <a:gd name="T13" fmla="*/ 0 h 460"/>
                <a:gd name="T14" fmla="*/ 1132 w 1132"/>
                <a:gd name="T15" fmla="*/ 460 h 460"/>
              </a:gdLst>
              <a:ahLst/>
              <a:cxnLst>
                <a:cxn ang="T8">
                  <a:pos x="T0" y="T1"/>
                </a:cxn>
                <a:cxn ang="T9">
                  <a:pos x="T2" y="T3"/>
                </a:cxn>
                <a:cxn ang="T10">
                  <a:pos x="T4" y="T5"/>
                </a:cxn>
                <a:cxn ang="T11">
                  <a:pos x="T6" y="T7"/>
                </a:cxn>
              </a:cxnLst>
              <a:rect l="T12" t="T13" r="T14" b="T15"/>
              <a:pathLst>
                <a:path w="1132" h="460">
                  <a:moveTo>
                    <a:pt x="0" y="0"/>
                  </a:moveTo>
                  <a:lnTo>
                    <a:pt x="1104" y="4"/>
                  </a:lnTo>
                  <a:lnTo>
                    <a:pt x="1132" y="28"/>
                  </a:lnTo>
                  <a:lnTo>
                    <a:pt x="1132" y="46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E"/>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a:extLst>
              <a:ext uri="{FF2B5EF4-FFF2-40B4-BE49-F238E27FC236}">
                <a16:creationId xmlns:a16="http://schemas.microsoft.com/office/drawing/2014/main" id="{02E750C4-8D42-1E35-10DF-FDD802D61819}"/>
              </a:ext>
            </a:extLst>
          </p:cNvPr>
          <p:cNvSpPr>
            <a:spLocks noGrp="1"/>
          </p:cNvSpPr>
          <p:nvPr>
            <p:ph type="title"/>
          </p:nvPr>
        </p:nvSpPr>
        <p:spPr>
          <a:xfrm>
            <a:off x="1143000" y="152400"/>
            <a:ext cx="7138988" cy="1143000"/>
          </a:xfrm>
        </p:spPr>
        <p:txBody>
          <a:bodyPr/>
          <a:lstStyle/>
          <a:p>
            <a:r>
              <a:rPr lang="en-US" altLang="sv-SE">
                <a:ea typeface="ＭＳ Ｐゴシック" panose="020B0600070205080204" pitchFamily="34" charset="-128"/>
              </a:rPr>
              <a:t>BaBar Detector Under Construction</a:t>
            </a:r>
          </a:p>
        </p:txBody>
      </p:sp>
      <p:pic>
        <p:nvPicPr>
          <p:cNvPr id="183298" name="Content Placeholder 3">
            <a:extLst>
              <a:ext uri="{FF2B5EF4-FFF2-40B4-BE49-F238E27FC236}">
                <a16:creationId xmlns:a16="http://schemas.microsoft.com/office/drawing/2014/main" id="{09471606-53B5-2777-E342-431B26289C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
        <p:nvSpPr>
          <p:cNvPr id="183299" name="Date Placeholder 3">
            <a:extLst>
              <a:ext uri="{FF2B5EF4-FFF2-40B4-BE49-F238E27FC236}">
                <a16:creationId xmlns:a16="http://schemas.microsoft.com/office/drawing/2014/main" id="{794E072E-B6FE-AFB8-A6BD-526351F4181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83300" name="Footer Placeholder 5">
            <a:extLst>
              <a:ext uri="{FF2B5EF4-FFF2-40B4-BE49-F238E27FC236}">
                <a16:creationId xmlns:a16="http://schemas.microsoft.com/office/drawing/2014/main" id="{CBC1680B-E025-1CEA-9FA7-ACAF9F7B098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83301" name="Slide Number Placeholder 4">
            <a:extLst>
              <a:ext uri="{FF2B5EF4-FFF2-40B4-BE49-F238E27FC236}">
                <a16:creationId xmlns:a16="http://schemas.microsoft.com/office/drawing/2014/main" id="{30CEACAB-4192-B32D-BA32-5A170E1B56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19E34F59-8813-9746-BDE1-B07C5B50E3C6}" type="slidenum">
              <a:rPr lang="en-US" altLang="sv-SE" sz="1000">
                <a:solidFill>
                  <a:srgbClr val="064308"/>
                </a:solidFill>
                <a:latin typeface="Arial" panose="020B0604020202020204" pitchFamily="34" charset="0"/>
              </a:rPr>
              <a:pPr eaLnBrk="0" hangingPunct="0">
                <a:spcBef>
                  <a:spcPct val="0"/>
                </a:spcBef>
                <a:buFontTx/>
                <a:buNone/>
              </a:pPr>
              <a:t>63</a:t>
            </a:fld>
            <a:endParaRPr lang="en-US" altLang="sv-SE" sz="1000">
              <a:solidFill>
                <a:srgbClr val="064308"/>
              </a:solidFill>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a:extLst>
              <a:ext uri="{FF2B5EF4-FFF2-40B4-BE49-F238E27FC236}">
                <a16:creationId xmlns:a16="http://schemas.microsoft.com/office/drawing/2014/main" id="{D44F6886-D309-D42A-D036-8DADCAB2E701}"/>
              </a:ext>
            </a:extLst>
          </p:cNvPr>
          <p:cNvSpPr>
            <a:spLocks noGrp="1"/>
          </p:cNvSpPr>
          <p:nvPr>
            <p:ph type="title"/>
          </p:nvPr>
        </p:nvSpPr>
        <p:spPr>
          <a:xfrm>
            <a:off x="1219200" y="228600"/>
            <a:ext cx="7138988" cy="1143000"/>
          </a:xfrm>
        </p:spPr>
        <p:txBody>
          <a:bodyPr/>
          <a:lstStyle/>
          <a:p>
            <a:r>
              <a:rPr lang="en-US" altLang="sv-SE">
                <a:ea typeface="ＭＳ Ｐゴシック" panose="020B0600070205080204" pitchFamily="34" charset="-128"/>
              </a:rPr>
              <a:t>BaBar Detector</a:t>
            </a:r>
          </a:p>
        </p:txBody>
      </p:sp>
      <p:sp>
        <p:nvSpPr>
          <p:cNvPr id="184322" name="Date Placeholder 4">
            <a:extLst>
              <a:ext uri="{FF2B5EF4-FFF2-40B4-BE49-F238E27FC236}">
                <a16:creationId xmlns:a16="http://schemas.microsoft.com/office/drawing/2014/main" id="{B699B8D0-4341-7F96-1E76-B6E47CD9460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84323" name="Footer Placeholder 6">
            <a:extLst>
              <a:ext uri="{FF2B5EF4-FFF2-40B4-BE49-F238E27FC236}">
                <a16:creationId xmlns:a16="http://schemas.microsoft.com/office/drawing/2014/main" id="{35448C56-1CF6-CC77-C411-947EBE08D29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84324" name="Slide Number Placeholder 5">
            <a:extLst>
              <a:ext uri="{FF2B5EF4-FFF2-40B4-BE49-F238E27FC236}">
                <a16:creationId xmlns:a16="http://schemas.microsoft.com/office/drawing/2014/main" id="{84B74BBA-4434-BED4-51F4-785E375712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0EB7588F-BE30-0443-BFD0-64EA0FD6835E}" type="slidenum">
              <a:rPr lang="en-US" altLang="sv-SE" sz="1000">
                <a:solidFill>
                  <a:srgbClr val="064308"/>
                </a:solidFill>
                <a:latin typeface="Arial" panose="020B0604020202020204" pitchFamily="34" charset="0"/>
              </a:rPr>
              <a:pPr eaLnBrk="0" hangingPunct="0">
                <a:spcBef>
                  <a:spcPct val="0"/>
                </a:spcBef>
                <a:buFontTx/>
                <a:buNone/>
              </a:pPr>
              <a:t>64</a:t>
            </a:fld>
            <a:endParaRPr lang="en-US" altLang="sv-SE" sz="1000">
              <a:solidFill>
                <a:srgbClr val="064308"/>
              </a:solidFill>
              <a:latin typeface="Arial" panose="020B0604020202020204" pitchFamily="34" charset="0"/>
            </a:endParaRPr>
          </a:p>
        </p:txBody>
      </p:sp>
      <p:pic>
        <p:nvPicPr>
          <p:cNvPr id="184325" name="Picture 2">
            <a:extLst>
              <a:ext uri="{FF2B5EF4-FFF2-40B4-BE49-F238E27FC236}">
                <a16:creationId xmlns:a16="http://schemas.microsoft.com/office/drawing/2014/main" id="{C3A77DC8-3A41-8048-1AC8-46497FDD0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3749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a:extLst>
              <a:ext uri="{FF2B5EF4-FFF2-40B4-BE49-F238E27FC236}">
                <a16:creationId xmlns:a16="http://schemas.microsoft.com/office/drawing/2014/main" id="{9C0DD9A3-179A-A3B2-3C14-F6B79765552D}"/>
              </a:ext>
            </a:extLst>
          </p:cNvPr>
          <p:cNvSpPr>
            <a:spLocks noGrp="1"/>
          </p:cNvSpPr>
          <p:nvPr>
            <p:ph type="title"/>
          </p:nvPr>
        </p:nvSpPr>
        <p:spPr>
          <a:xfrm>
            <a:off x="1066800" y="228600"/>
            <a:ext cx="7138988" cy="1143000"/>
          </a:xfrm>
        </p:spPr>
        <p:txBody>
          <a:bodyPr/>
          <a:lstStyle/>
          <a:p>
            <a:r>
              <a:rPr lang="en-US" altLang="sv-SE">
                <a:ea typeface="ＭＳ Ｐゴシック" panose="020B0600070205080204" pitchFamily="34" charset="-128"/>
              </a:rPr>
              <a:t>BaBar Solenoid</a:t>
            </a:r>
          </a:p>
        </p:txBody>
      </p:sp>
      <p:sp>
        <p:nvSpPr>
          <p:cNvPr id="185346" name="Content Placeholder 2">
            <a:extLst>
              <a:ext uri="{FF2B5EF4-FFF2-40B4-BE49-F238E27FC236}">
                <a16:creationId xmlns:a16="http://schemas.microsoft.com/office/drawing/2014/main" id="{DE1A5C2D-D797-211F-3DBD-727687503A21}"/>
              </a:ext>
            </a:extLst>
          </p:cNvPr>
          <p:cNvSpPr>
            <a:spLocks noGrp="1"/>
          </p:cNvSpPr>
          <p:nvPr>
            <p:ph idx="1"/>
          </p:nvPr>
        </p:nvSpPr>
        <p:spPr/>
        <p:txBody>
          <a:bodyPr/>
          <a:lstStyle/>
          <a:p>
            <a:r>
              <a:rPr lang="en-US" altLang="sv-SE">
                <a:ea typeface="ＭＳ Ｐゴシック" panose="020B0600070205080204" pitchFamily="34" charset="-128"/>
              </a:rPr>
              <a:t>Operated almost continuously for ~ 10 years</a:t>
            </a:r>
          </a:p>
          <a:p>
            <a:r>
              <a:rPr lang="en-US" altLang="sv-SE">
                <a:ea typeface="ＭＳ Ｐゴシック" panose="020B0600070205080204" pitchFamily="34" charset="-128"/>
              </a:rPr>
              <a:t>Was very stable – only discharged due to loss of power, controls or cooling</a:t>
            </a:r>
          </a:p>
          <a:p>
            <a:pPr lvl="1"/>
            <a:r>
              <a:rPr lang="en-US" altLang="sv-SE">
                <a:ea typeface="ＭＳ Ｐゴシック" panose="020B0600070205080204" pitchFamily="34" charset="-128"/>
              </a:rPr>
              <a:t>Availability was  &gt; 96% from the start and better than 98% during final 3 years</a:t>
            </a:r>
          </a:p>
          <a:p>
            <a:pPr lvl="2"/>
            <a:r>
              <a:rPr lang="en-US" altLang="sv-SE">
                <a:ea typeface="ヒラギノ角ゴ Pro W3" pitchFamily="1" charset="-128"/>
              </a:rPr>
              <a:t>Improvement due mainly to removing unnecessary interlocks and adding additional utility backups</a:t>
            </a:r>
          </a:p>
        </p:txBody>
      </p:sp>
      <p:sp>
        <p:nvSpPr>
          <p:cNvPr id="185347" name="Date Placeholder 3">
            <a:extLst>
              <a:ext uri="{FF2B5EF4-FFF2-40B4-BE49-F238E27FC236}">
                <a16:creationId xmlns:a16="http://schemas.microsoft.com/office/drawing/2014/main" id="{89FA915A-708C-221F-3027-E9163A607D5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85348" name="Footer Placeholder 5">
            <a:extLst>
              <a:ext uri="{FF2B5EF4-FFF2-40B4-BE49-F238E27FC236}">
                <a16:creationId xmlns:a16="http://schemas.microsoft.com/office/drawing/2014/main" id="{81D99C1F-220E-C813-8D50-87156988579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85349" name="Slide Number Placeholder 4">
            <a:extLst>
              <a:ext uri="{FF2B5EF4-FFF2-40B4-BE49-F238E27FC236}">
                <a16:creationId xmlns:a16="http://schemas.microsoft.com/office/drawing/2014/main" id="{85224544-E3C6-DBD3-B22A-908B52A85E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F0982A8B-0619-C146-87B8-8EAE91084137}" type="slidenum">
              <a:rPr lang="en-US" altLang="sv-SE" sz="1000">
                <a:solidFill>
                  <a:srgbClr val="064308"/>
                </a:solidFill>
                <a:latin typeface="Arial" panose="020B0604020202020204" pitchFamily="34" charset="0"/>
              </a:rPr>
              <a:pPr eaLnBrk="0" hangingPunct="0">
                <a:spcBef>
                  <a:spcPct val="0"/>
                </a:spcBef>
                <a:buFontTx/>
                <a:buNone/>
              </a:pPr>
              <a:t>65</a:t>
            </a:fld>
            <a:endParaRPr lang="en-US" altLang="sv-SE" sz="1000">
              <a:solidFill>
                <a:srgbClr val="064308"/>
              </a:solidFill>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4">
            <a:extLst>
              <a:ext uri="{FF2B5EF4-FFF2-40B4-BE49-F238E27FC236}">
                <a16:creationId xmlns:a16="http://schemas.microsoft.com/office/drawing/2014/main" id="{46B3451F-7A31-4A3A-5D52-E346B4AFCBE0}"/>
              </a:ext>
            </a:extLst>
          </p:cNvPr>
          <p:cNvSpPr>
            <a:spLocks noGrp="1"/>
          </p:cNvSpPr>
          <p:nvPr>
            <p:ph type="title"/>
          </p:nvPr>
        </p:nvSpPr>
        <p:spPr>
          <a:xfrm>
            <a:off x="1371600" y="152400"/>
            <a:ext cx="7138988" cy="1143000"/>
          </a:xfrm>
        </p:spPr>
        <p:txBody>
          <a:bodyPr/>
          <a:lstStyle/>
          <a:p>
            <a:pPr eaLnBrk="1" hangingPunct="1"/>
            <a:r>
              <a:rPr lang="en-US" altLang="sv-SE">
                <a:ea typeface="ＭＳ Ｐゴシック" panose="020B0600070205080204" pitchFamily="34" charset="-128"/>
              </a:rPr>
              <a:t>Conclusions</a:t>
            </a:r>
          </a:p>
        </p:txBody>
      </p:sp>
      <p:sp>
        <p:nvSpPr>
          <p:cNvPr id="186370" name="Content Placeholder 4">
            <a:extLst>
              <a:ext uri="{FF2B5EF4-FFF2-40B4-BE49-F238E27FC236}">
                <a16:creationId xmlns:a16="http://schemas.microsoft.com/office/drawing/2014/main" id="{91031B9D-75C5-3C3F-1FEC-2D90FFB3C350}"/>
              </a:ext>
            </a:extLst>
          </p:cNvPr>
          <p:cNvSpPr>
            <a:spLocks noGrp="1"/>
          </p:cNvSpPr>
          <p:nvPr>
            <p:ph idx="1"/>
          </p:nvPr>
        </p:nvSpPr>
        <p:spPr>
          <a:xfrm>
            <a:off x="152400" y="1524000"/>
            <a:ext cx="8915400" cy="4525963"/>
          </a:xfrm>
        </p:spPr>
        <p:txBody>
          <a:bodyPr/>
          <a:lstStyle/>
          <a:p>
            <a:r>
              <a:rPr lang="en-US" altLang="sv-SE" sz="2400">
                <a:ea typeface="ＭＳ Ｐゴシック" panose="020B0600070205080204" pitchFamily="34" charset="-128"/>
              </a:rPr>
              <a:t>Superconducting magnets  &amp; SRF Cavities make possible modern accelerators : LHC, ILC, ESS, FAIR, SNS, JLAB, LCLS II</a:t>
            </a:r>
          </a:p>
          <a:p>
            <a:r>
              <a:rPr lang="en-US" altLang="sv-SE" sz="2400">
                <a:ea typeface="ＭＳ Ｐゴシック" panose="020B0600070205080204" pitchFamily="34" charset="-128"/>
              </a:rPr>
              <a:t>Superconducting magnet design involves detailed engineering on a scale from the microscopic (flux pinning) to the immense (multi ton, GJ magnets)</a:t>
            </a:r>
          </a:p>
          <a:p>
            <a:r>
              <a:rPr lang="en-US" altLang="sv-SE" sz="2400">
                <a:ea typeface="ＭＳ Ｐゴシック" panose="020B0600070205080204" pitchFamily="34" charset="-128"/>
              </a:rPr>
              <a:t>Superconducting  magnet design involves a wide range  of disciplines: materials science, electrical  engineering, mechanical design, cryogenics etc.</a:t>
            </a:r>
          </a:p>
          <a:p>
            <a:r>
              <a:rPr lang="en-US" altLang="sv-SE" sz="2400">
                <a:ea typeface="ＭＳ Ｐゴシック" panose="020B0600070205080204" pitchFamily="34" charset="-128"/>
              </a:rPr>
              <a:t>Superconducting magnet requirements have driven and enabled many advances in s/c materials, wire and ancillary systems</a:t>
            </a:r>
          </a:p>
          <a:p>
            <a:r>
              <a:rPr lang="en-US" altLang="sv-SE" sz="2400">
                <a:ea typeface="ＭＳ Ｐゴシック" panose="020B0600070205080204" pitchFamily="34" charset="-128"/>
              </a:rPr>
              <a:t>HTS are still under development but significant niche markets are appearing</a:t>
            </a:r>
          </a:p>
          <a:p>
            <a:endParaRPr lang="en-US" altLang="sv-SE">
              <a:ea typeface="ＭＳ Ｐゴシック" panose="020B0600070205080204" pitchFamily="34" charset="-128"/>
            </a:endParaRPr>
          </a:p>
        </p:txBody>
      </p:sp>
      <p:sp>
        <p:nvSpPr>
          <p:cNvPr id="186371" name="Date Placeholder 3">
            <a:extLst>
              <a:ext uri="{FF2B5EF4-FFF2-40B4-BE49-F238E27FC236}">
                <a16:creationId xmlns:a16="http://schemas.microsoft.com/office/drawing/2014/main" id="{D7F5F469-150F-DB67-466F-ADD93D09700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86372" name="Footer Placeholder 5">
            <a:extLst>
              <a:ext uri="{FF2B5EF4-FFF2-40B4-BE49-F238E27FC236}">
                <a16:creationId xmlns:a16="http://schemas.microsoft.com/office/drawing/2014/main" id="{A589C656-C21E-1FC2-CF31-D4027B001AB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86373" name="Slide Number Placeholder 4">
            <a:extLst>
              <a:ext uri="{FF2B5EF4-FFF2-40B4-BE49-F238E27FC236}">
                <a16:creationId xmlns:a16="http://schemas.microsoft.com/office/drawing/2014/main" id="{523BD76A-ABE2-3CA7-30FF-A28C6884F8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A652F8FB-0578-0447-A0CA-67D789139770}" type="slidenum">
              <a:rPr lang="en-US" altLang="sv-SE" sz="1000">
                <a:solidFill>
                  <a:srgbClr val="064308"/>
                </a:solidFill>
                <a:latin typeface="Arial" panose="020B0604020202020204" pitchFamily="34" charset="0"/>
              </a:rPr>
              <a:pPr eaLnBrk="0" hangingPunct="0">
                <a:spcBef>
                  <a:spcPct val="0"/>
                </a:spcBef>
                <a:buFontTx/>
                <a:buNone/>
              </a:pPr>
              <a:t>66</a:t>
            </a:fld>
            <a:endParaRPr lang="en-US" altLang="sv-SE" sz="1000">
              <a:solidFill>
                <a:srgbClr val="064308"/>
              </a:solidFill>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Content Placeholder 1">
            <a:extLst>
              <a:ext uri="{FF2B5EF4-FFF2-40B4-BE49-F238E27FC236}">
                <a16:creationId xmlns:a16="http://schemas.microsoft.com/office/drawing/2014/main" id="{F924F4B0-B93F-3716-3889-ABD20C2A6200}"/>
              </a:ext>
            </a:extLst>
          </p:cNvPr>
          <p:cNvSpPr>
            <a:spLocks noGrp="1" noChangeArrowheads="1"/>
          </p:cNvSpPr>
          <p:nvPr>
            <p:ph idx="1"/>
          </p:nvPr>
        </p:nvSpPr>
        <p:spPr>
          <a:xfrm>
            <a:off x="76200" y="1066800"/>
            <a:ext cx="8991600" cy="5027613"/>
          </a:xfrm>
        </p:spPr>
        <p:txBody>
          <a:bodyPr/>
          <a:lstStyle/>
          <a:p>
            <a:endParaRPr lang="sv-SE" altLang="sv-SE">
              <a:latin typeface="Arial" panose="020B0604020202020204" pitchFamily="34" charset="0"/>
              <a:ea typeface="ＭＳ Ｐゴシック" panose="020B0600070205080204" pitchFamily="34" charset="-128"/>
            </a:endParaRPr>
          </a:p>
        </p:txBody>
      </p:sp>
      <p:sp>
        <p:nvSpPr>
          <p:cNvPr id="188418" name="Title 2">
            <a:extLst>
              <a:ext uri="{FF2B5EF4-FFF2-40B4-BE49-F238E27FC236}">
                <a16:creationId xmlns:a16="http://schemas.microsoft.com/office/drawing/2014/main" id="{A9670816-0713-F1F4-D2F3-3164011278F3}"/>
              </a:ext>
            </a:extLst>
          </p:cNvPr>
          <p:cNvSpPr>
            <a:spLocks noGrp="1" noChangeArrowheads="1"/>
          </p:cNvSpPr>
          <p:nvPr>
            <p:ph type="title"/>
          </p:nvPr>
        </p:nvSpPr>
        <p:spPr>
          <a:xfrm>
            <a:off x="76200" y="257175"/>
            <a:ext cx="8991600" cy="488950"/>
          </a:xfrm>
        </p:spPr>
        <p:txBody>
          <a:bodyPr/>
          <a:lstStyle/>
          <a:p>
            <a:r>
              <a:rPr lang="en-US" altLang="sv-SE">
                <a:latin typeface="Arial" panose="020B0604020202020204" pitchFamily="34" charset="0"/>
                <a:ea typeface="ＭＳ Ｐゴシック" panose="020B0600070205080204" pitchFamily="34" charset="-128"/>
              </a:rPr>
              <a:t>Back Up Slides</a:t>
            </a:r>
          </a:p>
        </p:txBody>
      </p:sp>
      <p:sp>
        <p:nvSpPr>
          <p:cNvPr id="4" name="Footer Placeholder 3">
            <a:extLst>
              <a:ext uri="{FF2B5EF4-FFF2-40B4-BE49-F238E27FC236}">
                <a16:creationId xmlns:a16="http://schemas.microsoft.com/office/drawing/2014/main" id="{B8101F7D-F0BB-FD49-950E-A285AE87F225}"/>
              </a:ext>
            </a:extLst>
          </p:cNvPr>
          <p:cNvSpPr>
            <a:spLocks noGrp="1"/>
          </p:cNvSpPr>
          <p:nvPr>
            <p:ph type="ftr" sz="quarter" idx="10"/>
          </p:nvPr>
        </p:nvSpPr>
        <p:spPr/>
        <p:txBody>
          <a:bodyPr/>
          <a:lstStyle/>
          <a:p>
            <a:pPr>
              <a:defRPr/>
            </a:pPr>
            <a:r>
              <a:rPr lang="en-US"/>
              <a:t>Lecture 9  |Superconductivity, SRF and SC Magnets- J. G. Weisend II</a:t>
            </a:r>
            <a:endParaRPr lang="en-US" dirty="0"/>
          </a:p>
        </p:txBody>
      </p:sp>
      <p:sp>
        <p:nvSpPr>
          <p:cNvPr id="188420" name="Slide Number Placeholder 4">
            <a:extLst>
              <a:ext uri="{FF2B5EF4-FFF2-40B4-BE49-F238E27FC236}">
                <a16:creationId xmlns:a16="http://schemas.microsoft.com/office/drawing/2014/main" id="{D82037CC-420A-FA20-59CA-58AC154F3FF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FC022F68-BFE7-444E-9E83-5798F978D433}" type="slidenum">
              <a:rPr lang="en-US" altLang="sv-SE" sz="1000"/>
              <a:pPr>
                <a:spcBef>
                  <a:spcPct val="0"/>
                </a:spcBef>
                <a:buSzTx/>
                <a:buFontTx/>
                <a:buNone/>
              </a:pPr>
              <a:t>67</a:t>
            </a:fld>
            <a:endParaRPr lang="en-US" altLang="sv-SE" sz="1000"/>
          </a:p>
        </p:txBody>
      </p:sp>
      <p:sp>
        <p:nvSpPr>
          <p:cNvPr id="6" name="Date Placeholder 5">
            <a:extLst>
              <a:ext uri="{FF2B5EF4-FFF2-40B4-BE49-F238E27FC236}">
                <a16:creationId xmlns:a16="http://schemas.microsoft.com/office/drawing/2014/main" id="{61FBAB2D-6700-4848-BB86-BC194E2CD436}"/>
              </a:ext>
            </a:extLst>
          </p:cNvPr>
          <p:cNvSpPr>
            <a:spLocks noGrp="1"/>
          </p:cNvSpPr>
          <p:nvPr>
            <p:ph type="dt" sz="quarter" idx="12"/>
          </p:nvPr>
        </p:nvSpPr>
        <p:spPr/>
        <p:txBody>
          <a:bodyPr/>
          <a:lstStyle/>
          <a:p>
            <a:pPr>
              <a:defRPr/>
            </a:pPr>
            <a:r>
              <a:rPr lang="sv-SE"/>
              <a:t>Winter 2025</a:t>
            </a:r>
            <a:endParaRPr lang="is-I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2">
            <a:extLst>
              <a:ext uri="{FF2B5EF4-FFF2-40B4-BE49-F238E27FC236}">
                <a16:creationId xmlns:a16="http://schemas.microsoft.com/office/drawing/2014/main" id="{106449CE-F303-035A-2555-DABC23EE90E5}"/>
              </a:ext>
            </a:extLst>
          </p:cNvPr>
          <p:cNvSpPr>
            <a:spLocks noGrp="1" noChangeArrowheads="1"/>
          </p:cNvSpPr>
          <p:nvPr>
            <p:ph type="title"/>
          </p:nvPr>
        </p:nvSpPr>
        <p:spPr>
          <a:xfrm>
            <a:off x="76200" y="261938"/>
            <a:ext cx="8991600" cy="479425"/>
          </a:xfrm>
        </p:spPr>
        <p:txBody>
          <a:bodyPr/>
          <a:lstStyle/>
          <a:p>
            <a:r>
              <a:rPr lang="en-US" altLang="sv-SE">
                <a:latin typeface="Arial" panose="020B0604020202020204" pitchFamily="34" charset="0"/>
                <a:ea typeface="ＭＳ Ｐゴシック" panose="020B0600070205080204" pitchFamily="34" charset="-128"/>
              </a:rPr>
              <a:t>Flux Jumps</a:t>
            </a:r>
          </a:p>
        </p:txBody>
      </p:sp>
      <p:sp>
        <p:nvSpPr>
          <p:cNvPr id="189442" name="Footer Placeholder 3">
            <a:extLst>
              <a:ext uri="{FF2B5EF4-FFF2-40B4-BE49-F238E27FC236}">
                <a16:creationId xmlns:a16="http://schemas.microsoft.com/office/drawing/2014/main" id="{3FE88BC4-A083-B578-F048-5B7CE8171BF3}"/>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Lecture 9  |Superconductivity, SRF and SC Magnets- J. G. Weisend II</a:t>
            </a:r>
          </a:p>
        </p:txBody>
      </p:sp>
      <p:sp>
        <p:nvSpPr>
          <p:cNvPr id="189443" name="Slide Number Placeholder 4">
            <a:extLst>
              <a:ext uri="{FF2B5EF4-FFF2-40B4-BE49-F238E27FC236}">
                <a16:creationId xmlns:a16="http://schemas.microsoft.com/office/drawing/2014/main" id="{6145A4C3-5A23-2890-284C-1847276C05E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en-US" altLang="sv-SE" sz="1000"/>
              <a:t>Slide </a:t>
            </a:r>
            <a:fld id="{30E1AA65-EB4C-5C45-BFE2-9E2EADDF25B4}" type="slidenum">
              <a:rPr lang="en-US" altLang="sv-SE" sz="1000"/>
              <a:pPr>
                <a:spcBef>
                  <a:spcPct val="0"/>
                </a:spcBef>
                <a:buSzTx/>
                <a:buFontTx/>
                <a:buNone/>
              </a:pPr>
              <a:t>68</a:t>
            </a:fld>
            <a:endParaRPr lang="en-US" altLang="sv-SE" sz="1000"/>
          </a:p>
        </p:txBody>
      </p:sp>
      <p:sp>
        <p:nvSpPr>
          <p:cNvPr id="189444" name="Date Placeholder 5">
            <a:extLst>
              <a:ext uri="{FF2B5EF4-FFF2-40B4-BE49-F238E27FC236}">
                <a16:creationId xmlns:a16="http://schemas.microsoft.com/office/drawing/2014/main" id="{86372160-2C3B-666D-4C0F-E8C5370E130D}"/>
              </a:ext>
            </a:extLst>
          </p:cNvPr>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spcBef>
                <a:spcPct val="0"/>
              </a:spcBef>
              <a:buSzTx/>
              <a:buFontTx/>
              <a:buNone/>
            </a:pPr>
            <a:r>
              <a:rPr lang="sv-SE" altLang="sv-SE" sz="1000"/>
              <a:t>Winter 2025</a:t>
            </a:r>
            <a:endParaRPr altLang="sv-SE" sz="1000"/>
          </a:p>
        </p:txBody>
      </p:sp>
      <p:sp>
        <p:nvSpPr>
          <p:cNvPr id="189445" name="TextBox 6">
            <a:extLst>
              <a:ext uri="{FF2B5EF4-FFF2-40B4-BE49-F238E27FC236}">
                <a16:creationId xmlns:a16="http://schemas.microsoft.com/office/drawing/2014/main" id="{94EFB9B5-EDEF-1FF3-C12D-209DAE8783B2}"/>
              </a:ext>
            </a:extLst>
          </p:cNvPr>
          <p:cNvSpPr txBox="1">
            <a:spLocks noChangeArrowheads="1"/>
          </p:cNvSpPr>
          <p:nvPr/>
        </p:nvSpPr>
        <p:spPr bwMode="auto">
          <a:xfrm>
            <a:off x="152400" y="10668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rPr>
              <a:t>slide courtesy of L. Boturra  - CERN</a:t>
            </a:r>
          </a:p>
        </p:txBody>
      </p:sp>
      <p:sp>
        <p:nvSpPr>
          <p:cNvPr id="189446" name="Line 23">
            <a:extLst>
              <a:ext uri="{FF2B5EF4-FFF2-40B4-BE49-F238E27FC236}">
                <a16:creationId xmlns:a16="http://schemas.microsoft.com/office/drawing/2014/main" id="{4D762ADD-E9E5-B689-AAF5-E0DF05514AF9}"/>
              </a:ext>
            </a:extLst>
          </p:cNvPr>
          <p:cNvSpPr>
            <a:spLocks noChangeShapeType="1"/>
          </p:cNvSpPr>
          <p:nvPr/>
        </p:nvSpPr>
        <p:spPr bwMode="auto">
          <a:xfrm flipH="1" flipV="1">
            <a:off x="6061075" y="1928813"/>
            <a:ext cx="0" cy="457200"/>
          </a:xfrm>
          <a:prstGeom prst="line">
            <a:avLst/>
          </a:prstGeom>
          <a:noFill/>
          <a:ln w="19050">
            <a:solidFill>
              <a:srgbClr val="0000FF"/>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grpSp>
        <p:nvGrpSpPr>
          <p:cNvPr id="2" name="Group 34">
            <a:extLst>
              <a:ext uri="{FF2B5EF4-FFF2-40B4-BE49-F238E27FC236}">
                <a16:creationId xmlns:a16="http://schemas.microsoft.com/office/drawing/2014/main" id="{33CA3F30-70F4-8161-B0A0-27DA41B32AA7}"/>
              </a:ext>
            </a:extLst>
          </p:cNvPr>
          <p:cNvGrpSpPr>
            <a:grpSpLocks/>
          </p:cNvGrpSpPr>
          <p:nvPr/>
        </p:nvGrpSpPr>
        <p:grpSpPr bwMode="auto">
          <a:xfrm>
            <a:off x="7627938" y="3479800"/>
            <a:ext cx="963612" cy="639763"/>
            <a:chOff x="4534" y="2481"/>
            <a:chExt cx="607" cy="403"/>
          </a:xfrm>
        </p:grpSpPr>
        <p:sp>
          <p:nvSpPr>
            <p:cNvPr id="189466" name="Freeform 35">
              <a:extLst>
                <a:ext uri="{FF2B5EF4-FFF2-40B4-BE49-F238E27FC236}">
                  <a16:creationId xmlns:a16="http://schemas.microsoft.com/office/drawing/2014/main" id="{9C4D22CE-7110-1924-7DA8-0285EEB031F2}"/>
                </a:ext>
              </a:extLst>
            </p:cNvPr>
            <p:cNvSpPr>
              <a:spLocks/>
            </p:cNvSpPr>
            <p:nvPr/>
          </p:nvSpPr>
          <p:spPr bwMode="auto">
            <a:xfrm>
              <a:off x="4534" y="2481"/>
              <a:ext cx="604" cy="401"/>
            </a:xfrm>
            <a:custGeom>
              <a:avLst/>
              <a:gdLst>
                <a:gd name="T0" fmla="*/ 1 w 1208"/>
                <a:gd name="T1" fmla="*/ 1 h 800"/>
                <a:gd name="T2" fmla="*/ 1 w 1208"/>
                <a:gd name="T3" fmla="*/ 1 h 800"/>
                <a:gd name="T4" fmla="*/ 1 w 1208"/>
                <a:gd name="T5" fmla="*/ 1 h 800"/>
                <a:gd name="T6" fmla="*/ 1 w 1208"/>
                <a:gd name="T7" fmla="*/ 1 h 800"/>
                <a:gd name="T8" fmla="*/ 1 w 1208"/>
                <a:gd name="T9" fmla="*/ 1 h 800"/>
                <a:gd name="T10" fmla="*/ 1 w 1208"/>
                <a:gd name="T11" fmla="*/ 1 h 800"/>
                <a:gd name="T12" fmla="*/ 1 w 1208"/>
                <a:gd name="T13" fmla="*/ 1 h 800"/>
                <a:gd name="T14" fmla="*/ 1 w 1208"/>
                <a:gd name="T15" fmla="*/ 1 h 800"/>
                <a:gd name="T16" fmla="*/ 1 w 1208"/>
                <a:gd name="T17" fmla="*/ 1 h 800"/>
                <a:gd name="T18" fmla="*/ 1 w 1208"/>
                <a:gd name="T19" fmla="*/ 1 h 800"/>
                <a:gd name="T20" fmla="*/ 1 w 1208"/>
                <a:gd name="T21" fmla="*/ 1 h 800"/>
                <a:gd name="T22" fmla="*/ 1 w 1208"/>
                <a:gd name="T23" fmla="*/ 1 h 800"/>
                <a:gd name="T24" fmla="*/ 1 w 1208"/>
                <a:gd name="T25" fmla="*/ 0 h 800"/>
                <a:gd name="T26" fmla="*/ 0 w 1208"/>
                <a:gd name="T27" fmla="*/ 1 h 800"/>
                <a:gd name="T28" fmla="*/ 1 w 1208"/>
                <a:gd name="T29" fmla="*/ 1 h 800"/>
                <a:gd name="T30" fmla="*/ 1 w 1208"/>
                <a:gd name="T31" fmla="*/ 1 h 800"/>
                <a:gd name="T32" fmla="*/ 1 w 1208"/>
                <a:gd name="T33" fmla="*/ 1 h 800"/>
                <a:gd name="T34" fmla="*/ 1 w 1208"/>
                <a:gd name="T35" fmla="*/ 1 h 800"/>
                <a:gd name="T36" fmla="*/ 1 w 1208"/>
                <a:gd name="T37" fmla="*/ 1 h 800"/>
                <a:gd name="T38" fmla="*/ 1 w 1208"/>
                <a:gd name="T39" fmla="*/ 1 h 800"/>
                <a:gd name="T40" fmla="*/ 1 w 1208"/>
                <a:gd name="T41" fmla="*/ 1 h 800"/>
                <a:gd name="T42" fmla="*/ 1 w 1208"/>
                <a:gd name="T43" fmla="*/ 1 h 800"/>
                <a:gd name="T44" fmla="*/ 1 w 1208"/>
                <a:gd name="T45" fmla="*/ 1 h 800"/>
                <a:gd name="T46" fmla="*/ 1 w 1208"/>
                <a:gd name="T47" fmla="*/ 1 h 800"/>
                <a:gd name="T48" fmla="*/ 1 w 1208"/>
                <a:gd name="T49" fmla="*/ 1 h 800"/>
                <a:gd name="T50" fmla="*/ 1 w 1208"/>
                <a:gd name="T51" fmla="*/ 1 h 800"/>
                <a:gd name="T52" fmla="*/ 1 w 1208"/>
                <a:gd name="T53" fmla="*/ 1 h 800"/>
                <a:gd name="T54" fmla="*/ 1 w 1208"/>
                <a:gd name="T55" fmla="*/ 1 h 800"/>
                <a:gd name="T56" fmla="*/ 1 w 1208"/>
                <a:gd name="T57" fmla="*/ 1 h 800"/>
                <a:gd name="T58" fmla="*/ 1 w 1208"/>
                <a:gd name="T59" fmla="*/ 1 h 8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8"/>
                <a:gd name="T91" fmla="*/ 0 h 800"/>
                <a:gd name="T92" fmla="*/ 1208 w 1208"/>
                <a:gd name="T93" fmla="*/ 800 h 8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8" h="800">
                  <a:moveTo>
                    <a:pt x="1190" y="800"/>
                  </a:moveTo>
                  <a:lnTo>
                    <a:pt x="1208" y="786"/>
                  </a:lnTo>
                  <a:lnTo>
                    <a:pt x="1078" y="586"/>
                  </a:lnTo>
                  <a:lnTo>
                    <a:pt x="1077" y="584"/>
                  </a:lnTo>
                  <a:lnTo>
                    <a:pt x="898" y="405"/>
                  </a:lnTo>
                  <a:lnTo>
                    <a:pt x="897" y="403"/>
                  </a:lnTo>
                  <a:lnTo>
                    <a:pt x="678" y="247"/>
                  </a:lnTo>
                  <a:lnTo>
                    <a:pt x="677" y="246"/>
                  </a:lnTo>
                  <a:lnTo>
                    <a:pt x="425" y="119"/>
                  </a:lnTo>
                  <a:lnTo>
                    <a:pt x="424" y="119"/>
                  </a:lnTo>
                  <a:lnTo>
                    <a:pt x="144" y="26"/>
                  </a:lnTo>
                  <a:lnTo>
                    <a:pt x="142" y="26"/>
                  </a:lnTo>
                  <a:lnTo>
                    <a:pt x="3" y="0"/>
                  </a:lnTo>
                  <a:lnTo>
                    <a:pt x="0" y="23"/>
                  </a:lnTo>
                  <a:lnTo>
                    <a:pt x="138" y="50"/>
                  </a:lnTo>
                  <a:lnTo>
                    <a:pt x="140" y="37"/>
                  </a:lnTo>
                  <a:lnTo>
                    <a:pt x="137" y="50"/>
                  </a:lnTo>
                  <a:lnTo>
                    <a:pt x="417" y="143"/>
                  </a:lnTo>
                  <a:lnTo>
                    <a:pt x="420" y="130"/>
                  </a:lnTo>
                  <a:lnTo>
                    <a:pt x="415" y="142"/>
                  </a:lnTo>
                  <a:lnTo>
                    <a:pt x="667" y="268"/>
                  </a:lnTo>
                  <a:lnTo>
                    <a:pt x="672" y="257"/>
                  </a:lnTo>
                  <a:lnTo>
                    <a:pt x="665" y="268"/>
                  </a:lnTo>
                  <a:lnTo>
                    <a:pt x="884" y="424"/>
                  </a:lnTo>
                  <a:lnTo>
                    <a:pt x="890" y="413"/>
                  </a:lnTo>
                  <a:lnTo>
                    <a:pt x="883" y="423"/>
                  </a:lnTo>
                  <a:lnTo>
                    <a:pt x="1061" y="602"/>
                  </a:lnTo>
                  <a:lnTo>
                    <a:pt x="1069" y="593"/>
                  </a:lnTo>
                  <a:lnTo>
                    <a:pt x="1060" y="600"/>
                  </a:lnTo>
                  <a:lnTo>
                    <a:pt x="1190"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sp>
          <p:nvSpPr>
            <p:cNvPr id="189467" name="Freeform 36">
              <a:extLst>
                <a:ext uri="{FF2B5EF4-FFF2-40B4-BE49-F238E27FC236}">
                  <a16:creationId xmlns:a16="http://schemas.microsoft.com/office/drawing/2014/main" id="{3189D07F-A8E3-2B0E-83BA-DB49EF50A161}"/>
                </a:ext>
              </a:extLst>
            </p:cNvPr>
            <p:cNvSpPr>
              <a:spLocks/>
            </p:cNvSpPr>
            <p:nvPr/>
          </p:nvSpPr>
          <p:spPr bwMode="auto">
            <a:xfrm>
              <a:off x="4964" y="2674"/>
              <a:ext cx="177" cy="210"/>
            </a:xfrm>
            <a:custGeom>
              <a:avLst/>
              <a:gdLst>
                <a:gd name="T0" fmla="*/ 1 w 352"/>
                <a:gd name="T1" fmla="*/ 0 h 421"/>
                <a:gd name="T2" fmla="*/ 1 w 352"/>
                <a:gd name="T3" fmla="*/ 0 h 421"/>
                <a:gd name="T4" fmla="*/ 1 w 352"/>
                <a:gd name="T5" fmla="*/ 0 h 421"/>
                <a:gd name="T6" fmla="*/ 1 w 352"/>
                <a:gd name="T7" fmla="*/ 0 h 421"/>
                <a:gd name="T8" fmla="*/ 1 w 352"/>
                <a:gd name="T9" fmla="*/ 0 h 421"/>
                <a:gd name="T10" fmla="*/ 1 w 352"/>
                <a:gd name="T11" fmla="*/ 0 h 421"/>
                <a:gd name="T12" fmla="*/ 1 w 352"/>
                <a:gd name="T13" fmla="*/ 0 h 421"/>
                <a:gd name="T14" fmla="*/ 1 w 352"/>
                <a:gd name="T15" fmla="*/ 0 h 421"/>
                <a:gd name="T16" fmla="*/ 1 w 352"/>
                <a:gd name="T17" fmla="*/ 0 h 421"/>
                <a:gd name="T18" fmla="*/ 1 w 352"/>
                <a:gd name="T19" fmla="*/ 0 h 421"/>
                <a:gd name="T20" fmla="*/ 1 w 352"/>
                <a:gd name="T21" fmla="*/ 0 h 421"/>
                <a:gd name="T22" fmla="*/ 1 w 352"/>
                <a:gd name="T23" fmla="*/ 0 h 421"/>
                <a:gd name="T24" fmla="*/ 0 w 352"/>
                <a:gd name="T25" fmla="*/ 0 h 421"/>
                <a:gd name="T26" fmla="*/ 1 w 352"/>
                <a:gd name="T27" fmla="*/ 0 h 421"/>
                <a:gd name="T28" fmla="*/ 1 w 352"/>
                <a:gd name="T29" fmla="*/ 0 h 421"/>
                <a:gd name="T30" fmla="*/ 1 w 352"/>
                <a:gd name="T31" fmla="*/ 0 h 421"/>
                <a:gd name="T32" fmla="*/ 1 w 352"/>
                <a:gd name="T33" fmla="*/ 0 h 421"/>
                <a:gd name="T34" fmla="*/ 1 w 352"/>
                <a:gd name="T35" fmla="*/ 0 h 421"/>
                <a:gd name="T36" fmla="*/ 1 w 352"/>
                <a:gd name="T37" fmla="*/ 0 h 421"/>
                <a:gd name="T38" fmla="*/ 1 w 352"/>
                <a:gd name="T39" fmla="*/ 0 h 421"/>
                <a:gd name="T40" fmla="*/ 1 w 352"/>
                <a:gd name="T41" fmla="*/ 0 h 421"/>
                <a:gd name="T42" fmla="*/ 1 w 352"/>
                <a:gd name="T43" fmla="*/ 0 h 4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2"/>
                <a:gd name="T67" fmla="*/ 0 h 421"/>
                <a:gd name="T68" fmla="*/ 352 w 352"/>
                <a:gd name="T69" fmla="*/ 421 h 4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2" h="421">
                  <a:moveTo>
                    <a:pt x="249" y="0"/>
                  </a:moveTo>
                  <a:lnTo>
                    <a:pt x="227" y="7"/>
                  </a:lnTo>
                  <a:lnTo>
                    <a:pt x="330" y="412"/>
                  </a:lnTo>
                  <a:lnTo>
                    <a:pt x="341" y="408"/>
                  </a:lnTo>
                  <a:lnTo>
                    <a:pt x="344" y="397"/>
                  </a:lnTo>
                  <a:lnTo>
                    <a:pt x="341" y="396"/>
                  </a:lnTo>
                  <a:lnTo>
                    <a:pt x="337" y="397"/>
                  </a:lnTo>
                  <a:lnTo>
                    <a:pt x="333" y="400"/>
                  </a:lnTo>
                  <a:lnTo>
                    <a:pt x="330" y="404"/>
                  </a:lnTo>
                  <a:lnTo>
                    <a:pt x="329" y="408"/>
                  </a:lnTo>
                  <a:lnTo>
                    <a:pt x="346" y="397"/>
                  </a:lnTo>
                  <a:lnTo>
                    <a:pt x="10" y="213"/>
                  </a:lnTo>
                  <a:lnTo>
                    <a:pt x="0" y="236"/>
                  </a:lnTo>
                  <a:lnTo>
                    <a:pt x="335" y="419"/>
                  </a:lnTo>
                  <a:lnTo>
                    <a:pt x="337" y="419"/>
                  </a:lnTo>
                  <a:lnTo>
                    <a:pt x="341" y="421"/>
                  </a:lnTo>
                  <a:lnTo>
                    <a:pt x="344" y="419"/>
                  </a:lnTo>
                  <a:lnTo>
                    <a:pt x="348" y="417"/>
                  </a:lnTo>
                  <a:lnTo>
                    <a:pt x="351" y="412"/>
                  </a:lnTo>
                  <a:lnTo>
                    <a:pt x="352" y="408"/>
                  </a:lnTo>
                  <a:lnTo>
                    <a:pt x="352" y="405"/>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grpSp>
      <p:grpSp>
        <p:nvGrpSpPr>
          <p:cNvPr id="3" name="Group 37">
            <a:extLst>
              <a:ext uri="{FF2B5EF4-FFF2-40B4-BE49-F238E27FC236}">
                <a16:creationId xmlns:a16="http://schemas.microsoft.com/office/drawing/2014/main" id="{DC72DF94-0519-29E0-BF7B-87038D22110F}"/>
              </a:ext>
            </a:extLst>
          </p:cNvPr>
          <p:cNvGrpSpPr>
            <a:grpSpLocks/>
          </p:cNvGrpSpPr>
          <p:nvPr/>
        </p:nvGrpSpPr>
        <p:grpSpPr bwMode="auto">
          <a:xfrm>
            <a:off x="5927725" y="3402013"/>
            <a:ext cx="1027113" cy="714375"/>
            <a:chOff x="3463" y="2432"/>
            <a:chExt cx="647" cy="450"/>
          </a:xfrm>
        </p:grpSpPr>
        <p:sp>
          <p:nvSpPr>
            <p:cNvPr id="189464" name="Freeform 38">
              <a:extLst>
                <a:ext uri="{FF2B5EF4-FFF2-40B4-BE49-F238E27FC236}">
                  <a16:creationId xmlns:a16="http://schemas.microsoft.com/office/drawing/2014/main" id="{B7C7FA78-09CF-FA92-3D6B-D44454BFDA75}"/>
                </a:ext>
              </a:extLst>
            </p:cNvPr>
            <p:cNvSpPr>
              <a:spLocks/>
            </p:cNvSpPr>
            <p:nvPr/>
          </p:nvSpPr>
          <p:spPr bwMode="auto">
            <a:xfrm>
              <a:off x="3463" y="2478"/>
              <a:ext cx="625" cy="404"/>
            </a:xfrm>
            <a:custGeom>
              <a:avLst/>
              <a:gdLst>
                <a:gd name="T0" fmla="*/ 1 w 1250"/>
                <a:gd name="T1" fmla="*/ 1 h 807"/>
                <a:gd name="T2" fmla="*/ 1 w 1250"/>
                <a:gd name="T3" fmla="*/ 0 h 807"/>
                <a:gd name="T4" fmla="*/ 1 w 1250"/>
                <a:gd name="T5" fmla="*/ 1 h 807"/>
                <a:gd name="T6" fmla="*/ 1 w 1250"/>
                <a:gd name="T7" fmla="*/ 1 h 807"/>
                <a:gd name="T8" fmla="*/ 1 w 1250"/>
                <a:gd name="T9" fmla="*/ 1 h 807"/>
                <a:gd name="T10" fmla="*/ 1 w 1250"/>
                <a:gd name="T11" fmla="*/ 1 h 807"/>
                <a:gd name="T12" fmla="*/ 1 w 1250"/>
                <a:gd name="T13" fmla="*/ 1 h 807"/>
                <a:gd name="T14" fmla="*/ 1 w 1250"/>
                <a:gd name="T15" fmla="*/ 1 h 807"/>
                <a:gd name="T16" fmla="*/ 1 w 1250"/>
                <a:gd name="T17" fmla="*/ 1 h 807"/>
                <a:gd name="T18" fmla="*/ 1 w 1250"/>
                <a:gd name="T19" fmla="*/ 1 h 807"/>
                <a:gd name="T20" fmla="*/ 1 w 1250"/>
                <a:gd name="T21" fmla="*/ 1 h 807"/>
                <a:gd name="T22" fmla="*/ 1 w 1250"/>
                <a:gd name="T23" fmla="*/ 1 h 807"/>
                <a:gd name="T24" fmla="*/ 0 w 1250"/>
                <a:gd name="T25" fmla="*/ 1 h 807"/>
                <a:gd name="T26" fmla="*/ 1 w 1250"/>
                <a:gd name="T27" fmla="*/ 1 h 807"/>
                <a:gd name="T28" fmla="*/ 1 w 1250"/>
                <a:gd name="T29" fmla="*/ 1 h 807"/>
                <a:gd name="T30" fmla="*/ 1 w 1250"/>
                <a:gd name="T31" fmla="*/ 1 h 807"/>
                <a:gd name="T32" fmla="*/ 1 w 1250"/>
                <a:gd name="T33" fmla="*/ 1 h 807"/>
                <a:gd name="T34" fmla="*/ 1 w 1250"/>
                <a:gd name="T35" fmla="*/ 1 h 807"/>
                <a:gd name="T36" fmla="*/ 1 w 1250"/>
                <a:gd name="T37" fmla="*/ 1 h 807"/>
                <a:gd name="T38" fmla="*/ 1 w 1250"/>
                <a:gd name="T39" fmla="*/ 1 h 807"/>
                <a:gd name="T40" fmla="*/ 1 w 1250"/>
                <a:gd name="T41" fmla="*/ 1 h 807"/>
                <a:gd name="T42" fmla="*/ 1 w 1250"/>
                <a:gd name="T43" fmla="*/ 1 h 807"/>
                <a:gd name="T44" fmla="*/ 1 w 1250"/>
                <a:gd name="T45" fmla="*/ 1 h 807"/>
                <a:gd name="T46" fmla="*/ 1 w 1250"/>
                <a:gd name="T47" fmla="*/ 1 h 807"/>
                <a:gd name="T48" fmla="*/ 1 w 1250"/>
                <a:gd name="T49" fmla="*/ 1 h 807"/>
                <a:gd name="T50" fmla="*/ 1 w 1250"/>
                <a:gd name="T51" fmla="*/ 1 h 807"/>
                <a:gd name="T52" fmla="*/ 1 w 1250"/>
                <a:gd name="T53" fmla="*/ 1 h 807"/>
                <a:gd name="T54" fmla="*/ 1 w 1250"/>
                <a:gd name="T55" fmla="*/ 1 h 807"/>
                <a:gd name="T56" fmla="*/ 1 w 1250"/>
                <a:gd name="T57" fmla="*/ 1 h 807"/>
                <a:gd name="T58" fmla="*/ 1 w 1250"/>
                <a:gd name="T59" fmla="*/ 1 h 8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50"/>
                <a:gd name="T91" fmla="*/ 0 h 807"/>
                <a:gd name="T92" fmla="*/ 1250 w 1250"/>
                <a:gd name="T93" fmla="*/ 807 h 8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50" h="807">
                  <a:moveTo>
                    <a:pt x="1250" y="23"/>
                  </a:moveTo>
                  <a:lnTo>
                    <a:pt x="1246" y="0"/>
                  </a:lnTo>
                  <a:lnTo>
                    <a:pt x="1067" y="34"/>
                  </a:lnTo>
                  <a:lnTo>
                    <a:pt x="1066" y="34"/>
                  </a:lnTo>
                  <a:lnTo>
                    <a:pt x="785" y="126"/>
                  </a:lnTo>
                  <a:lnTo>
                    <a:pt x="783" y="126"/>
                  </a:lnTo>
                  <a:lnTo>
                    <a:pt x="530" y="253"/>
                  </a:lnTo>
                  <a:lnTo>
                    <a:pt x="528" y="254"/>
                  </a:lnTo>
                  <a:lnTo>
                    <a:pt x="310" y="410"/>
                  </a:lnTo>
                  <a:lnTo>
                    <a:pt x="309" y="412"/>
                  </a:lnTo>
                  <a:lnTo>
                    <a:pt x="131" y="593"/>
                  </a:lnTo>
                  <a:lnTo>
                    <a:pt x="130" y="594"/>
                  </a:lnTo>
                  <a:lnTo>
                    <a:pt x="0" y="793"/>
                  </a:lnTo>
                  <a:lnTo>
                    <a:pt x="18" y="807"/>
                  </a:lnTo>
                  <a:lnTo>
                    <a:pt x="148" y="608"/>
                  </a:lnTo>
                  <a:lnTo>
                    <a:pt x="139" y="601"/>
                  </a:lnTo>
                  <a:lnTo>
                    <a:pt x="147" y="611"/>
                  </a:lnTo>
                  <a:lnTo>
                    <a:pt x="324" y="430"/>
                  </a:lnTo>
                  <a:lnTo>
                    <a:pt x="316" y="420"/>
                  </a:lnTo>
                  <a:lnTo>
                    <a:pt x="323" y="431"/>
                  </a:lnTo>
                  <a:lnTo>
                    <a:pt x="541" y="275"/>
                  </a:lnTo>
                  <a:lnTo>
                    <a:pt x="535" y="264"/>
                  </a:lnTo>
                  <a:lnTo>
                    <a:pt x="540" y="275"/>
                  </a:lnTo>
                  <a:lnTo>
                    <a:pt x="793" y="149"/>
                  </a:lnTo>
                  <a:lnTo>
                    <a:pt x="788" y="137"/>
                  </a:lnTo>
                  <a:lnTo>
                    <a:pt x="792" y="150"/>
                  </a:lnTo>
                  <a:lnTo>
                    <a:pt x="1072" y="58"/>
                  </a:lnTo>
                  <a:lnTo>
                    <a:pt x="1068" y="46"/>
                  </a:lnTo>
                  <a:lnTo>
                    <a:pt x="1071" y="58"/>
                  </a:lnTo>
                  <a:lnTo>
                    <a:pt x="12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sp>
          <p:nvSpPr>
            <p:cNvPr id="189465" name="Freeform 39">
              <a:extLst>
                <a:ext uri="{FF2B5EF4-FFF2-40B4-BE49-F238E27FC236}">
                  <a16:creationId xmlns:a16="http://schemas.microsoft.com/office/drawing/2014/main" id="{00354A63-D95B-407A-BB7E-21993857FB02}"/>
                </a:ext>
              </a:extLst>
            </p:cNvPr>
            <p:cNvSpPr>
              <a:spLocks/>
            </p:cNvSpPr>
            <p:nvPr/>
          </p:nvSpPr>
          <p:spPr bwMode="auto">
            <a:xfrm>
              <a:off x="3913" y="2432"/>
              <a:ext cx="197" cy="173"/>
            </a:xfrm>
            <a:custGeom>
              <a:avLst/>
              <a:gdLst>
                <a:gd name="T0" fmla="*/ 1 w 393"/>
                <a:gd name="T1" fmla="*/ 0 h 345"/>
                <a:gd name="T2" fmla="*/ 0 w 393"/>
                <a:gd name="T3" fmla="*/ 1 h 345"/>
                <a:gd name="T4" fmla="*/ 1 w 393"/>
                <a:gd name="T5" fmla="*/ 1 h 345"/>
                <a:gd name="T6" fmla="*/ 1 w 393"/>
                <a:gd name="T7" fmla="*/ 1 h 345"/>
                <a:gd name="T8" fmla="*/ 1 w 393"/>
                <a:gd name="T9" fmla="*/ 1 h 345"/>
                <a:gd name="T10" fmla="*/ 1 w 393"/>
                <a:gd name="T11" fmla="*/ 1 h 345"/>
                <a:gd name="T12" fmla="*/ 1 w 393"/>
                <a:gd name="T13" fmla="*/ 1 h 345"/>
                <a:gd name="T14" fmla="*/ 1 w 393"/>
                <a:gd name="T15" fmla="*/ 1 h 345"/>
                <a:gd name="T16" fmla="*/ 1 w 393"/>
                <a:gd name="T17" fmla="*/ 1 h 345"/>
                <a:gd name="T18" fmla="*/ 1 w 393"/>
                <a:gd name="T19" fmla="*/ 1 h 345"/>
                <a:gd name="T20" fmla="*/ 1 w 393"/>
                <a:gd name="T21" fmla="*/ 1 h 345"/>
                <a:gd name="T22" fmla="*/ 1 w 393"/>
                <a:gd name="T23" fmla="*/ 1 h 345"/>
                <a:gd name="T24" fmla="*/ 1 w 393"/>
                <a:gd name="T25" fmla="*/ 1 h 345"/>
                <a:gd name="T26" fmla="*/ 1 w 393"/>
                <a:gd name="T27" fmla="*/ 1 h 345"/>
                <a:gd name="T28" fmla="*/ 1 w 393"/>
                <a:gd name="T29" fmla="*/ 1 h 345"/>
                <a:gd name="T30" fmla="*/ 1 w 393"/>
                <a:gd name="T31" fmla="*/ 1 h 345"/>
                <a:gd name="T32" fmla="*/ 1 w 393"/>
                <a:gd name="T33" fmla="*/ 1 h 345"/>
                <a:gd name="T34" fmla="*/ 1 w 393"/>
                <a:gd name="T35" fmla="*/ 1 h 345"/>
                <a:gd name="T36" fmla="*/ 1 w 393"/>
                <a:gd name="T37" fmla="*/ 1 h 345"/>
                <a:gd name="T38" fmla="*/ 1 w 393"/>
                <a:gd name="T39" fmla="*/ 1 h 345"/>
                <a:gd name="T40" fmla="*/ 1 w 393"/>
                <a:gd name="T41" fmla="*/ 1 h 345"/>
                <a:gd name="T42" fmla="*/ 1 w 393"/>
                <a:gd name="T43" fmla="*/ 0 h 3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45"/>
                <a:gd name="T68" fmla="*/ 393 w 393"/>
                <a:gd name="T69" fmla="*/ 345 h 3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45">
                  <a:moveTo>
                    <a:pt x="5" y="0"/>
                  </a:moveTo>
                  <a:lnTo>
                    <a:pt x="0" y="23"/>
                  </a:lnTo>
                  <a:lnTo>
                    <a:pt x="379" y="107"/>
                  </a:lnTo>
                  <a:lnTo>
                    <a:pt x="382" y="94"/>
                  </a:lnTo>
                  <a:lnTo>
                    <a:pt x="374" y="86"/>
                  </a:lnTo>
                  <a:lnTo>
                    <a:pt x="371" y="90"/>
                  </a:lnTo>
                  <a:lnTo>
                    <a:pt x="370" y="94"/>
                  </a:lnTo>
                  <a:lnTo>
                    <a:pt x="371" y="99"/>
                  </a:lnTo>
                  <a:lnTo>
                    <a:pt x="374" y="103"/>
                  </a:lnTo>
                  <a:lnTo>
                    <a:pt x="378" y="106"/>
                  </a:lnTo>
                  <a:lnTo>
                    <a:pt x="375" y="85"/>
                  </a:lnTo>
                  <a:lnTo>
                    <a:pt x="72" y="326"/>
                  </a:lnTo>
                  <a:lnTo>
                    <a:pt x="85" y="345"/>
                  </a:lnTo>
                  <a:lnTo>
                    <a:pt x="388" y="104"/>
                  </a:lnTo>
                  <a:lnTo>
                    <a:pt x="389" y="103"/>
                  </a:lnTo>
                  <a:lnTo>
                    <a:pt x="392" y="99"/>
                  </a:lnTo>
                  <a:lnTo>
                    <a:pt x="393" y="94"/>
                  </a:lnTo>
                  <a:lnTo>
                    <a:pt x="392" y="90"/>
                  </a:lnTo>
                  <a:lnTo>
                    <a:pt x="389" y="86"/>
                  </a:lnTo>
                  <a:lnTo>
                    <a:pt x="386" y="83"/>
                  </a:lnTo>
                  <a:lnTo>
                    <a:pt x="384" y="8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grpSp>
      <p:grpSp>
        <p:nvGrpSpPr>
          <p:cNvPr id="4" name="Group 40">
            <a:extLst>
              <a:ext uri="{FF2B5EF4-FFF2-40B4-BE49-F238E27FC236}">
                <a16:creationId xmlns:a16="http://schemas.microsoft.com/office/drawing/2014/main" id="{0738D2EE-CDE0-DB05-FDBB-12C4B1C2C33C}"/>
              </a:ext>
            </a:extLst>
          </p:cNvPr>
          <p:cNvGrpSpPr>
            <a:grpSpLocks/>
          </p:cNvGrpSpPr>
          <p:nvPr/>
        </p:nvGrpSpPr>
        <p:grpSpPr bwMode="auto">
          <a:xfrm>
            <a:off x="7602538" y="4792663"/>
            <a:ext cx="984250" cy="690562"/>
            <a:chOff x="4518" y="3308"/>
            <a:chExt cx="620" cy="435"/>
          </a:xfrm>
        </p:grpSpPr>
        <p:sp>
          <p:nvSpPr>
            <p:cNvPr id="189462" name="Freeform 41">
              <a:extLst>
                <a:ext uri="{FF2B5EF4-FFF2-40B4-BE49-F238E27FC236}">
                  <a16:creationId xmlns:a16="http://schemas.microsoft.com/office/drawing/2014/main" id="{109246E0-997E-4864-44EC-7D5E5E17AA8F}"/>
                </a:ext>
              </a:extLst>
            </p:cNvPr>
            <p:cNvSpPr>
              <a:spLocks/>
            </p:cNvSpPr>
            <p:nvPr/>
          </p:nvSpPr>
          <p:spPr bwMode="auto">
            <a:xfrm>
              <a:off x="4526" y="3308"/>
              <a:ext cx="612" cy="402"/>
            </a:xfrm>
            <a:custGeom>
              <a:avLst/>
              <a:gdLst>
                <a:gd name="T0" fmla="*/ 0 w 1224"/>
                <a:gd name="T1" fmla="*/ 0 h 805"/>
                <a:gd name="T2" fmla="*/ 1 w 1224"/>
                <a:gd name="T3" fmla="*/ 0 h 805"/>
                <a:gd name="T4" fmla="*/ 1 w 1224"/>
                <a:gd name="T5" fmla="*/ 0 h 805"/>
                <a:gd name="T6" fmla="*/ 1 w 1224"/>
                <a:gd name="T7" fmla="*/ 0 h 805"/>
                <a:gd name="T8" fmla="*/ 1 w 1224"/>
                <a:gd name="T9" fmla="*/ 0 h 805"/>
                <a:gd name="T10" fmla="*/ 1 w 1224"/>
                <a:gd name="T11" fmla="*/ 0 h 805"/>
                <a:gd name="T12" fmla="*/ 1 w 1224"/>
                <a:gd name="T13" fmla="*/ 0 h 805"/>
                <a:gd name="T14" fmla="*/ 1 w 1224"/>
                <a:gd name="T15" fmla="*/ 0 h 805"/>
                <a:gd name="T16" fmla="*/ 1 w 1224"/>
                <a:gd name="T17" fmla="*/ 0 h 805"/>
                <a:gd name="T18" fmla="*/ 1 w 1224"/>
                <a:gd name="T19" fmla="*/ 0 h 805"/>
                <a:gd name="T20" fmla="*/ 1 w 1224"/>
                <a:gd name="T21" fmla="*/ 0 h 805"/>
                <a:gd name="T22" fmla="*/ 1 w 1224"/>
                <a:gd name="T23" fmla="*/ 0 h 805"/>
                <a:gd name="T24" fmla="*/ 1 w 1224"/>
                <a:gd name="T25" fmla="*/ 0 h 805"/>
                <a:gd name="T26" fmla="*/ 1 w 1224"/>
                <a:gd name="T27" fmla="*/ 0 h 805"/>
                <a:gd name="T28" fmla="*/ 1 w 1224"/>
                <a:gd name="T29" fmla="*/ 0 h 805"/>
                <a:gd name="T30" fmla="*/ 1 w 1224"/>
                <a:gd name="T31" fmla="*/ 0 h 805"/>
                <a:gd name="T32" fmla="*/ 1 w 1224"/>
                <a:gd name="T33" fmla="*/ 0 h 805"/>
                <a:gd name="T34" fmla="*/ 1 w 1224"/>
                <a:gd name="T35" fmla="*/ 0 h 805"/>
                <a:gd name="T36" fmla="*/ 1 w 1224"/>
                <a:gd name="T37" fmla="*/ 0 h 805"/>
                <a:gd name="T38" fmla="*/ 1 w 1224"/>
                <a:gd name="T39" fmla="*/ 0 h 805"/>
                <a:gd name="T40" fmla="*/ 1 w 1224"/>
                <a:gd name="T41" fmla="*/ 0 h 805"/>
                <a:gd name="T42" fmla="*/ 1 w 1224"/>
                <a:gd name="T43" fmla="*/ 0 h 805"/>
                <a:gd name="T44" fmla="*/ 1 w 1224"/>
                <a:gd name="T45" fmla="*/ 0 h 805"/>
                <a:gd name="T46" fmla="*/ 1 w 1224"/>
                <a:gd name="T47" fmla="*/ 0 h 805"/>
                <a:gd name="T48" fmla="*/ 1 w 1224"/>
                <a:gd name="T49" fmla="*/ 0 h 805"/>
                <a:gd name="T50" fmla="*/ 1 w 1224"/>
                <a:gd name="T51" fmla="*/ 0 h 805"/>
                <a:gd name="T52" fmla="*/ 1 w 1224"/>
                <a:gd name="T53" fmla="*/ 0 h 805"/>
                <a:gd name="T54" fmla="*/ 1 w 1224"/>
                <a:gd name="T55" fmla="*/ 0 h 805"/>
                <a:gd name="T56" fmla="*/ 1 w 1224"/>
                <a:gd name="T57" fmla="*/ 0 h 805"/>
                <a:gd name="T58" fmla="*/ 0 w 1224"/>
                <a:gd name="T59" fmla="*/ 0 h 8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4"/>
                <a:gd name="T91" fmla="*/ 0 h 805"/>
                <a:gd name="T92" fmla="*/ 1224 w 1224"/>
                <a:gd name="T93" fmla="*/ 805 h 8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4" h="805">
                  <a:moveTo>
                    <a:pt x="0" y="781"/>
                  </a:moveTo>
                  <a:lnTo>
                    <a:pt x="4" y="805"/>
                  </a:lnTo>
                  <a:lnTo>
                    <a:pt x="158" y="776"/>
                  </a:lnTo>
                  <a:lnTo>
                    <a:pt x="160" y="776"/>
                  </a:lnTo>
                  <a:lnTo>
                    <a:pt x="440" y="682"/>
                  </a:lnTo>
                  <a:lnTo>
                    <a:pt x="441" y="681"/>
                  </a:lnTo>
                  <a:lnTo>
                    <a:pt x="693" y="554"/>
                  </a:lnTo>
                  <a:lnTo>
                    <a:pt x="694" y="554"/>
                  </a:lnTo>
                  <a:lnTo>
                    <a:pt x="913" y="398"/>
                  </a:lnTo>
                  <a:lnTo>
                    <a:pt x="914" y="397"/>
                  </a:lnTo>
                  <a:lnTo>
                    <a:pt x="1093" y="217"/>
                  </a:lnTo>
                  <a:lnTo>
                    <a:pt x="1094" y="215"/>
                  </a:lnTo>
                  <a:lnTo>
                    <a:pt x="1224" y="14"/>
                  </a:lnTo>
                  <a:lnTo>
                    <a:pt x="1206" y="0"/>
                  </a:lnTo>
                  <a:lnTo>
                    <a:pt x="1076" y="201"/>
                  </a:lnTo>
                  <a:lnTo>
                    <a:pt x="1085" y="208"/>
                  </a:lnTo>
                  <a:lnTo>
                    <a:pt x="1077" y="199"/>
                  </a:lnTo>
                  <a:lnTo>
                    <a:pt x="899" y="379"/>
                  </a:lnTo>
                  <a:lnTo>
                    <a:pt x="906" y="387"/>
                  </a:lnTo>
                  <a:lnTo>
                    <a:pt x="900" y="378"/>
                  </a:lnTo>
                  <a:lnTo>
                    <a:pt x="681" y="534"/>
                  </a:lnTo>
                  <a:lnTo>
                    <a:pt x="688" y="543"/>
                  </a:lnTo>
                  <a:lnTo>
                    <a:pt x="683" y="532"/>
                  </a:lnTo>
                  <a:lnTo>
                    <a:pt x="431" y="659"/>
                  </a:lnTo>
                  <a:lnTo>
                    <a:pt x="436" y="670"/>
                  </a:lnTo>
                  <a:lnTo>
                    <a:pt x="433" y="659"/>
                  </a:lnTo>
                  <a:lnTo>
                    <a:pt x="153" y="752"/>
                  </a:lnTo>
                  <a:lnTo>
                    <a:pt x="156" y="763"/>
                  </a:lnTo>
                  <a:lnTo>
                    <a:pt x="154" y="752"/>
                  </a:lnTo>
                  <a:lnTo>
                    <a:pt x="0" y="7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sp>
          <p:nvSpPr>
            <p:cNvPr id="189463" name="Freeform 42">
              <a:extLst>
                <a:ext uri="{FF2B5EF4-FFF2-40B4-BE49-F238E27FC236}">
                  <a16:creationId xmlns:a16="http://schemas.microsoft.com/office/drawing/2014/main" id="{0272699C-1C74-5D9B-D964-CB4142487264}"/>
                </a:ext>
              </a:extLst>
            </p:cNvPr>
            <p:cNvSpPr>
              <a:spLocks/>
            </p:cNvSpPr>
            <p:nvPr/>
          </p:nvSpPr>
          <p:spPr bwMode="auto">
            <a:xfrm>
              <a:off x="4518" y="3572"/>
              <a:ext cx="198" cy="171"/>
            </a:xfrm>
            <a:custGeom>
              <a:avLst/>
              <a:gdLst>
                <a:gd name="T0" fmla="*/ 1 w 396"/>
                <a:gd name="T1" fmla="*/ 0 h 343"/>
                <a:gd name="T2" fmla="*/ 1 w 396"/>
                <a:gd name="T3" fmla="*/ 0 h 343"/>
                <a:gd name="T4" fmla="*/ 1 w 396"/>
                <a:gd name="T5" fmla="*/ 0 h 343"/>
                <a:gd name="T6" fmla="*/ 1 w 396"/>
                <a:gd name="T7" fmla="*/ 0 h 343"/>
                <a:gd name="T8" fmla="*/ 1 w 396"/>
                <a:gd name="T9" fmla="*/ 0 h 343"/>
                <a:gd name="T10" fmla="*/ 1 w 396"/>
                <a:gd name="T11" fmla="*/ 0 h 343"/>
                <a:gd name="T12" fmla="*/ 1 w 396"/>
                <a:gd name="T13" fmla="*/ 0 h 343"/>
                <a:gd name="T14" fmla="*/ 1 w 396"/>
                <a:gd name="T15" fmla="*/ 0 h 343"/>
                <a:gd name="T16" fmla="*/ 1 w 396"/>
                <a:gd name="T17" fmla="*/ 0 h 343"/>
                <a:gd name="T18" fmla="*/ 1 w 396"/>
                <a:gd name="T19" fmla="*/ 0 h 343"/>
                <a:gd name="T20" fmla="*/ 1 w 396"/>
                <a:gd name="T21" fmla="*/ 0 h 343"/>
                <a:gd name="T22" fmla="*/ 1 w 396"/>
                <a:gd name="T23" fmla="*/ 0 h 343"/>
                <a:gd name="T24" fmla="*/ 1 w 396"/>
                <a:gd name="T25" fmla="*/ 0 h 343"/>
                <a:gd name="T26" fmla="*/ 1 w 396"/>
                <a:gd name="T27" fmla="*/ 0 h 343"/>
                <a:gd name="T28" fmla="*/ 1 w 396"/>
                <a:gd name="T29" fmla="*/ 0 h 343"/>
                <a:gd name="T30" fmla="*/ 1 w 396"/>
                <a:gd name="T31" fmla="*/ 0 h 343"/>
                <a:gd name="T32" fmla="*/ 0 w 396"/>
                <a:gd name="T33" fmla="*/ 0 h 343"/>
                <a:gd name="T34" fmla="*/ 1 w 396"/>
                <a:gd name="T35" fmla="*/ 0 h 343"/>
                <a:gd name="T36" fmla="*/ 1 w 396"/>
                <a:gd name="T37" fmla="*/ 0 h 343"/>
                <a:gd name="T38" fmla="*/ 1 w 396"/>
                <a:gd name="T39" fmla="*/ 0 h 343"/>
                <a:gd name="T40" fmla="*/ 1 w 396"/>
                <a:gd name="T41" fmla="*/ 0 h 343"/>
                <a:gd name="T42" fmla="*/ 1 w 396"/>
                <a:gd name="T43" fmla="*/ 0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6"/>
                <a:gd name="T67" fmla="*/ 0 h 343"/>
                <a:gd name="T68" fmla="*/ 396 w 396"/>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6" h="343">
                  <a:moveTo>
                    <a:pt x="393" y="343"/>
                  </a:moveTo>
                  <a:lnTo>
                    <a:pt x="396" y="319"/>
                  </a:lnTo>
                  <a:lnTo>
                    <a:pt x="15" y="257"/>
                  </a:lnTo>
                  <a:lnTo>
                    <a:pt x="12" y="268"/>
                  </a:lnTo>
                  <a:lnTo>
                    <a:pt x="20" y="276"/>
                  </a:lnTo>
                  <a:lnTo>
                    <a:pt x="22" y="272"/>
                  </a:lnTo>
                  <a:lnTo>
                    <a:pt x="24" y="268"/>
                  </a:lnTo>
                  <a:lnTo>
                    <a:pt x="22" y="263"/>
                  </a:lnTo>
                  <a:lnTo>
                    <a:pt x="20" y="259"/>
                  </a:lnTo>
                  <a:lnTo>
                    <a:pt x="16" y="257"/>
                  </a:lnTo>
                  <a:lnTo>
                    <a:pt x="20" y="277"/>
                  </a:lnTo>
                  <a:lnTo>
                    <a:pt x="310" y="20"/>
                  </a:lnTo>
                  <a:lnTo>
                    <a:pt x="296" y="0"/>
                  </a:lnTo>
                  <a:lnTo>
                    <a:pt x="6" y="258"/>
                  </a:lnTo>
                  <a:lnTo>
                    <a:pt x="4" y="259"/>
                  </a:lnTo>
                  <a:lnTo>
                    <a:pt x="2" y="263"/>
                  </a:lnTo>
                  <a:lnTo>
                    <a:pt x="0" y="268"/>
                  </a:lnTo>
                  <a:lnTo>
                    <a:pt x="2" y="272"/>
                  </a:lnTo>
                  <a:lnTo>
                    <a:pt x="4" y="276"/>
                  </a:lnTo>
                  <a:lnTo>
                    <a:pt x="8" y="279"/>
                  </a:lnTo>
                  <a:lnTo>
                    <a:pt x="11" y="280"/>
                  </a:lnTo>
                  <a:lnTo>
                    <a:pt x="393"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grpSp>
      <p:grpSp>
        <p:nvGrpSpPr>
          <p:cNvPr id="5" name="Group 43">
            <a:extLst>
              <a:ext uri="{FF2B5EF4-FFF2-40B4-BE49-F238E27FC236}">
                <a16:creationId xmlns:a16="http://schemas.microsoft.com/office/drawing/2014/main" id="{6F8D8F8A-26E2-629C-96BA-3B2BF4B226E6}"/>
              </a:ext>
            </a:extLst>
          </p:cNvPr>
          <p:cNvGrpSpPr>
            <a:grpSpLocks/>
          </p:cNvGrpSpPr>
          <p:nvPr/>
        </p:nvGrpSpPr>
        <p:grpSpPr bwMode="auto">
          <a:xfrm>
            <a:off x="5908675" y="4781550"/>
            <a:ext cx="1000125" cy="650875"/>
            <a:chOff x="3451" y="3301"/>
            <a:chExt cx="630" cy="410"/>
          </a:xfrm>
        </p:grpSpPr>
        <p:sp>
          <p:nvSpPr>
            <p:cNvPr id="189460" name="Freeform 44">
              <a:extLst>
                <a:ext uri="{FF2B5EF4-FFF2-40B4-BE49-F238E27FC236}">
                  <a16:creationId xmlns:a16="http://schemas.microsoft.com/office/drawing/2014/main" id="{00173CD4-C527-2C3A-D16F-E072421BB19F}"/>
                </a:ext>
              </a:extLst>
            </p:cNvPr>
            <p:cNvSpPr>
              <a:spLocks/>
            </p:cNvSpPr>
            <p:nvPr/>
          </p:nvSpPr>
          <p:spPr bwMode="auto">
            <a:xfrm>
              <a:off x="3463" y="3308"/>
              <a:ext cx="618" cy="403"/>
            </a:xfrm>
            <a:custGeom>
              <a:avLst/>
              <a:gdLst>
                <a:gd name="T0" fmla="*/ 1 w 1234"/>
                <a:gd name="T1" fmla="*/ 0 h 806"/>
                <a:gd name="T2" fmla="*/ 0 w 1234"/>
                <a:gd name="T3" fmla="*/ 1 h 806"/>
                <a:gd name="T4" fmla="*/ 1 w 1234"/>
                <a:gd name="T5" fmla="*/ 1 h 806"/>
                <a:gd name="T6" fmla="*/ 1 w 1234"/>
                <a:gd name="T7" fmla="*/ 1 h 806"/>
                <a:gd name="T8" fmla="*/ 1 w 1234"/>
                <a:gd name="T9" fmla="*/ 1 h 806"/>
                <a:gd name="T10" fmla="*/ 1 w 1234"/>
                <a:gd name="T11" fmla="*/ 1 h 806"/>
                <a:gd name="T12" fmla="*/ 1 w 1234"/>
                <a:gd name="T13" fmla="*/ 1 h 806"/>
                <a:gd name="T14" fmla="*/ 1 w 1234"/>
                <a:gd name="T15" fmla="*/ 1 h 806"/>
                <a:gd name="T16" fmla="*/ 1 w 1234"/>
                <a:gd name="T17" fmla="*/ 1 h 806"/>
                <a:gd name="T18" fmla="*/ 1 w 1234"/>
                <a:gd name="T19" fmla="*/ 1 h 806"/>
                <a:gd name="T20" fmla="*/ 1 w 1234"/>
                <a:gd name="T21" fmla="*/ 1 h 806"/>
                <a:gd name="T22" fmla="*/ 1 w 1234"/>
                <a:gd name="T23" fmla="*/ 1 h 806"/>
                <a:gd name="T24" fmla="*/ 1 w 1234"/>
                <a:gd name="T25" fmla="*/ 1 h 806"/>
                <a:gd name="T26" fmla="*/ 1 w 1234"/>
                <a:gd name="T27" fmla="*/ 1 h 806"/>
                <a:gd name="T28" fmla="*/ 1 w 1234"/>
                <a:gd name="T29" fmla="*/ 1 h 806"/>
                <a:gd name="T30" fmla="*/ 1 w 1234"/>
                <a:gd name="T31" fmla="*/ 1 h 806"/>
                <a:gd name="T32" fmla="*/ 1 w 1234"/>
                <a:gd name="T33" fmla="*/ 1 h 806"/>
                <a:gd name="T34" fmla="*/ 1 w 1234"/>
                <a:gd name="T35" fmla="*/ 1 h 806"/>
                <a:gd name="T36" fmla="*/ 1 w 1234"/>
                <a:gd name="T37" fmla="*/ 1 h 806"/>
                <a:gd name="T38" fmla="*/ 1 w 1234"/>
                <a:gd name="T39" fmla="*/ 1 h 806"/>
                <a:gd name="T40" fmla="*/ 1 w 1234"/>
                <a:gd name="T41" fmla="*/ 1 h 806"/>
                <a:gd name="T42" fmla="*/ 1 w 1234"/>
                <a:gd name="T43" fmla="*/ 1 h 806"/>
                <a:gd name="T44" fmla="*/ 1 w 1234"/>
                <a:gd name="T45" fmla="*/ 1 h 806"/>
                <a:gd name="T46" fmla="*/ 1 w 1234"/>
                <a:gd name="T47" fmla="*/ 1 h 806"/>
                <a:gd name="T48" fmla="*/ 1 w 1234"/>
                <a:gd name="T49" fmla="*/ 1 h 806"/>
                <a:gd name="T50" fmla="*/ 1 w 1234"/>
                <a:gd name="T51" fmla="*/ 1 h 806"/>
                <a:gd name="T52" fmla="*/ 1 w 1234"/>
                <a:gd name="T53" fmla="*/ 1 h 806"/>
                <a:gd name="T54" fmla="*/ 1 w 1234"/>
                <a:gd name="T55" fmla="*/ 1 h 806"/>
                <a:gd name="T56" fmla="*/ 1 w 1234"/>
                <a:gd name="T57" fmla="*/ 1 h 806"/>
                <a:gd name="T58" fmla="*/ 1 w 1234"/>
                <a:gd name="T59" fmla="*/ 0 h 8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4"/>
                <a:gd name="T91" fmla="*/ 0 h 806"/>
                <a:gd name="T92" fmla="*/ 1234 w 1234"/>
                <a:gd name="T93" fmla="*/ 806 h 8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4" h="806">
                  <a:moveTo>
                    <a:pt x="18" y="0"/>
                  </a:moveTo>
                  <a:lnTo>
                    <a:pt x="0" y="14"/>
                  </a:lnTo>
                  <a:lnTo>
                    <a:pt x="130" y="215"/>
                  </a:lnTo>
                  <a:lnTo>
                    <a:pt x="131" y="217"/>
                  </a:lnTo>
                  <a:lnTo>
                    <a:pt x="309" y="397"/>
                  </a:lnTo>
                  <a:lnTo>
                    <a:pt x="310" y="398"/>
                  </a:lnTo>
                  <a:lnTo>
                    <a:pt x="528" y="554"/>
                  </a:lnTo>
                  <a:lnTo>
                    <a:pt x="530" y="554"/>
                  </a:lnTo>
                  <a:lnTo>
                    <a:pt x="783" y="681"/>
                  </a:lnTo>
                  <a:lnTo>
                    <a:pt x="785" y="682"/>
                  </a:lnTo>
                  <a:lnTo>
                    <a:pt x="1066" y="776"/>
                  </a:lnTo>
                  <a:lnTo>
                    <a:pt x="1067" y="776"/>
                  </a:lnTo>
                  <a:lnTo>
                    <a:pt x="1230" y="806"/>
                  </a:lnTo>
                  <a:lnTo>
                    <a:pt x="1234" y="783"/>
                  </a:lnTo>
                  <a:lnTo>
                    <a:pt x="1071" y="752"/>
                  </a:lnTo>
                  <a:lnTo>
                    <a:pt x="1068" y="763"/>
                  </a:lnTo>
                  <a:lnTo>
                    <a:pt x="1072" y="752"/>
                  </a:lnTo>
                  <a:lnTo>
                    <a:pt x="792" y="659"/>
                  </a:lnTo>
                  <a:lnTo>
                    <a:pt x="788" y="670"/>
                  </a:lnTo>
                  <a:lnTo>
                    <a:pt x="793" y="659"/>
                  </a:lnTo>
                  <a:lnTo>
                    <a:pt x="540" y="532"/>
                  </a:lnTo>
                  <a:lnTo>
                    <a:pt x="535" y="543"/>
                  </a:lnTo>
                  <a:lnTo>
                    <a:pt x="541" y="534"/>
                  </a:lnTo>
                  <a:lnTo>
                    <a:pt x="323" y="378"/>
                  </a:lnTo>
                  <a:lnTo>
                    <a:pt x="316" y="387"/>
                  </a:lnTo>
                  <a:lnTo>
                    <a:pt x="324" y="379"/>
                  </a:lnTo>
                  <a:lnTo>
                    <a:pt x="147" y="199"/>
                  </a:lnTo>
                  <a:lnTo>
                    <a:pt x="139" y="208"/>
                  </a:lnTo>
                  <a:lnTo>
                    <a:pt x="148" y="20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sp>
          <p:nvSpPr>
            <p:cNvPr id="189461" name="Freeform 45">
              <a:extLst>
                <a:ext uri="{FF2B5EF4-FFF2-40B4-BE49-F238E27FC236}">
                  <a16:creationId xmlns:a16="http://schemas.microsoft.com/office/drawing/2014/main" id="{12CB4852-5771-0D03-00BD-7AF2ECCD6945}"/>
                </a:ext>
              </a:extLst>
            </p:cNvPr>
            <p:cNvSpPr>
              <a:spLocks/>
            </p:cNvSpPr>
            <p:nvPr/>
          </p:nvSpPr>
          <p:spPr bwMode="auto">
            <a:xfrm>
              <a:off x="3451" y="3301"/>
              <a:ext cx="180" cy="209"/>
            </a:xfrm>
            <a:custGeom>
              <a:avLst/>
              <a:gdLst>
                <a:gd name="T0" fmla="*/ 1 w 358"/>
                <a:gd name="T1" fmla="*/ 1 h 416"/>
                <a:gd name="T2" fmla="*/ 1 w 358"/>
                <a:gd name="T3" fmla="*/ 1 h 416"/>
                <a:gd name="T4" fmla="*/ 1 w 358"/>
                <a:gd name="T5" fmla="*/ 1 h 416"/>
                <a:gd name="T6" fmla="*/ 1 w 358"/>
                <a:gd name="T7" fmla="*/ 1 h 416"/>
                <a:gd name="T8" fmla="*/ 1 w 358"/>
                <a:gd name="T9" fmla="*/ 1 h 416"/>
                <a:gd name="T10" fmla="*/ 1 w 358"/>
                <a:gd name="T11" fmla="*/ 1 h 416"/>
                <a:gd name="T12" fmla="*/ 1 w 358"/>
                <a:gd name="T13" fmla="*/ 1 h 416"/>
                <a:gd name="T14" fmla="*/ 1 w 358"/>
                <a:gd name="T15" fmla="*/ 1 h 416"/>
                <a:gd name="T16" fmla="*/ 1 w 358"/>
                <a:gd name="T17" fmla="*/ 1 h 416"/>
                <a:gd name="T18" fmla="*/ 1 w 358"/>
                <a:gd name="T19" fmla="*/ 1 h 416"/>
                <a:gd name="T20" fmla="*/ 1 w 358"/>
                <a:gd name="T21" fmla="*/ 1 h 416"/>
                <a:gd name="T22" fmla="*/ 1 w 358"/>
                <a:gd name="T23" fmla="*/ 1 h 416"/>
                <a:gd name="T24" fmla="*/ 1 w 358"/>
                <a:gd name="T25" fmla="*/ 1 h 416"/>
                <a:gd name="T26" fmla="*/ 1 w 358"/>
                <a:gd name="T27" fmla="*/ 1 h 416"/>
                <a:gd name="T28" fmla="*/ 1 w 358"/>
                <a:gd name="T29" fmla="*/ 1 h 416"/>
                <a:gd name="T30" fmla="*/ 1 w 358"/>
                <a:gd name="T31" fmla="*/ 0 h 416"/>
                <a:gd name="T32" fmla="*/ 1 w 358"/>
                <a:gd name="T33" fmla="*/ 1 h 416"/>
                <a:gd name="T34" fmla="*/ 1 w 358"/>
                <a:gd name="T35" fmla="*/ 1 h 416"/>
                <a:gd name="T36" fmla="*/ 1 w 358"/>
                <a:gd name="T37" fmla="*/ 1 h 416"/>
                <a:gd name="T38" fmla="*/ 0 w 358"/>
                <a:gd name="T39" fmla="*/ 1 h 416"/>
                <a:gd name="T40" fmla="*/ 1 w 358"/>
                <a:gd name="T41" fmla="*/ 1 h 416"/>
                <a:gd name="T42" fmla="*/ 1 w 358"/>
                <a:gd name="T43" fmla="*/ 1 h 4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8"/>
                <a:gd name="T67" fmla="*/ 0 h 416"/>
                <a:gd name="T68" fmla="*/ 358 w 358"/>
                <a:gd name="T69" fmla="*/ 416 h 4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8" h="416">
                  <a:moveTo>
                    <a:pt x="117" y="416"/>
                  </a:moveTo>
                  <a:lnTo>
                    <a:pt x="138" y="408"/>
                  </a:lnTo>
                  <a:lnTo>
                    <a:pt x="23" y="8"/>
                  </a:lnTo>
                  <a:lnTo>
                    <a:pt x="11" y="12"/>
                  </a:lnTo>
                  <a:lnTo>
                    <a:pt x="7" y="23"/>
                  </a:lnTo>
                  <a:lnTo>
                    <a:pt x="11" y="25"/>
                  </a:lnTo>
                  <a:lnTo>
                    <a:pt x="15" y="23"/>
                  </a:lnTo>
                  <a:lnTo>
                    <a:pt x="19" y="21"/>
                  </a:lnTo>
                  <a:lnTo>
                    <a:pt x="21" y="16"/>
                  </a:lnTo>
                  <a:lnTo>
                    <a:pt x="23" y="12"/>
                  </a:lnTo>
                  <a:lnTo>
                    <a:pt x="6" y="23"/>
                  </a:lnTo>
                  <a:lnTo>
                    <a:pt x="348" y="195"/>
                  </a:lnTo>
                  <a:lnTo>
                    <a:pt x="358" y="172"/>
                  </a:lnTo>
                  <a:lnTo>
                    <a:pt x="16" y="1"/>
                  </a:lnTo>
                  <a:lnTo>
                    <a:pt x="15" y="1"/>
                  </a:lnTo>
                  <a:lnTo>
                    <a:pt x="11" y="0"/>
                  </a:lnTo>
                  <a:lnTo>
                    <a:pt x="7" y="1"/>
                  </a:lnTo>
                  <a:lnTo>
                    <a:pt x="3" y="4"/>
                  </a:lnTo>
                  <a:lnTo>
                    <a:pt x="1" y="8"/>
                  </a:lnTo>
                  <a:lnTo>
                    <a:pt x="0" y="12"/>
                  </a:lnTo>
                  <a:lnTo>
                    <a:pt x="1" y="16"/>
                  </a:lnTo>
                  <a:lnTo>
                    <a:pt x="117"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E"/>
            </a:p>
          </p:txBody>
        </p:sp>
      </p:grpSp>
      <p:sp>
        <p:nvSpPr>
          <p:cNvPr id="21" name="Rectangle 47">
            <a:extLst>
              <a:ext uri="{FF2B5EF4-FFF2-40B4-BE49-F238E27FC236}">
                <a16:creationId xmlns:a16="http://schemas.microsoft.com/office/drawing/2014/main" id="{A7E84A35-3153-8D84-8A01-FDAF952AC9F9}"/>
              </a:ext>
            </a:extLst>
          </p:cNvPr>
          <p:cNvSpPr>
            <a:spLocks noChangeArrowheads="1"/>
          </p:cNvSpPr>
          <p:nvPr/>
        </p:nvSpPr>
        <p:spPr bwMode="auto">
          <a:xfrm>
            <a:off x="7083425" y="3225800"/>
            <a:ext cx="441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2500" b="1">
                <a:solidFill>
                  <a:srgbClr val="FF00FF"/>
                </a:solidFill>
                <a:latin typeface="Symbol" pitchFamily="2" charset="2"/>
              </a:rPr>
              <a:t>D</a:t>
            </a:r>
            <a:r>
              <a:rPr lang="en-US" altLang="sv-SE" sz="2500" b="1">
                <a:solidFill>
                  <a:srgbClr val="FF00FF"/>
                </a:solidFill>
                <a:latin typeface="Times New Roman" panose="02020603050405020304" pitchFamily="18" charset="0"/>
              </a:rPr>
              <a:t>Q</a:t>
            </a:r>
            <a:endParaRPr lang="en-US" altLang="sv-SE" sz="1600" b="1">
              <a:solidFill>
                <a:srgbClr val="FF00FF"/>
              </a:solidFill>
              <a:latin typeface="Times New Roman" panose="02020603050405020304" pitchFamily="18" charset="0"/>
            </a:endParaRPr>
          </a:p>
        </p:txBody>
      </p:sp>
      <p:sp>
        <p:nvSpPr>
          <p:cNvPr id="22" name="Rectangle 50">
            <a:extLst>
              <a:ext uri="{FF2B5EF4-FFF2-40B4-BE49-F238E27FC236}">
                <a16:creationId xmlns:a16="http://schemas.microsoft.com/office/drawing/2014/main" id="{C5FBD4E7-E2D4-878F-50FD-5FA895BB83A8}"/>
              </a:ext>
            </a:extLst>
          </p:cNvPr>
          <p:cNvSpPr>
            <a:spLocks noChangeArrowheads="1"/>
          </p:cNvSpPr>
          <p:nvPr/>
        </p:nvSpPr>
        <p:spPr bwMode="auto">
          <a:xfrm>
            <a:off x="8493125" y="4152900"/>
            <a:ext cx="388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2500" b="1">
                <a:solidFill>
                  <a:srgbClr val="FF0000"/>
                </a:solidFill>
                <a:latin typeface="Symbol" pitchFamily="2" charset="2"/>
              </a:rPr>
              <a:t>D</a:t>
            </a:r>
            <a:r>
              <a:rPr lang="en-US" altLang="sv-SE" sz="2500" b="1">
                <a:solidFill>
                  <a:srgbClr val="FF0000"/>
                </a:solidFill>
                <a:latin typeface="Tahoma" panose="020B0604030504040204" pitchFamily="34" charset="0"/>
              </a:rPr>
              <a:t>T</a:t>
            </a:r>
            <a:endParaRPr lang="en-US" altLang="sv-SE" sz="1600" b="1">
              <a:solidFill>
                <a:srgbClr val="FF0000"/>
              </a:solidFill>
              <a:latin typeface="Times New Roman" panose="02020603050405020304" pitchFamily="18" charset="0"/>
            </a:endParaRPr>
          </a:p>
        </p:txBody>
      </p:sp>
      <p:sp>
        <p:nvSpPr>
          <p:cNvPr id="23" name="Rectangle 57">
            <a:extLst>
              <a:ext uri="{FF2B5EF4-FFF2-40B4-BE49-F238E27FC236}">
                <a16:creationId xmlns:a16="http://schemas.microsoft.com/office/drawing/2014/main" id="{8C6A7AE9-3B70-C0B3-0AE8-ED1DCD5976DD}"/>
              </a:ext>
            </a:extLst>
          </p:cNvPr>
          <p:cNvSpPr>
            <a:spLocks noChangeArrowheads="1"/>
          </p:cNvSpPr>
          <p:nvPr/>
        </p:nvSpPr>
        <p:spPr bwMode="auto">
          <a:xfrm>
            <a:off x="5711825" y="4181475"/>
            <a:ext cx="360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2500" b="1">
                <a:solidFill>
                  <a:srgbClr val="0000FF"/>
                </a:solidFill>
                <a:latin typeface="Symbol" pitchFamily="2" charset="2"/>
              </a:rPr>
              <a:t>Df</a:t>
            </a:r>
            <a:endParaRPr lang="en-US" altLang="sv-SE" sz="1600" b="1">
              <a:solidFill>
                <a:srgbClr val="0000FF"/>
              </a:solidFill>
              <a:latin typeface="Times New Roman" panose="02020603050405020304" pitchFamily="18" charset="0"/>
            </a:endParaRPr>
          </a:p>
        </p:txBody>
      </p:sp>
      <p:sp>
        <p:nvSpPr>
          <p:cNvPr id="24" name="Text Box 59">
            <a:extLst>
              <a:ext uri="{FF2B5EF4-FFF2-40B4-BE49-F238E27FC236}">
                <a16:creationId xmlns:a16="http://schemas.microsoft.com/office/drawing/2014/main" id="{7014A62E-D121-6C7A-7DB8-816909F08521}"/>
              </a:ext>
            </a:extLst>
          </p:cNvPr>
          <p:cNvSpPr txBox="1">
            <a:spLocks noChangeArrowheads="1"/>
          </p:cNvSpPr>
          <p:nvPr/>
        </p:nvSpPr>
        <p:spPr bwMode="auto">
          <a:xfrm>
            <a:off x="6997700" y="514508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GB" altLang="sv-SE" sz="1800" b="1">
                <a:solidFill>
                  <a:srgbClr val="800080"/>
                </a:solidFill>
                <a:latin typeface="Times New Roman" panose="02020603050405020304" pitchFamily="18" charset="0"/>
              </a:rPr>
              <a:t>J</a:t>
            </a:r>
            <a:r>
              <a:rPr lang="en-GB" altLang="sv-SE" sz="1800" b="1" baseline="-25000">
                <a:solidFill>
                  <a:srgbClr val="800080"/>
                </a:solidFill>
                <a:latin typeface="Times New Roman" panose="02020603050405020304" pitchFamily="18" charset="0"/>
              </a:rPr>
              <a:t>C</a:t>
            </a:r>
            <a:endParaRPr lang="en-US" altLang="sv-SE" sz="1800" b="1">
              <a:solidFill>
                <a:srgbClr val="800080"/>
              </a:solidFill>
              <a:latin typeface="Symbol" pitchFamily="2" charset="2"/>
            </a:endParaRPr>
          </a:p>
        </p:txBody>
      </p:sp>
      <p:sp>
        <p:nvSpPr>
          <p:cNvPr id="25" name="Rectangle 64">
            <a:extLst>
              <a:ext uri="{FF2B5EF4-FFF2-40B4-BE49-F238E27FC236}">
                <a16:creationId xmlns:a16="http://schemas.microsoft.com/office/drawing/2014/main" id="{25A31E43-A494-1C48-B053-8793A43BA03D}"/>
              </a:ext>
            </a:extLst>
          </p:cNvPr>
          <p:cNvSpPr txBox="1">
            <a:spLocks noChangeArrowheads="1"/>
          </p:cNvSpPr>
          <p:nvPr/>
        </p:nvSpPr>
        <p:spPr bwMode="auto">
          <a:xfrm>
            <a:off x="228600" y="1752600"/>
            <a:ext cx="5257800" cy="4191000"/>
          </a:xfrm>
          <a:prstGeom prst="rect">
            <a:avLst/>
          </a:prstGeom>
          <a:noFill/>
          <a:ln w="9525">
            <a:noFill/>
            <a:miter lim="800000"/>
            <a:headEnd/>
            <a:tailEnd/>
          </a:ln>
        </p:spPr>
        <p:txBody>
          <a:bodyPr lIns="0" tIns="0" rIns="0" bIns="0"/>
          <a:lstStyle/>
          <a:p>
            <a:pPr marL="182563" indent="-182563" defTabSz="806450" eaLnBrk="1" hangingPunct="1">
              <a:lnSpc>
                <a:spcPct val="90000"/>
              </a:lnSpc>
              <a:spcBef>
                <a:spcPts val="1200"/>
              </a:spcBef>
              <a:buSzPct val="100000"/>
              <a:buFont typeface="Wingdings" pitchFamily="2" charset="2"/>
              <a:buChar char="§"/>
              <a:defRPr/>
            </a:pPr>
            <a:r>
              <a:rPr lang="en-US" sz="2400" kern="0" dirty="0">
                <a:solidFill>
                  <a:srgbClr val="064308"/>
                </a:solidFill>
                <a:latin typeface="Arial" charset="0"/>
                <a:ea typeface="ＭＳ Ｐゴシック" pitchFamily="-65" charset="-128"/>
                <a:cs typeface="ＭＳ Ｐゴシック" pitchFamily="-65" charset="-128"/>
              </a:rPr>
              <a:t>Unstable behavior is shown by all superconductors when subjected to a magnetic field:</a:t>
            </a:r>
            <a:endParaRPr lang="en-GB" sz="2400" kern="0" dirty="0">
              <a:solidFill>
                <a:srgbClr val="064308"/>
              </a:solidFill>
              <a:latin typeface="Arial" charset="0"/>
              <a:ea typeface="ＭＳ Ｐゴシック" pitchFamily="-65" charset="-128"/>
              <a:cs typeface="ＭＳ Ｐゴシック" pitchFamily="-65" charset="-128"/>
            </a:endParaRPr>
          </a:p>
          <a:p>
            <a:pPr marL="365125" lvl="1" indent="-153988" defTabSz="806450" eaLnBrk="1" hangingPunct="1">
              <a:lnSpc>
                <a:spcPct val="90000"/>
              </a:lnSpc>
              <a:spcBef>
                <a:spcPts val="200"/>
              </a:spcBef>
              <a:buSzPct val="100000"/>
              <a:buFont typeface="Arial" pitchFamily="34" charset="0"/>
              <a:buChar char="•"/>
              <a:defRPr/>
            </a:pPr>
            <a:r>
              <a:rPr lang="en-US" sz="2000" kern="0" dirty="0">
                <a:latin typeface="Arial" charset="0"/>
                <a:ea typeface="ＭＳ Ｐゴシック" charset="-128"/>
                <a:cs typeface="ＭＳ Ｐゴシック"/>
              </a:rPr>
              <a:t>B induces screening currents, flowing at critical density J</a:t>
            </a:r>
            <a:r>
              <a:rPr lang="en-US" sz="2000" kern="0" baseline="-25000" dirty="0">
                <a:latin typeface="Arial" charset="0"/>
                <a:ea typeface="ＭＳ Ｐゴシック" charset="-128"/>
                <a:cs typeface="ＭＳ Ｐゴシック"/>
              </a:rPr>
              <a:t>C</a:t>
            </a:r>
            <a:endParaRPr lang="en-US" sz="2000" kern="0" dirty="0">
              <a:latin typeface="Arial" charset="0"/>
              <a:ea typeface="ＭＳ Ｐゴシック" charset="-128"/>
              <a:cs typeface="ＭＳ Ｐゴシック"/>
            </a:endParaRPr>
          </a:p>
          <a:p>
            <a:pPr marL="365125" lvl="1" indent="-153988" defTabSz="806450" eaLnBrk="1" hangingPunct="1">
              <a:lnSpc>
                <a:spcPct val="90000"/>
              </a:lnSpc>
              <a:spcBef>
                <a:spcPts val="200"/>
              </a:spcBef>
              <a:buSzPct val="100000"/>
              <a:buFont typeface="Arial" pitchFamily="34" charset="0"/>
              <a:buChar char="•"/>
              <a:defRPr/>
            </a:pPr>
            <a:r>
              <a:rPr lang="en-US" sz="2000" kern="0" dirty="0">
                <a:solidFill>
                  <a:srgbClr val="0000FF"/>
                </a:solidFill>
                <a:latin typeface="Arial" charset="0"/>
                <a:ea typeface="ＭＳ Ｐゴシック" charset="-128"/>
                <a:cs typeface="ＭＳ Ｐゴシック"/>
              </a:rPr>
              <a:t>A change in screening currents allows flux to move into the superconductor</a:t>
            </a:r>
          </a:p>
          <a:p>
            <a:pPr marL="365125" lvl="1" indent="-153988" defTabSz="806450" eaLnBrk="1" hangingPunct="1">
              <a:lnSpc>
                <a:spcPct val="90000"/>
              </a:lnSpc>
              <a:spcBef>
                <a:spcPts val="200"/>
              </a:spcBef>
              <a:buSzPct val="100000"/>
              <a:buFont typeface="Arial" pitchFamily="34" charset="0"/>
              <a:buChar char="•"/>
              <a:defRPr/>
            </a:pPr>
            <a:r>
              <a:rPr lang="en-US" sz="2000" kern="0" dirty="0">
                <a:solidFill>
                  <a:srgbClr val="FF00FF"/>
                </a:solidFill>
                <a:latin typeface="Arial" charset="0"/>
                <a:ea typeface="ＭＳ Ｐゴシック" charset="-128"/>
                <a:cs typeface="ＭＳ Ｐゴシック"/>
              </a:rPr>
              <a:t>The flux motion dissipates energy</a:t>
            </a:r>
          </a:p>
          <a:p>
            <a:pPr marL="365125" lvl="1" indent="-153988" defTabSz="806450" eaLnBrk="1" hangingPunct="1">
              <a:lnSpc>
                <a:spcPct val="90000"/>
              </a:lnSpc>
              <a:spcBef>
                <a:spcPts val="200"/>
              </a:spcBef>
              <a:buSzPct val="100000"/>
              <a:buFont typeface="Arial" pitchFamily="34" charset="0"/>
              <a:buChar char="•"/>
              <a:defRPr/>
            </a:pPr>
            <a:r>
              <a:rPr lang="en-US" sz="2000" kern="0" dirty="0">
                <a:solidFill>
                  <a:srgbClr val="FF0000"/>
                </a:solidFill>
                <a:latin typeface="Arial" charset="0"/>
                <a:ea typeface="ＭＳ Ｐゴシック" charset="-128"/>
                <a:cs typeface="ＭＳ Ｐゴシック"/>
              </a:rPr>
              <a:t>The energy dissipation causes local temperature rise</a:t>
            </a:r>
          </a:p>
          <a:p>
            <a:pPr marL="365125" lvl="1" indent="-153988" defTabSz="806450" eaLnBrk="1" hangingPunct="1">
              <a:lnSpc>
                <a:spcPct val="90000"/>
              </a:lnSpc>
              <a:spcBef>
                <a:spcPts val="200"/>
              </a:spcBef>
              <a:buSzPct val="100000"/>
              <a:buFont typeface="Arial" pitchFamily="34" charset="0"/>
              <a:buChar char="•"/>
              <a:defRPr/>
            </a:pPr>
            <a:r>
              <a:rPr lang="en-US" sz="2000" kern="0" dirty="0">
                <a:solidFill>
                  <a:srgbClr val="800080"/>
                </a:solidFill>
                <a:latin typeface="Arial" charset="0"/>
                <a:ea typeface="ＭＳ Ｐゴシック" charset="-128"/>
                <a:cs typeface="ＭＳ Ｐゴシック"/>
              </a:rPr>
              <a:t>J</a:t>
            </a:r>
            <a:r>
              <a:rPr lang="en-US" sz="2000" kern="0" baseline="-25000" dirty="0">
                <a:solidFill>
                  <a:srgbClr val="800080"/>
                </a:solidFill>
                <a:latin typeface="Arial" charset="0"/>
                <a:ea typeface="ＭＳ Ｐゴシック" charset="-128"/>
                <a:cs typeface="ＭＳ Ｐゴシック"/>
              </a:rPr>
              <a:t>C</a:t>
            </a:r>
            <a:r>
              <a:rPr lang="en-US" sz="2000" kern="0" dirty="0">
                <a:solidFill>
                  <a:srgbClr val="800080"/>
                </a:solidFill>
                <a:latin typeface="Arial" charset="0"/>
                <a:ea typeface="ＭＳ Ｐゴシック" charset="-128"/>
                <a:cs typeface="ＭＳ Ｐゴシック"/>
              </a:rPr>
              <a:t> density falls with increasing temperature</a:t>
            </a:r>
          </a:p>
        </p:txBody>
      </p:sp>
      <p:sp>
        <p:nvSpPr>
          <p:cNvPr id="189456" name="Rectangle 65">
            <a:extLst>
              <a:ext uri="{FF2B5EF4-FFF2-40B4-BE49-F238E27FC236}">
                <a16:creationId xmlns:a16="http://schemas.microsoft.com/office/drawing/2014/main" id="{D2C28E8F-93A3-8D7E-2E0A-6A0495C868ED}"/>
              </a:ext>
            </a:extLst>
          </p:cNvPr>
          <p:cNvSpPr>
            <a:spLocks noChangeArrowheads="1"/>
          </p:cNvSpPr>
          <p:nvPr/>
        </p:nvSpPr>
        <p:spPr bwMode="auto">
          <a:xfrm>
            <a:off x="228600" y="5562600"/>
            <a:ext cx="8534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spcBef>
                <a:spcPct val="20000"/>
              </a:spcBef>
              <a:buClr>
                <a:srgbClr val="3333CC"/>
              </a:buClr>
              <a:buSzPct val="60000"/>
              <a:buFont typeface="Wingdings" pitchFamily="2" charset="2"/>
              <a:buNone/>
            </a:pPr>
            <a:r>
              <a:rPr lang="en-GB" altLang="sv-SE" sz="1800">
                <a:solidFill>
                  <a:srgbClr val="FF0000"/>
                </a:solidFill>
                <a:latin typeface="Tahoma" panose="020B0604030504040204" pitchFamily="34" charset="0"/>
              </a:rPr>
              <a:t>Flux jumping is cured by making superconductor in the form of fine filaments. This weakens the effect of </a:t>
            </a:r>
            <a:r>
              <a:rPr lang="en-GB" altLang="sv-SE" sz="1800">
                <a:solidFill>
                  <a:srgbClr val="FF0000"/>
                </a:solidFill>
                <a:latin typeface="Symbol" pitchFamily="2" charset="2"/>
                <a:sym typeface="Symbol" pitchFamily="2" charset="2"/>
              </a:rPr>
              <a:t></a:t>
            </a:r>
            <a:r>
              <a:rPr lang="en-GB" altLang="sv-SE" sz="1800">
                <a:solidFill>
                  <a:srgbClr val="FF0000"/>
                </a:solidFill>
                <a:latin typeface="Tahoma" panose="020B0604030504040204" pitchFamily="34" charset="0"/>
              </a:rPr>
              <a:t> </a:t>
            </a:r>
            <a:r>
              <a:rPr lang="en-GB" altLang="sv-SE" sz="1800">
                <a:solidFill>
                  <a:srgbClr val="FF0000"/>
                </a:solidFill>
                <a:latin typeface="Tahoma" panose="020B0604030504040204" pitchFamily="34" charset="0"/>
                <a:sym typeface="Symbol" pitchFamily="2" charset="2"/>
              </a:rPr>
              <a:t>on </a:t>
            </a:r>
            <a:r>
              <a:rPr lang="en-GB" altLang="sv-SE" sz="1800">
                <a:solidFill>
                  <a:srgbClr val="FF0000"/>
                </a:solidFill>
                <a:latin typeface="Symbol" pitchFamily="2" charset="2"/>
                <a:sym typeface="Symbol" pitchFamily="2" charset="2"/>
              </a:rPr>
              <a:t></a:t>
            </a:r>
            <a:r>
              <a:rPr lang="en-GB" altLang="sv-SE" sz="1800">
                <a:solidFill>
                  <a:srgbClr val="FF0000"/>
                </a:solidFill>
                <a:latin typeface="Times" pitchFamily="1" charset="0"/>
              </a:rPr>
              <a:t>Q</a:t>
            </a:r>
            <a:endParaRPr lang="en-US" altLang="sv-SE" sz="1800" b="1">
              <a:solidFill>
                <a:srgbClr val="FF0000"/>
              </a:solidFill>
              <a:latin typeface="Tahoma" panose="020B0604030504040204" pitchFamily="34" charset="0"/>
            </a:endParaRPr>
          </a:p>
        </p:txBody>
      </p:sp>
      <p:sp>
        <p:nvSpPr>
          <p:cNvPr id="189457" name="Freeform 75">
            <a:extLst>
              <a:ext uri="{FF2B5EF4-FFF2-40B4-BE49-F238E27FC236}">
                <a16:creationId xmlns:a16="http://schemas.microsoft.com/office/drawing/2014/main" id="{FDB31D76-1AED-001B-C0E2-6CE04BE4E24F}"/>
              </a:ext>
            </a:extLst>
          </p:cNvPr>
          <p:cNvSpPr>
            <a:spLocks/>
          </p:cNvSpPr>
          <p:nvPr/>
        </p:nvSpPr>
        <p:spPr bwMode="auto">
          <a:xfrm>
            <a:off x="6594475" y="1776413"/>
            <a:ext cx="1371600" cy="1066800"/>
          </a:xfrm>
          <a:custGeom>
            <a:avLst/>
            <a:gdLst>
              <a:gd name="T0" fmla="*/ 0 w 864"/>
              <a:gd name="T1" fmla="*/ 0 h 672"/>
              <a:gd name="T2" fmla="*/ 2147483646 w 864"/>
              <a:gd name="T3" fmla="*/ 2147483646 h 672"/>
              <a:gd name="T4" fmla="*/ 2147483646 w 864"/>
              <a:gd name="T5" fmla="*/ 0 h 672"/>
              <a:gd name="T6" fmla="*/ 2147483646 w 864"/>
              <a:gd name="T7" fmla="*/ 2147483646 h 672"/>
              <a:gd name="T8" fmla="*/ 0 w 864"/>
              <a:gd name="T9" fmla="*/ 0 h 672"/>
              <a:gd name="T10" fmla="*/ 0 60000 65536"/>
              <a:gd name="T11" fmla="*/ 0 60000 65536"/>
              <a:gd name="T12" fmla="*/ 0 60000 65536"/>
              <a:gd name="T13" fmla="*/ 0 60000 65536"/>
              <a:gd name="T14" fmla="*/ 0 60000 65536"/>
              <a:gd name="T15" fmla="*/ 0 w 864"/>
              <a:gd name="T16" fmla="*/ 0 h 672"/>
              <a:gd name="T17" fmla="*/ 864 w 864"/>
              <a:gd name="T18" fmla="*/ 672 h 672"/>
            </a:gdLst>
            <a:ahLst/>
            <a:cxnLst>
              <a:cxn ang="T10">
                <a:pos x="T0" y="T1"/>
              </a:cxn>
              <a:cxn ang="T11">
                <a:pos x="T2" y="T3"/>
              </a:cxn>
              <a:cxn ang="T12">
                <a:pos x="T4" y="T5"/>
              </a:cxn>
              <a:cxn ang="T13">
                <a:pos x="T6" y="T7"/>
              </a:cxn>
              <a:cxn ang="T14">
                <a:pos x="T8" y="T9"/>
              </a:cxn>
            </a:cxnLst>
            <a:rect l="T15" t="T16" r="T17" b="T18"/>
            <a:pathLst>
              <a:path w="864" h="672">
                <a:moveTo>
                  <a:pt x="0" y="0"/>
                </a:moveTo>
                <a:lnTo>
                  <a:pt x="432" y="672"/>
                </a:lnTo>
                <a:lnTo>
                  <a:pt x="864" y="0"/>
                </a:lnTo>
                <a:lnTo>
                  <a:pt x="432" y="432"/>
                </a:lnTo>
                <a:cubicBezTo>
                  <a:pt x="288" y="288"/>
                  <a:pt x="0" y="0"/>
                  <a:pt x="0" y="0"/>
                </a:cubicBezTo>
                <a:close/>
              </a:path>
            </a:pathLst>
          </a:custGeom>
          <a:solidFill>
            <a:srgbClr val="C0C0C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SE"/>
          </a:p>
        </p:txBody>
      </p:sp>
      <p:sp>
        <p:nvSpPr>
          <p:cNvPr id="189458" name="Freeform 74">
            <a:extLst>
              <a:ext uri="{FF2B5EF4-FFF2-40B4-BE49-F238E27FC236}">
                <a16:creationId xmlns:a16="http://schemas.microsoft.com/office/drawing/2014/main" id="{D4134FDA-F788-1E07-5C02-879BBC2265AC}"/>
              </a:ext>
            </a:extLst>
          </p:cNvPr>
          <p:cNvSpPr>
            <a:spLocks/>
          </p:cNvSpPr>
          <p:nvPr/>
        </p:nvSpPr>
        <p:spPr bwMode="auto">
          <a:xfrm>
            <a:off x="6594475" y="1776413"/>
            <a:ext cx="1371600" cy="1066800"/>
          </a:xfrm>
          <a:custGeom>
            <a:avLst/>
            <a:gdLst>
              <a:gd name="T0" fmla="*/ 0 w 864"/>
              <a:gd name="T1" fmla="*/ 0 h 672"/>
              <a:gd name="T2" fmla="*/ 2147483646 w 864"/>
              <a:gd name="T3" fmla="*/ 2147483646 h 672"/>
              <a:gd name="T4" fmla="*/ 2147483646 w 864"/>
              <a:gd name="T5" fmla="*/ 0 h 672"/>
              <a:gd name="T6" fmla="*/ 0 60000 65536"/>
              <a:gd name="T7" fmla="*/ 0 60000 65536"/>
              <a:gd name="T8" fmla="*/ 0 60000 65536"/>
              <a:gd name="T9" fmla="*/ 0 w 864"/>
              <a:gd name="T10" fmla="*/ 0 h 672"/>
              <a:gd name="T11" fmla="*/ 864 w 864"/>
              <a:gd name="T12" fmla="*/ 672 h 672"/>
            </a:gdLst>
            <a:ahLst/>
            <a:cxnLst>
              <a:cxn ang="T6">
                <a:pos x="T0" y="T1"/>
              </a:cxn>
              <a:cxn ang="T7">
                <a:pos x="T2" y="T3"/>
              </a:cxn>
              <a:cxn ang="T8">
                <a:pos x="T4" y="T5"/>
              </a:cxn>
            </a:cxnLst>
            <a:rect l="T9" t="T10" r="T11" b="T12"/>
            <a:pathLst>
              <a:path w="864" h="672">
                <a:moveTo>
                  <a:pt x="0" y="0"/>
                </a:moveTo>
                <a:lnTo>
                  <a:pt x="432" y="672"/>
                </a:lnTo>
                <a:lnTo>
                  <a:pt x="864" y="0"/>
                </a:lnTo>
              </a:path>
            </a:pathLst>
          </a:custGeom>
          <a:noFill/>
          <a:ln w="19050" cap="flat" cmpd="sng">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89459" name="Freeform 72">
            <a:extLst>
              <a:ext uri="{FF2B5EF4-FFF2-40B4-BE49-F238E27FC236}">
                <a16:creationId xmlns:a16="http://schemas.microsoft.com/office/drawing/2014/main" id="{82BEADF1-AE9B-82B6-E178-243A843D1D56}"/>
              </a:ext>
            </a:extLst>
          </p:cNvPr>
          <p:cNvSpPr>
            <a:spLocks/>
          </p:cNvSpPr>
          <p:nvPr/>
        </p:nvSpPr>
        <p:spPr bwMode="auto">
          <a:xfrm>
            <a:off x="6061075" y="1776413"/>
            <a:ext cx="2438400" cy="685800"/>
          </a:xfrm>
          <a:custGeom>
            <a:avLst/>
            <a:gdLst>
              <a:gd name="T0" fmla="*/ 0 w 1536"/>
              <a:gd name="T1" fmla="*/ 0 h 432"/>
              <a:gd name="T2" fmla="*/ 2147483646 w 1536"/>
              <a:gd name="T3" fmla="*/ 0 h 432"/>
              <a:gd name="T4" fmla="*/ 2147483646 w 1536"/>
              <a:gd name="T5" fmla="*/ 2147483646 h 432"/>
              <a:gd name="T6" fmla="*/ 2147483646 w 1536"/>
              <a:gd name="T7" fmla="*/ 0 h 432"/>
              <a:gd name="T8" fmla="*/ 2147483646 w 1536"/>
              <a:gd name="T9" fmla="*/ 0 h 432"/>
              <a:gd name="T10" fmla="*/ 0 60000 65536"/>
              <a:gd name="T11" fmla="*/ 0 60000 65536"/>
              <a:gd name="T12" fmla="*/ 0 60000 65536"/>
              <a:gd name="T13" fmla="*/ 0 60000 65536"/>
              <a:gd name="T14" fmla="*/ 0 60000 65536"/>
              <a:gd name="T15" fmla="*/ 0 w 1536"/>
              <a:gd name="T16" fmla="*/ 0 h 432"/>
              <a:gd name="T17" fmla="*/ 1536 w 1536"/>
              <a:gd name="T18" fmla="*/ 432 h 432"/>
            </a:gdLst>
            <a:ahLst/>
            <a:cxnLst>
              <a:cxn ang="T10">
                <a:pos x="T0" y="T1"/>
              </a:cxn>
              <a:cxn ang="T11">
                <a:pos x="T2" y="T3"/>
              </a:cxn>
              <a:cxn ang="T12">
                <a:pos x="T4" y="T5"/>
              </a:cxn>
              <a:cxn ang="T13">
                <a:pos x="T6" y="T7"/>
              </a:cxn>
              <a:cxn ang="T14">
                <a:pos x="T8" y="T9"/>
              </a:cxn>
            </a:cxnLst>
            <a:rect l="T15" t="T16" r="T17" b="T18"/>
            <a:pathLst>
              <a:path w="1536" h="432">
                <a:moveTo>
                  <a:pt x="0" y="0"/>
                </a:moveTo>
                <a:lnTo>
                  <a:pt x="336" y="0"/>
                </a:lnTo>
                <a:lnTo>
                  <a:pt x="768" y="432"/>
                </a:lnTo>
                <a:lnTo>
                  <a:pt x="1200" y="0"/>
                </a:lnTo>
                <a:lnTo>
                  <a:pt x="1536" y="0"/>
                </a:lnTo>
              </a:path>
            </a:pathLst>
          </a:custGeom>
          <a:noFill/>
          <a:ln w="1905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a:extLst>
              <a:ext uri="{FF2B5EF4-FFF2-40B4-BE49-F238E27FC236}">
                <a16:creationId xmlns:a16="http://schemas.microsoft.com/office/drawing/2014/main" id="{B728A55C-B604-83E0-4340-5B232EC55576}"/>
              </a:ext>
            </a:extLst>
          </p:cNvPr>
          <p:cNvSpPr>
            <a:spLocks noGrp="1" noChangeArrowheads="1"/>
          </p:cNvSpPr>
          <p:nvPr>
            <p:ph type="title"/>
          </p:nvPr>
        </p:nvSpPr>
        <p:spPr/>
        <p:txBody>
          <a:bodyPr/>
          <a:lstStyle/>
          <a:p>
            <a:pPr eaLnBrk="1" hangingPunct="1"/>
            <a:r>
              <a:rPr lang="en-US" altLang="sv-SE">
                <a:latin typeface="Tahoma" panose="020B0604030504040204" pitchFamily="34" charset="0"/>
                <a:ea typeface="ＭＳ Ｐゴシック" panose="020B0600070205080204" pitchFamily="34" charset="-128"/>
              </a:rPr>
              <a:t>Filaments coupling</a:t>
            </a:r>
          </a:p>
        </p:txBody>
      </p:sp>
      <p:sp>
        <p:nvSpPr>
          <p:cNvPr id="3" name="Footer Placeholder 2">
            <a:extLst>
              <a:ext uri="{FF2B5EF4-FFF2-40B4-BE49-F238E27FC236}">
                <a16:creationId xmlns:a16="http://schemas.microsoft.com/office/drawing/2014/main" id="{53EF38CC-EF60-0A41-B6DE-FBD4F9708BDD}"/>
              </a:ext>
            </a:extLst>
          </p:cNvPr>
          <p:cNvSpPr>
            <a:spLocks noGrp="1"/>
          </p:cNvSpPr>
          <p:nvPr>
            <p:ph type="ftr" sz="quarter" idx="10"/>
          </p:nvPr>
        </p:nvSpPr>
        <p:spPr/>
        <p:txBody>
          <a:bodyPr/>
          <a:lstStyle/>
          <a:p>
            <a:pPr>
              <a:defRPr/>
            </a:pPr>
            <a:r>
              <a:rPr lang="en-US"/>
              <a:t>Lecture 9  |Superconductivity, SRF and SC Magnets- J. G. Weisend II</a:t>
            </a:r>
          </a:p>
        </p:txBody>
      </p:sp>
      <p:sp>
        <p:nvSpPr>
          <p:cNvPr id="190467" name="Slide Number Placeholder 3">
            <a:extLst>
              <a:ext uri="{FF2B5EF4-FFF2-40B4-BE49-F238E27FC236}">
                <a16:creationId xmlns:a16="http://schemas.microsoft.com/office/drawing/2014/main" id="{92330A12-14CC-CF00-5B9F-0CAE88FFD67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spcBef>
                <a:spcPct val="0"/>
              </a:spcBef>
              <a:buSzTx/>
              <a:buFontTx/>
              <a:buNone/>
            </a:pPr>
            <a:fld id="{1D3448B2-AAB8-5044-94C8-A49E0D0342AB}" type="slidenum">
              <a:rPr lang="en-US" altLang="sv-SE" sz="1400">
                <a:solidFill>
                  <a:srgbClr val="000000"/>
                </a:solidFill>
                <a:latin typeface="Tahoma" panose="020B0604030504040204" pitchFamily="34" charset="0"/>
              </a:rPr>
              <a:pPr eaLnBrk="1" hangingPunct="1">
                <a:spcBef>
                  <a:spcPct val="0"/>
                </a:spcBef>
                <a:buSzTx/>
                <a:buFontTx/>
                <a:buNone/>
              </a:pPr>
              <a:t>69</a:t>
            </a:fld>
            <a:endParaRPr lang="en-US" altLang="sv-SE" sz="1400">
              <a:solidFill>
                <a:srgbClr val="000000"/>
              </a:solidFill>
              <a:latin typeface="Tahoma" panose="020B0604030504040204" pitchFamily="34" charset="0"/>
            </a:endParaRPr>
          </a:p>
        </p:txBody>
      </p:sp>
      <p:sp>
        <p:nvSpPr>
          <p:cNvPr id="2" name="Date Placeholder 1">
            <a:extLst>
              <a:ext uri="{FF2B5EF4-FFF2-40B4-BE49-F238E27FC236}">
                <a16:creationId xmlns:a16="http://schemas.microsoft.com/office/drawing/2014/main" id="{8518444F-4252-DB48-9059-72DDD8E05E83}"/>
              </a:ext>
            </a:extLst>
          </p:cNvPr>
          <p:cNvSpPr>
            <a:spLocks noGrp="1"/>
          </p:cNvSpPr>
          <p:nvPr>
            <p:ph type="dt" sz="quarter" idx="12"/>
          </p:nvPr>
        </p:nvSpPr>
        <p:spPr/>
        <p:txBody>
          <a:bodyPr/>
          <a:lstStyle/>
          <a:p>
            <a:pPr>
              <a:defRPr/>
            </a:pPr>
            <a:r>
              <a:rPr lang="sv-SE"/>
              <a:t>Winter 2025</a:t>
            </a:r>
            <a:endParaRPr/>
          </a:p>
        </p:txBody>
      </p:sp>
      <p:grpSp>
        <p:nvGrpSpPr>
          <p:cNvPr id="190469" name="Group 32">
            <a:extLst>
              <a:ext uri="{FF2B5EF4-FFF2-40B4-BE49-F238E27FC236}">
                <a16:creationId xmlns:a16="http://schemas.microsoft.com/office/drawing/2014/main" id="{DA1F8DE4-FCAA-A46D-F743-9232FD62635B}"/>
              </a:ext>
            </a:extLst>
          </p:cNvPr>
          <p:cNvGrpSpPr>
            <a:grpSpLocks/>
          </p:cNvGrpSpPr>
          <p:nvPr/>
        </p:nvGrpSpPr>
        <p:grpSpPr bwMode="auto">
          <a:xfrm>
            <a:off x="228600" y="2057400"/>
            <a:ext cx="3048000" cy="1914525"/>
            <a:chOff x="2909" y="326"/>
            <a:chExt cx="2738" cy="1734"/>
          </a:xfrm>
        </p:grpSpPr>
        <p:sp>
          <p:nvSpPr>
            <p:cNvPr id="190493" name="Rectangle 33">
              <a:extLst>
                <a:ext uri="{FF2B5EF4-FFF2-40B4-BE49-F238E27FC236}">
                  <a16:creationId xmlns:a16="http://schemas.microsoft.com/office/drawing/2014/main" id="{21E17F2F-0F3F-E731-AA0F-34A60F2C86F1}"/>
                </a:ext>
              </a:extLst>
            </p:cNvPr>
            <p:cNvSpPr>
              <a:spLocks noChangeArrowheads="1"/>
            </p:cNvSpPr>
            <p:nvPr/>
          </p:nvSpPr>
          <p:spPr bwMode="auto">
            <a:xfrm>
              <a:off x="5412" y="780"/>
              <a:ext cx="235" cy="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494" name="Freeform 34">
              <a:extLst>
                <a:ext uri="{FF2B5EF4-FFF2-40B4-BE49-F238E27FC236}">
                  <a16:creationId xmlns:a16="http://schemas.microsoft.com/office/drawing/2014/main" id="{DBCFFE59-7114-2DD6-DE9A-475A486E1CFA}"/>
                </a:ext>
              </a:extLst>
            </p:cNvPr>
            <p:cNvSpPr>
              <a:spLocks/>
            </p:cNvSpPr>
            <p:nvPr/>
          </p:nvSpPr>
          <p:spPr bwMode="auto">
            <a:xfrm>
              <a:off x="4263" y="495"/>
              <a:ext cx="1360" cy="297"/>
            </a:xfrm>
            <a:custGeom>
              <a:avLst/>
              <a:gdLst>
                <a:gd name="T0" fmla="*/ 0 w 1356"/>
                <a:gd name="T1" fmla="*/ 1 h 469"/>
                <a:gd name="T2" fmla="*/ 92 w 1356"/>
                <a:gd name="T3" fmla="*/ 0 h 469"/>
                <a:gd name="T4" fmla="*/ 278 w 1356"/>
                <a:gd name="T5" fmla="*/ 1 h 469"/>
                <a:gd name="T6" fmla="*/ 458 w 1356"/>
                <a:gd name="T7" fmla="*/ 1 h 469"/>
                <a:gd name="T8" fmla="*/ 764 w 1356"/>
                <a:gd name="T9" fmla="*/ 1 h 469"/>
                <a:gd name="T10" fmla="*/ 930 w 1356"/>
                <a:gd name="T11" fmla="*/ 1 h 469"/>
                <a:gd name="T12" fmla="*/ 1122 w 1356"/>
                <a:gd name="T13" fmla="*/ 1 h 469"/>
                <a:gd name="T14" fmla="*/ 1316 w 1356"/>
                <a:gd name="T15" fmla="*/ 1 h 469"/>
                <a:gd name="T16" fmla="*/ 1420 w 1356"/>
                <a:gd name="T17" fmla="*/ 1 h 469"/>
                <a:gd name="T18" fmla="*/ 1444 w 1356"/>
                <a:gd name="T19" fmla="*/ 1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495" name="Oval 35">
              <a:extLst>
                <a:ext uri="{FF2B5EF4-FFF2-40B4-BE49-F238E27FC236}">
                  <a16:creationId xmlns:a16="http://schemas.microsoft.com/office/drawing/2014/main" id="{B2569A29-37D8-04A9-C5A0-9F92E42A15BD}"/>
                </a:ext>
              </a:extLst>
            </p:cNvPr>
            <p:cNvSpPr>
              <a:spLocks noChangeArrowheads="1"/>
            </p:cNvSpPr>
            <p:nvPr/>
          </p:nvSpPr>
          <p:spPr bwMode="auto">
            <a:xfrm rot="-1293214">
              <a:off x="2916" y="943"/>
              <a:ext cx="841" cy="1117"/>
            </a:xfrm>
            <a:prstGeom prst="ellipse">
              <a:avLst/>
            </a:prstGeom>
            <a:solidFill>
              <a:srgbClr val="FFCC99"/>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496" name="Oval 36">
              <a:extLst>
                <a:ext uri="{FF2B5EF4-FFF2-40B4-BE49-F238E27FC236}">
                  <a16:creationId xmlns:a16="http://schemas.microsoft.com/office/drawing/2014/main" id="{C5945CAC-6C57-590F-644B-E6931AF24214}"/>
                </a:ext>
              </a:extLst>
            </p:cNvPr>
            <p:cNvSpPr>
              <a:spLocks noChangeArrowheads="1"/>
            </p:cNvSpPr>
            <p:nvPr/>
          </p:nvSpPr>
          <p:spPr bwMode="auto">
            <a:xfrm rot="-1293214">
              <a:off x="3032" y="1031"/>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497" name="Oval 37">
              <a:extLst>
                <a:ext uri="{FF2B5EF4-FFF2-40B4-BE49-F238E27FC236}">
                  <a16:creationId xmlns:a16="http://schemas.microsoft.com/office/drawing/2014/main" id="{256DB6A7-A58A-EAF3-04D2-B6F571D41D6F}"/>
                </a:ext>
              </a:extLst>
            </p:cNvPr>
            <p:cNvSpPr>
              <a:spLocks noChangeArrowheads="1"/>
            </p:cNvSpPr>
            <p:nvPr/>
          </p:nvSpPr>
          <p:spPr bwMode="auto">
            <a:xfrm rot="-1293214">
              <a:off x="3138" y="981"/>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498" name="Oval 38">
              <a:extLst>
                <a:ext uri="{FF2B5EF4-FFF2-40B4-BE49-F238E27FC236}">
                  <a16:creationId xmlns:a16="http://schemas.microsoft.com/office/drawing/2014/main" id="{CBAE0B56-28FD-C3E3-D676-8F16B1E289FF}"/>
                </a:ext>
              </a:extLst>
            </p:cNvPr>
            <p:cNvSpPr>
              <a:spLocks noChangeArrowheads="1"/>
            </p:cNvSpPr>
            <p:nvPr/>
          </p:nvSpPr>
          <p:spPr bwMode="auto">
            <a:xfrm rot="-1293214">
              <a:off x="3256" y="973"/>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499" name="Oval 39">
              <a:extLst>
                <a:ext uri="{FF2B5EF4-FFF2-40B4-BE49-F238E27FC236}">
                  <a16:creationId xmlns:a16="http://schemas.microsoft.com/office/drawing/2014/main" id="{4E853AC5-E698-237F-D339-1D5F18DEE436}"/>
                </a:ext>
              </a:extLst>
            </p:cNvPr>
            <p:cNvSpPr>
              <a:spLocks noChangeArrowheads="1"/>
            </p:cNvSpPr>
            <p:nvPr/>
          </p:nvSpPr>
          <p:spPr bwMode="auto">
            <a:xfrm rot="-1293214">
              <a:off x="3368" y="1009"/>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0" name="Oval 40">
              <a:extLst>
                <a:ext uri="{FF2B5EF4-FFF2-40B4-BE49-F238E27FC236}">
                  <a16:creationId xmlns:a16="http://schemas.microsoft.com/office/drawing/2014/main" id="{0A3B1505-3D93-56DE-E95B-894CD870703C}"/>
                </a:ext>
              </a:extLst>
            </p:cNvPr>
            <p:cNvSpPr>
              <a:spLocks noChangeArrowheads="1"/>
            </p:cNvSpPr>
            <p:nvPr/>
          </p:nvSpPr>
          <p:spPr bwMode="auto">
            <a:xfrm rot="-1293214">
              <a:off x="3468" y="1081"/>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1" name="Oval 41">
              <a:extLst>
                <a:ext uri="{FF2B5EF4-FFF2-40B4-BE49-F238E27FC236}">
                  <a16:creationId xmlns:a16="http://schemas.microsoft.com/office/drawing/2014/main" id="{9B47DDC5-97FE-38E4-9115-723DDA072E87}"/>
                </a:ext>
              </a:extLst>
            </p:cNvPr>
            <p:cNvSpPr>
              <a:spLocks noChangeArrowheads="1"/>
            </p:cNvSpPr>
            <p:nvPr/>
          </p:nvSpPr>
          <p:spPr bwMode="auto">
            <a:xfrm rot="-1293214">
              <a:off x="3555" y="1178"/>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2" name="Oval 42">
              <a:extLst>
                <a:ext uri="{FF2B5EF4-FFF2-40B4-BE49-F238E27FC236}">
                  <a16:creationId xmlns:a16="http://schemas.microsoft.com/office/drawing/2014/main" id="{987136B2-FCB0-2D20-E59A-1AE21729A049}"/>
                </a:ext>
              </a:extLst>
            </p:cNvPr>
            <p:cNvSpPr>
              <a:spLocks noChangeArrowheads="1"/>
            </p:cNvSpPr>
            <p:nvPr/>
          </p:nvSpPr>
          <p:spPr bwMode="auto">
            <a:xfrm rot="-1293214">
              <a:off x="3620" y="1299"/>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3" name="Oval 43">
              <a:extLst>
                <a:ext uri="{FF2B5EF4-FFF2-40B4-BE49-F238E27FC236}">
                  <a16:creationId xmlns:a16="http://schemas.microsoft.com/office/drawing/2014/main" id="{4A398122-5D1C-3776-9850-E1B1E8586033}"/>
                </a:ext>
              </a:extLst>
            </p:cNvPr>
            <p:cNvSpPr>
              <a:spLocks noChangeArrowheads="1"/>
            </p:cNvSpPr>
            <p:nvPr/>
          </p:nvSpPr>
          <p:spPr bwMode="auto">
            <a:xfrm rot="-1293214">
              <a:off x="2963" y="1132"/>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4" name="Oval 44">
              <a:extLst>
                <a:ext uri="{FF2B5EF4-FFF2-40B4-BE49-F238E27FC236}">
                  <a16:creationId xmlns:a16="http://schemas.microsoft.com/office/drawing/2014/main" id="{5E43C280-5C33-1B1A-50C8-4B1AB49C86E1}"/>
                </a:ext>
              </a:extLst>
            </p:cNvPr>
            <p:cNvSpPr>
              <a:spLocks noChangeArrowheads="1"/>
            </p:cNvSpPr>
            <p:nvPr/>
          </p:nvSpPr>
          <p:spPr bwMode="auto">
            <a:xfrm rot="-1293214">
              <a:off x="2918" y="1251"/>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5" name="Oval 45">
              <a:extLst>
                <a:ext uri="{FF2B5EF4-FFF2-40B4-BE49-F238E27FC236}">
                  <a16:creationId xmlns:a16="http://schemas.microsoft.com/office/drawing/2014/main" id="{AD413EDB-3240-8E96-8A53-FDB17950E0FB}"/>
                </a:ext>
              </a:extLst>
            </p:cNvPr>
            <p:cNvSpPr>
              <a:spLocks noChangeArrowheads="1"/>
            </p:cNvSpPr>
            <p:nvPr/>
          </p:nvSpPr>
          <p:spPr bwMode="auto">
            <a:xfrm rot="-1293214">
              <a:off x="2909" y="1382"/>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6" name="Oval 46">
              <a:extLst>
                <a:ext uri="{FF2B5EF4-FFF2-40B4-BE49-F238E27FC236}">
                  <a16:creationId xmlns:a16="http://schemas.microsoft.com/office/drawing/2014/main" id="{62DCFF86-B62D-84D1-277A-49166E99E7CE}"/>
                </a:ext>
              </a:extLst>
            </p:cNvPr>
            <p:cNvSpPr>
              <a:spLocks noChangeArrowheads="1"/>
            </p:cNvSpPr>
            <p:nvPr/>
          </p:nvSpPr>
          <p:spPr bwMode="auto">
            <a:xfrm rot="-1293214">
              <a:off x="2936" y="1513"/>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7" name="Oval 47">
              <a:extLst>
                <a:ext uri="{FF2B5EF4-FFF2-40B4-BE49-F238E27FC236}">
                  <a16:creationId xmlns:a16="http://schemas.microsoft.com/office/drawing/2014/main" id="{7D38102A-276F-2534-82FB-CAD927577AF9}"/>
                </a:ext>
              </a:extLst>
            </p:cNvPr>
            <p:cNvSpPr>
              <a:spLocks noChangeArrowheads="1"/>
            </p:cNvSpPr>
            <p:nvPr/>
          </p:nvSpPr>
          <p:spPr bwMode="auto">
            <a:xfrm rot="-1293214">
              <a:off x="2987" y="1638"/>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8" name="Oval 48">
              <a:extLst>
                <a:ext uri="{FF2B5EF4-FFF2-40B4-BE49-F238E27FC236}">
                  <a16:creationId xmlns:a16="http://schemas.microsoft.com/office/drawing/2014/main" id="{289A6DAE-6B97-87AD-ECB4-9C2F8452F33E}"/>
                </a:ext>
              </a:extLst>
            </p:cNvPr>
            <p:cNvSpPr>
              <a:spLocks noChangeArrowheads="1"/>
            </p:cNvSpPr>
            <p:nvPr/>
          </p:nvSpPr>
          <p:spPr bwMode="auto">
            <a:xfrm rot="-1293214">
              <a:off x="3068" y="1751"/>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09" name="Oval 49">
              <a:extLst>
                <a:ext uri="{FF2B5EF4-FFF2-40B4-BE49-F238E27FC236}">
                  <a16:creationId xmlns:a16="http://schemas.microsoft.com/office/drawing/2014/main" id="{E6DCCAEA-DE57-77E3-4C69-C74611C34B32}"/>
                </a:ext>
              </a:extLst>
            </p:cNvPr>
            <p:cNvSpPr>
              <a:spLocks noChangeArrowheads="1"/>
            </p:cNvSpPr>
            <p:nvPr/>
          </p:nvSpPr>
          <p:spPr bwMode="auto">
            <a:xfrm rot="-1293214">
              <a:off x="3161" y="1838"/>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0" name="Oval 50">
              <a:extLst>
                <a:ext uri="{FF2B5EF4-FFF2-40B4-BE49-F238E27FC236}">
                  <a16:creationId xmlns:a16="http://schemas.microsoft.com/office/drawing/2014/main" id="{71FF5407-7424-F442-B8D3-F1F25E8F4CCE}"/>
                </a:ext>
              </a:extLst>
            </p:cNvPr>
            <p:cNvSpPr>
              <a:spLocks noChangeArrowheads="1"/>
            </p:cNvSpPr>
            <p:nvPr/>
          </p:nvSpPr>
          <p:spPr bwMode="auto">
            <a:xfrm rot="-1293214">
              <a:off x="3280" y="1895"/>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1" name="Oval 51">
              <a:extLst>
                <a:ext uri="{FF2B5EF4-FFF2-40B4-BE49-F238E27FC236}">
                  <a16:creationId xmlns:a16="http://schemas.microsoft.com/office/drawing/2014/main" id="{03A73384-FFF0-6E24-E225-74007BDD10D2}"/>
                </a:ext>
              </a:extLst>
            </p:cNvPr>
            <p:cNvSpPr>
              <a:spLocks noChangeArrowheads="1"/>
            </p:cNvSpPr>
            <p:nvPr/>
          </p:nvSpPr>
          <p:spPr bwMode="auto">
            <a:xfrm rot="-1293214">
              <a:off x="3397" y="1906"/>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2" name="Oval 52">
              <a:extLst>
                <a:ext uri="{FF2B5EF4-FFF2-40B4-BE49-F238E27FC236}">
                  <a16:creationId xmlns:a16="http://schemas.microsoft.com/office/drawing/2014/main" id="{0A6DD11A-11EB-BADC-F265-057B698044E1}"/>
                </a:ext>
              </a:extLst>
            </p:cNvPr>
            <p:cNvSpPr>
              <a:spLocks noChangeArrowheads="1"/>
            </p:cNvSpPr>
            <p:nvPr/>
          </p:nvSpPr>
          <p:spPr bwMode="auto">
            <a:xfrm rot="-1293214">
              <a:off x="3508" y="1871"/>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3" name="Oval 53">
              <a:extLst>
                <a:ext uri="{FF2B5EF4-FFF2-40B4-BE49-F238E27FC236}">
                  <a16:creationId xmlns:a16="http://schemas.microsoft.com/office/drawing/2014/main" id="{62D7562B-47EE-F1D8-6D7D-5BE4F71F62DF}"/>
                </a:ext>
              </a:extLst>
            </p:cNvPr>
            <p:cNvSpPr>
              <a:spLocks noChangeArrowheads="1"/>
            </p:cNvSpPr>
            <p:nvPr/>
          </p:nvSpPr>
          <p:spPr bwMode="auto">
            <a:xfrm rot="-1293214">
              <a:off x="3591" y="1790"/>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4" name="Oval 54">
              <a:extLst>
                <a:ext uri="{FF2B5EF4-FFF2-40B4-BE49-F238E27FC236}">
                  <a16:creationId xmlns:a16="http://schemas.microsoft.com/office/drawing/2014/main" id="{CF9F6455-170E-0108-C097-6C5FC3CE0D27}"/>
                </a:ext>
              </a:extLst>
            </p:cNvPr>
            <p:cNvSpPr>
              <a:spLocks noChangeArrowheads="1"/>
            </p:cNvSpPr>
            <p:nvPr/>
          </p:nvSpPr>
          <p:spPr bwMode="auto">
            <a:xfrm rot="-1293214">
              <a:off x="3644" y="1683"/>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5" name="Oval 55">
              <a:extLst>
                <a:ext uri="{FF2B5EF4-FFF2-40B4-BE49-F238E27FC236}">
                  <a16:creationId xmlns:a16="http://schemas.microsoft.com/office/drawing/2014/main" id="{E0D3278F-2484-538C-F161-95C1774929E1}"/>
                </a:ext>
              </a:extLst>
            </p:cNvPr>
            <p:cNvSpPr>
              <a:spLocks noChangeArrowheads="1"/>
            </p:cNvSpPr>
            <p:nvPr/>
          </p:nvSpPr>
          <p:spPr bwMode="auto">
            <a:xfrm rot="-1293214">
              <a:off x="3653" y="1426"/>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6" name="Oval 56">
              <a:extLst>
                <a:ext uri="{FF2B5EF4-FFF2-40B4-BE49-F238E27FC236}">
                  <a16:creationId xmlns:a16="http://schemas.microsoft.com/office/drawing/2014/main" id="{62E7CEA6-E0F8-4BF4-CD96-3C68320597E6}"/>
                </a:ext>
              </a:extLst>
            </p:cNvPr>
            <p:cNvSpPr>
              <a:spLocks noChangeArrowheads="1"/>
            </p:cNvSpPr>
            <p:nvPr/>
          </p:nvSpPr>
          <p:spPr bwMode="auto">
            <a:xfrm rot="-1293214">
              <a:off x="3670" y="1557"/>
              <a:ext cx="96" cy="119"/>
            </a:xfrm>
            <a:prstGeom prst="ellipse">
              <a:avLst/>
            </a:prstGeom>
            <a:solidFill>
              <a:schemeClr val="bg2"/>
            </a:solidFill>
            <a:ln w="9525">
              <a:solidFill>
                <a:schemeClr val="tx1"/>
              </a:solidFill>
              <a:round/>
              <a:headEnd/>
              <a:tailEnd/>
            </a:ln>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190517" name="Line 57">
              <a:extLst>
                <a:ext uri="{FF2B5EF4-FFF2-40B4-BE49-F238E27FC236}">
                  <a16:creationId xmlns:a16="http://schemas.microsoft.com/office/drawing/2014/main" id="{0BECF40B-1033-9E1C-344E-1B4B40797166}"/>
                </a:ext>
              </a:extLst>
            </p:cNvPr>
            <p:cNvSpPr>
              <a:spLocks noChangeShapeType="1"/>
            </p:cNvSpPr>
            <p:nvPr/>
          </p:nvSpPr>
          <p:spPr bwMode="auto">
            <a:xfrm flipV="1">
              <a:off x="3117" y="348"/>
              <a:ext cx="1524" cy="6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90518" name="Line 58">
              <a:extLst>
                <a:ext uri="{FF2B5EF4-FFF2-40B4-BE49-F238E27FC236}">
                  <a16:creationId xmlns:a16="http://schemas.microsoft.com/office/drawing/2014/main" id="{5B3477AA-7001-B114-9769-96320246795E}"/>
                </a:ext>
              </a:extLst>
            </p:cNvPr>
            <p:cNvSpPr>
              <a:spLocks noChangeShapeType="1"/>
            </p:cNvSpPr>
            <p:nvPr/>
          </p:nvSpPr>
          <p:spPr bwMode="auto">
            <a:xfrm flipV="1">
              <a:off x="3591" y="880"/>
              <a:ext cx="1826" cy="11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90519" name="Freeform 59">
              <a:extLst>
                <a:ext uri="{FF2B5EF4-FFF2-40B4-BE49-F238E27FC236}">
                  <a16:creationId xmlns:a16="http://schemas.microsoft.com/office/drawing/2014/main" id="{8FDCE17E-6B36-027C-0B41-84A9172F2207}"/>
                </a:ext>
              </a:extLst>
            </p:cNvPr>
            <p:cNvSpPr>
              <a:spLocks/>
            </p:cNvSpPr>
            <p:nvPr/>
          </p:nvSpPr>
          <p:spPr bwMode="auto">
            <a:xfrm>
              <a:off x="3253" y="908"/>
              <a:ext cx="1376" cy="477"/>
            </a:xfrm>
            <a:custGeom>
              <a:avLst/>
              <a:gdLst>
                <a:gd name="T0" fmla="*/ 0 w 1356"/>
                <a:gd name="T1" fmla="*/ 20 h 469"/>
                <a:gd name="T2" fmla="*/ 126 w 1356"/>
                <a:gd name="T3" fmla="*/ 0 h 469"/>
                <a:gd name="T4" fmla="*/ 353 w 1356"/>
                <a:gd name="T5" fmla="*/ 20 h 469"/>
                <a:gd name="T6" fmla="*/ 602 w 1356"/>
                <a:gd name="T7" fmla="*/ 136 h 469"/>
                <a:gd name="T8" fmla="*/ 993 w 1356"/>
                <a:gd name="T9" fmla="*/ 378 h 469"/>
                <a:gd name="T10" fmla="*/ 1193 w 1356"/>
                <a:gd name="T11" fmla="*/ 488 h 469"/>
                <a:gd name="T12" fmla="*/ 1459 w 1356"/>
                <a:gd name="T13" fmla="*/ 609 h 469"/>
                <a:gd name="T14" fmla="*/ 1695 w 1356"/>
                <a:gd name="T15" fmla="*/ 673 h 469"/>
                <a:gd name="T16" fmla="*/ 1838 w 1356"/>
                <a:gd name="T17" fmla="*/ 656 h 469"/>
                <a:gd name="T18" fmla="*/ 1871 w 1356"/>
                <a:gd name="T19" fmla="*/ 645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0" name="Freeform 60">
              <a:extLst>
                <a:ext uri="{FF2B5EF4-FFF2-40B4-BE49-F238E27FC236}">
                  <a16:creationId xmlns:a16="http://schemas.microsoft.com/office/drawing/2014/main" id="{AC2CAFFF-6638-954F-242E-0512D19BEC18}"/>
                </a:ext>
              </a:extLst>
            </p:cNvPr>
            <p:cNvSpPr>
              <a:spLocks/>
            </p:cNvSpPr>
            <p:nvPr/>
          </p:nvSpPr>
          <p:spPr bwMode="auto">
            <a:xfrm>
              <a:off x="3461" y="1016"/>
              <a:ext cx="1068" cy="438"/>
            </a:xfrm>
            <a:custGeom>
              <a:avLst/>
              <a:gdLst>
                <a:gd name="T0" fmla="*/ 0 w 1032"/>
                <a:gd name="T1" fmla="*/ 0 h 430"/>
                <a:gd name="T2" fmla="*/ 280 w 1032"/>
                <a:gd name="T3" fmla="*/ 83 h 430"/>
                <a:gd name="T4" fmla="*/ 656 w 1032"/>
                <a:gd name="T5" fmla="*/ 243 h 430"/>
                <a:gd name="T6" fmla="*/ 991 w 1032"/>
                <a:gd name="T7" fmla="*/ 389 h 430"/>
                <a:gd name="T8" fmla="*/ 1422 w 1032"/>
                <a:gd name="T9" fmla="*/ 535 h 430"/>
                <a:gd name="T10" fmla="*/ 1715 w 1032"/>
                <a:gd name="T11" fmla="*/ 612 h 430"/>
                <a:gd name="T12" fmla="*/ 1993 w 1032"/>
                <a:gd name="T13" fmla="*/ 641 h 430"/>
                <a:gd name="T14" fmla="*/ 2193 w 1032"/>
                <a:gd name="T15" fmla="*/ 594 h 430"/>
                <a:gd name="T16" fmla="*/ 0 60000 65536"/>
                <a:gd name="T17" fmla="*/ 0 60000 65536"/>
                <a:gd name="T18" fmla="*/ 0 60000 65536"/>
                <a:gd name="T19" fmla="*/ 0 60000 65536"/>
                <a:gd name="T20" fmla="*/ 0 60000 65536"/>
                <a:gd name="T21" fmla="*/ 0 60000 65536"/>
                <a:gd name="T22" fmla="*/ 0 60000 65536"/>
                <a:gd name="T23" fmla="*/ 0 60000 65536"/>
                <a:gd name="T24" fmla="*/ 0 w 1032"/>
                <a:gd name="T25" fmla="*/ 0 h 430"/>
                <a:gd name="T26" fmla="*/ 1032 w 1032"/>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2" h="430">
                  <a:moveTo>
                    <a:pt x="0" y="0"/>
                  </a:moveTo>
                  <a:cubicBezTo>
                    <a:pt x="40" y="16"/>
                    <a:pt x="81" y="33"/>
                    <a:pt x="132" y="60"/>
                  </a:cubicBezTo>
                  <a:cubicBezTo>
                    <a:pt x="183" y="87"/>
                    <a:pt x="252" y="131"/>
                    <a:pt x="308" y="164"/>
                  </a:cubicBezTo>
                  <a:cubicBezTo>
                    <a:pt x="364" y="197"/>
                    <a:pt x="408" y="228"/>
                    <a:pt x="468" y="260"/>
                  </a:cubicBezTo>
                  <a:cubicBezTo>
                    <a:pt x="528" y="292"/>
                    <a:pt x="611" y="331"/>
                    <a:pt x="668" y="356"/>
                  </a:cubicBezTo>
                  <a:cubicBezTo>
                    <a:pt x="725" y="381"/>
                    <a:pt x="763" y="396"/>
                    <a:pt x="808" y="408"/>
                  </a:cubicBezTo>
                  <a:cubicBezTo>
                    <a:pt x="853" y="420"/>
                    <a:pt x="899" y="430"/>
                    <a:pt x="936" y="428"/>
                  </a:cubicBezTo>
                  <a:cubicBezTo>
                    <a:pt x="973" y="426"/>
                    <a:pt x="1002" y="411"/>
                    <a:pt x="1032" y="396"/>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1" name="Freeform 61">
              <a:extLst>
                <a:ext uri="{FF2B5EF4-FFF2-40B4-BE49-F238E27FC236}">
                  <a16:creationId xmlns:a16="http://schemas.microsoft.com/office/drawing/2014/main" id="{BC477F7F-CB4F-5682-E77C-486261C87E18}"/>
                </a:ext>
              </a:extLst>
            </p:cNvPr>
            <p:cNvSpPr>
              <a:spLocks/>
            </p:cNvSpPr>
            <p:nvPr/>
          </p:nvSpPr>
          <p:spPr bwMode="auto">
            <a:xfrm>
              <a:off x="3667" y="1226"/>
              <a:ext cx="766" cy="280"/>
            </a:xfrm>
            <a:custGeom>
              <a:avLst/>
              <a:gdLst>
                <a:gd name="T0" fmla="*/ 0 w 722"/>
                <a:gd name="T1" fmla="*/ 0 h 260"/>
                <a:gd name="T2" fmla="*/ 557 w 722"/>
                <a:gd name="T3" fmla="*/ 465 h 260"/>
                <a:gd name="T4" fmla="*/ 1326 w 722"/>
                <a:gd name="T5" fmla="*/ 960 h 260"/>
                <a:gd name="T6" fmla="*/ 1828 w 722"/>
                <a:gd name="T7" fmla="*/ 1192 h 260"/>
                <a:gd name="T8" fmla="*/ 2240 w 722"/>
                <a:gd name="T9" fmla="*/ 1317 h 260"/>
                <a:gd name="T10" fmla="*/ 2524 w 722"/>
                <a:gd name="T11" fmla="*/ 1240 h 260"/>
                <a:gd name="T12" fmla="*/ 2661 w 722"/>
                <a:gd name="T13" fmla="*/ 1192 h 260"/>
                <a:gd name="T14" fmla="*/ 0 60000 65536"/>
                <a:gd name="T15" fmla="*/ 0 60000 65536"/>
                <a:gd name="T16" fmla="*/ 0 60000 65536"/>
                <a:gd name="T17" fmla="*/ 0 60000 65536"/>
                <a:gd name="T18" fmla="*/ 0 60000 65536"/>
                <a:gd name="T19" fmla="*/ 0 60000 65536"/>
                <a:gd name="T20" fmla="*/ 0 60000 65536"/>
                <a:gd name="T21" fmla="*/ 0 w 722"/>
                <a:gd name="T22" fmla="*/ 0 h 260"/>
                <a:gd name="T23" fmla="*/ 722 w 722"/>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2" h="260">
                  <a:moveTo>
                    <a:pt x="0" y="0"/>
                  </a:moveTo>
                  <a:cubicBezTo>
                    <a:pt x="46" y="29"/>
                    <a:pt x="92" y="59"/>
                    <a:pt x="152" y="90"/>
                  </a:cubicBezTo>
                  <a:cubicBezTo>
                    <a:pt x="212" y="121"/>
                    <a:pt x="304" y="164"/>
                    <a:pt x="362" y="188"/>
                  </a:cubicBezTo>
                  <a:cubicBezTo>
                    <a:pt x="420" y="212"/>
                    <a:pt x="457" y="222"/>
                    <a:pt x="498" y="234"/>
                  </a:cubicBezTo>
                  <a:cubicBezTo>
                    <a:pt x="539" y="246"/>
                    <a:pt x="578" y="256"/>
                    <a:pt x="610" y="258"/>
                  </a:cubicBezTo>
                  <a:cubicBezTo>
                    <a:pt x="642" y="260"/>
                    <a:pt x="669" y="248"/>
                    <a:pt x="688" y="244"/>
                  </a:cubicBezTo>
                  <a:cubicBezTo>
                    <a:pt x="707" y="240"/>
                    <a:pt x="714" y="237"/>
                    <a:pt x="722" y="23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2" name="Freeform 62">
              <a:extLst>
                <a:ext uri="{FF2B5EF4-FFF2-40B4-BE49-F238E27FC236}">
                  <a16:creationId xmlns:a16="http://schemas.microsoft.com/office/drawing/2014/main" id="{6BF6AD99-53E3-BAE7-1392-2256D4D3F3A6}"/>
                </a:ext>
              </a:extLst>
            </p:cNvPr>
            <p:cNvSpPr>
              <a:spLocks/>
            </p:cNvSpPr>
            <p:nvPr/>
          </p:nvSpPr>
          <p:spPr bwMode="auto">
            <a:xfrm>
              <a:off x="3777" y="1560"/>
              <a:ext cx="392" cy="92"/>
            </a:xfrm>
            <a:custGeom>
              <a:avLst/>
              <a:gdLst>
                <a:gd name="T0" fmla="*/ 0 w 392"/>
                <a:gd name="T1" fmla="*/ 0 h 92"/>
                <a:gd name="T2" fmla="*/ 120 w 392"/>
                <a:gd name="T3" fmla="*/ 50 h 92"/>
                <a:gd name="T4" fmla="*/ 214 w 392"/>
                <a:gd name="T5" fmla="*/ 80 h 92"/>
                <a:gd name="T6" fmla="*/ 320 w 392"/>
                <a:gd name="T7" fmla="*/ 92 h 92"/>
                <a:gd name="T8" fmla="*/ 392 w 392"/>
                <a:gd name="T9" fmla="*/ 78 h 92"/>
                <a:gd name="T10" fmla="*/ 0 60000 65536"/>
                <a:gd name="T11" fmla="*/ 0 60000 65536"/>
                <a:gd name="T12" fmla="*/ 0 60000 65536"/>
                <a:gd name="T13" fmla="*/ 0 60000 65536"/>
                <a:gd name="T14" fmla="*/ 0 60000 65536"/>
                <a:gd name="T15" fmla="*/ 0 w 392"/>
                <a:gd name="T16" fmla="*/ 0 h 92"/>
                <a:gd name="T17" fmla="*/ 392 w 392"/>
                <a:gd name="T18" fmla="*/ 92 h 92"/>
              </a:gdLst>
              <a:ahLst/>
              <a:cxnLst>
                <a:cxn ang="T10">
                  <a:pos x="T0" y="T1"/>
                </a:cxn>
                <a:cxn ang="T11">
                  <a:pos x="T2" y="T3"/>
                </a:cxn>
                <a:cxn ang="T12">
                  <a:pos x="T4" y="T5"/>
                </a:cxn>
                <a:cxn ang="T13">
                  <a:pos x="T6" y="T7"/>
                </a:cxn>
                <a:cxn ang="T14">
                  <a:pos x="T8" y="T9"/>
                </a:cxn>
              </a:cxnLst>
              <a:rect l="T15" t="T16" r="T17" b="T18"/>
              <a:pathLst>
                <a:path w="392" h="92">
                  <a:moveTo>
                    <a:pt x="0" y="0"/>
                  </a:moveTo>
                  <a:cubicBezTo>
                    <a:pt x="42" y="18"/>
                    <a:pt x="84" y="37"/>
                    <a:pt x="120" y="50"/>
                  </a:cubicBezTo>
                  <a:cubicBezTo>
                    <a:pt x="156" y="63"/>
                    <a:pt x="181" y="73"/>
                    <a:pt x="214" y="80"/>
                  </a:cubicBezTo>
                  <a:cubicBezTo>
                    <a:pt x="247" y="87"/>
                    <a:pt x="290" y="92"/>
                    <a:pt x="320" y="92"/>
                  </a:cubicBezTo>
                  <a:cubicBezTo>
                    <a:pt x="350" y="92"/>
                    <a:pt x="371" y="85"/>
                    <a:pt x="392" y="78"/>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3" name="Freeform 63">
              <a:extLst>
                <a:ext uri="{FF2B5EF4-FFF2-40B4-BE49-F238E27FC236}">
                  <a16:creationId xmlns:a16="http://schemas.microsoft.com/office/drawing/2014/main" id="{7F63DC87-8DAD-2712-E7D5-0862888264C4}"/>
                </a:ext>
              </a:extLst>
            </p:cNvPr>
            <p:cNvSpPr>
              <a:spLocks/>
            </p:cNvSpPr>
            <p:nvPr/>
          </p:nvSpPr>
          <p:spPr bwMode="auto">
            <a:xfrm>
              <a:off x="3775" y="1682"/>
              <a:ext cx="286" cy="43"/>
            </a:xfrm>
            <a:custGeom>
              <a:avLst/>
              <a:gdLst>
                <a:gd name="T0" fmla="*/ 0 w 286"/>
                <a:gd name="T1" fmla="*/ 0 h 43"/>
                <a:gd name="T2" fmla="*/ 96 w 286"/>
                <a:gd name="T3" fmla="*/ 30 h 43"/>
                <a:gd name="T4" fmla="*/ 168 w 286"/>
                <a:gd name="T5" fmla="*/ 42 h 43"/>
                <a:gd name="T6" fmla="*/ 236 w 286"/>
                <a:gd name="T7" fmla="*/ 34 h 43"/>
                <a:gd name="T8" fmla="*/ 286 w 286"/>
                <a:gd name="T9" fmla="*/ 18 h 43"/>
                <a:gd name="T10" fmla="*/ 0 60000 65536"/>
                <a:gd name="T11" fmla="*/ 0 60000 65536"/>
                <a:gd name="T12" fmla="*/ 0 60000 65536"/>
                <a:gd name="T13" fmla="*/ 0 60000 65536"/>
                <a:gd name="T14" fmla="*/ 0 60000 65536"/>
                <a:gd name="T15" fmla="*/ 0 w 286"/>
                <a:gd name="T16" fmla="*/ 0 h 43"/>
                <a:gd name="T17" fmla="*/ 286 w 286"/>
                <a:gd name="T18" fmla="*/ 43 h 43"/>
              </a:gdLst>
              <a:ahLst/>
              <a:cxnLst>
                <a:cxn ang="T10">
                  <a:pos x="T0" y="T1"/>
                </a:cxn>
                <a:cxn ang="T11">
                  <a:pos x="T2" y="T3"/>
                </a:cxn>
                <a:cxn ang="T12">
                  <a:pos x="T4" y="T5"/>
                </a:cxn>
                <a:cxn ang="T13">
                  <a:pos x="T6" y="T7"/>
                </a:cxn>
                <a:cxn ang="T14">
                  <a:pos x="T8" y="T9"/>
                </a:cxn>
              </a:cxnLst>
              <a:rect l="T15" t="T16" r="T17" b="T18"/>
              <a:pathLst>
                <a:path w="286" h="43">
                  <a:moveTo>
                    <a:pt x="0" y="0"/>
                  </a:moveTo>
                  <a:cubicBezTo>
                    <a:pt x="34" y="11"/>
                    <a:pt x="68" y="23"/>
                    <a:pt x="96" y="30"/>
                  </a:cubicBezTo>
                  <a:cubicBezTo>
                    <a:pt x="124" y="37"/>
                    <a:pt x="145" y="41"/>
                    <a:pt x="168" y="42"/>
                  </a:cubicBezTo>
                  <a:cubicBezTo>
                    <a:pt x="191" y="43"/>
                    <a:pt x="216" y="38"/>
                    <a:pt x="236" y="34"/>
                  </a:cubicBezTo>
                  <a:cubicBezTo>
                    <a:pt x="256" y="30"/>
                    <a:pt x="271" y="24"/>
                    <a:pt x="286" y="18"/>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4" name="Freeform 64">
              <a:extLst>
                <a:ext uri="{FF2B5EF4-FFF2-40B4-BE49-F238E27FC236}">
                  <a16:creationId xmlns:a16="http://schemas.microsoft.com/office/drawing/2014/main" id="{F63D7ABF-A5F5-13B1-6F89-F61D0C43F4A4}"/>
                </a:ext>
              </a:extLst>
            </p:cNvPr>
            <p:cNvSpPr>
              <a:spLocks/>
            </p:cNvSpPr>
            <p:nvPr/>
          </p:nvSpPr>
          <p:spPr bwMode="auto">
            <a:xfrm>
              <a:off x="3753" y="1772"/>
              <a:ext cx="192" cy="23"/>
            </a:xfrm>
            <a:custGeom>
              <a:avLst/>
              <a:gdLst>
                <a:gd name="T0" fmla="*/ 0 w 192"/>
                <a:gd name="T1" fmla="*/ 10 h 23"/>
                <a:gd name="T2" fmla="*/ 46 w 192"/>
                <a:gd name="T3" fmla="*/ 20 h 23"/>
                <a:gd name="T4" fmla="*/ 112 w 192"/>
                <a:gd name="T5" fmla="*/ 20 h 23"/>
                <a:gd name="T6" fmla="*/ 192 w 192"/>
                <a:gd name="T7" fmla="*/ 0 h 23"/>
                <a:gd name="T8" fmla="*/ 0 60000 65536"/>
                <a:gd name="T9" fmla="*/ 0 60000 65536"/>
                <a:gd name="T10" fmla="*/ 0 60000 65536"/>
                <a:gd name="T11" fmla="*/ 0 60000 65536"/>
                <a:gd name="T12" fmla="*/ 0 w 192"/>
                <a:gd name="T13" fmla="*/ 0 h 23"/>
                <a:gd name="T14" fmla="*/ 192 w 192"/>
                <a:gd name="T15" fmla="*/ 23 h 23"/>
              </a:gdLst>
              <a:ahLst/>
              <a:cxnLst>
                <a:cxn ang="T8">
                  <a:pos x="T0" y="T1"/>
                </a:cxn>
                <a:cxn ang="T9">
                  <a:pos x="T2" y="T3"/>
                </a:cxn>
                <a:cxn ang="T10">
                  <a:pos x="T4" y="T5"/>
                </a:cxn>
                <a:cxn ang="T11">
                  <a:pos x="T6" y="T7"/>
                </a:cxn>
              </a:cxnLst>
              <a:rect l="T12" t="T13" r="T14" b="T15"/>
              <a:pathLst>
                <a:path w="192" h="23">
                  <a:moveTo>
                    <a:pt x="0" y="10"/>
                  </a:moveTo>
                  <a:cubicBezTo>
                    <a:pt x="13" y="14"/>
                    <a:pt x="27" y="18"/>
                    <a:pt x="46" y="20"/>
                  </a:cubicBezTo>
                  <a:cubicBezTo>
                    <a:pt x="65" y="22"/>
                    <a:pt x="88" y="23"/>
                    <a:pt x="112" y="20"/>
                  </a:cubicBezTo>
                  <a:cubicBezTo>
                    <a:pt x="136" y="17"/>
                    <a:pt x="164" y="8"/>
                    <a:pt x="192" y="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5" name="Freeform 65">
              <a:extLst>
                <a:ext uri="{FF2B5EF4-FFF2-40B4-BE49-F238E27FC236}">
                  <a16:creationId xmlns:a16="http://schemas.microsoft.com/office/drawing/2014/main" id="{6ABB0A9F-B73A-AFFD-7AAF-BDB05EB45C94}"/>
                </a:ext>
              </a:extLst>
            </p:cNvPr>
            <p:cNvSpPr>
              <a:spLocks/>
            </p:cNvSpPr>
            <p:nvPr/>
          </p:nvSpPr>
          <p:spPr bwMode="auto">
            <a:xfrm>
              <a:off x="3709" y="1852"/>
              <a:ext cx="114" cy="22"/>
            </a:xfrm>
            <a:custGeom>
              <a:avLst/>
              <a:gdLst>
                <a:gd name="T0" fmla="*/ 0 w 114"/>
                <a:gd name="T1" fmla="*/ 22 h 22"/>
                <a:gd name="T2" fmla="*/ 44 w 114"/>
                <a:gd name="T3" fmla="*/ 16 h 22"/>
                <a:gd name="T4" fmla="*/ 74 w 114"/>
                <a:gd name="T5" fmla="*/ 10 h 22"/>
                <a:gd name="T6" fmla="*/ 114 w 114"/>
                <a:gd name="T7" fmla="*/ 0 h 22"/>
                <a:gd name="T8" fmla="*/ 0 60000 65536"/>
                <a:gd name="T9" fmla="*/ 0 60000 65536"/>
                <a:gd name="T10" fmla="*/ 0 60000 65536"/>
                <a:gd name="T11" fmla="*/ 0 60000 65536"/>
                <a:gd name="T12" fmla="*/ 0 w 114"/>
                <a:gd name="T13" fmla="*/ 0 h 22"/>
                <a:gd name="T14" fmla="*/ 114 w 114"/>
                <a:gd name="T15" fmla="*/ 22 h 22"/>
              </a:gdLst>
              <a:ahLst/>
              <a:cxnLst>
                <a:cxn ang="T8">
                  <a:pos x="T0" y="T1"/>
                </a:cxn>
                <a:cxn ang="T9">
                  <a:pos x="T2" y="T3"/>
                </a:cxn>
                <a:cxn ang="T10">
                  <a:pos x="T4" y="T5"/>
                </a:cxn>
                <a:cxn ang="T11">
                  <a:pos x="T6" y="T7"/>
                </a:cxn>
              </a:cxnLst>
              <a:rect l="T12" t="T13" r="T14" b="T15"/>
              <a:pathLst>
                <a:path w="114" h="22">
                  <a:moveTo>
                    <a:pt x="0" y="22"/>
                  </a:moveTo>
                  <a:cubicBezTo>
                    <a:pt x="16" y="20"/>
                    <a:pt x="32" y="18"/>
                    <a:pt x="44" y="16"/>
                  </a:cubicBezTo>
                  <a:cubicBezTo>
                    <a:pt x="56" y="14"/>
                    <a:pt x="62" y="13"/>
                    <a:pt x="74" y="10"/>
                  </a:cubicBezTo>
                  <a:cubicBezTo>
                    <a:pt x="86" y="7"/>
                    <a:pt x="100" y="3"/>
                    <a:pt x="114" y="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6" name="Freeform 66">
              <a:extLst>
                <a:ext uri="{FF2B5EF4-FFF2-40B4-BE49-F238E27FC236}">
                  <a16:creationId xmlns:a16="http://schemas.microsoft.com/office/drawing/2014/main" id="{C7C64760-496E-F166-B002-5A911050863A}"/>
                </a:ext>
              </a:extLst>
            </p:cNvPr>
            <p:cNvSpPr>
              <a:spLocks/>
            </p:cNvSpPr>
            <p:nvPr/>
          </p:nvSpPr>
          <p:spPr bwMode="auto">
            <a:xfrm>
              <a:off x="3392" y="851"/>
              <a:ext cx="1344" cy="465"/>
            </a:xfrm>
            <a:custGeom>
              <a:avLst/>
              <a:gdLst>
                <a:gd name="T0" fmla="*/ 0 w 1356"/>
                <a:gd name="T1" fmla="*/ 20 h 469"/>
                <a:gd name="T2" fmla="*/ 70 w 1356"/>
                <a:gd name="T3" fmla="*/ 0 h 469"/>
                <a:gd name="T4" fmla="*/ 212 w 1356"/>
                <a:gd name="T5" fmla="*/ 20 h 469"/>
                <a:gd name="T6" fmla="*/ 359 w 1356"/>
                <a:gd name="T7" fmla="*/ 70 h 469"/>
                <a:gd name="T8" fmla="*/ 593 w 1356"/>
                <a:gd name="T9" fmla="*/ 216 h 469"/>
                <a:gd name="T10" fmla="*/ 710 w 1356"/>
                <a:gd name="T11" fmla="*/ 277 h 469"/>
                <a:gd name="T12" fmla="*/ 869 w 1356"/>
                <a:gd name="T13" fmla="*/ 351 h 469"/>
                <a:gd name="T14" fmla="*/ 1010 w 1356"/>
                <a:gd name="T15" fmla="*/ 384 h 469"/>
                <a:gd name="T16" fmla="*/ 1096 w 1356"/>
                <a:gd name="T17" fmla="*/ 375 h 469"/>
                <a:gd name="T18" fmla="*/ 1116 w 1356"/>
                <a:gd name="T19" fmla="*/ 369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7" name="Freeform 67">
              <a:extLst>
                <a:ext uri="{FF2B5EF4-FFF2-40B4-BE49-F238E27FC236}">
                  <a16:creationId xmlns:a16="http://schemas.microsoft.com/office/drawing/2014/main" id="{A86CEE92-EFF6-3AE5-3329-4EF3D45C7615}"/>
                </a:ext>
              </a:extLst>
            </p:cNvPr>
            <p:cNvSpPr>
              <a:spLocks/>
            </p:cNvSpPr>
            <p:nvPr/>
          </p:nvSpPr>
          <p:spPr bwMode="auto">
            <a:xfrm>
              <a:off x="3511" y="802"/>
              <a:ext cx="1348" cy="441"/>
            </a:xfrm>
            <a:custGeom>
              <a:avLst/>
              <a:gdLst>
                <a:gd name="T0" fmla="*/ 0 w 1356"/>
                <a:gd name="T1" fmla="*/ 8 h 469"/>
                <a:gd name="T2" fmla="*/ 84 w 1356"/>
                <a:gd name="T3" fmla="*/ 0 h 469"/>
                <a:gd name="T4" fmla="*/ 233 w 1356"/>
                <a:gd name="T5" fmla="*/ 8 h 469"/>
                <a:gd name="T6" fmla="*/ 387 w 1356"/>
                <a:gd name="T7" fmla="*/ 24 h 469"/>
                <a:gd name="T8" fmla="*/ 632 w 1356"/>
                <a:gd name="T9" fmla="*/ 67 h 469"/>
                <a:gd name="T10" fmla="*/ 755 w 1356"/>
                <a:gd name="T11" fmla="*/ 87 h 469"/>
                <a:gd name="T12" fmla="*/ 925 w 1356"/>
                <a:gd name="T13" fmla="*/ 109 h 469"/>
                <a:gd name="T14" fmla="*/ 1077 w 1356"/>
                <a:gd name="T15" fmla="*/ 120 h 469"/>
                <a:gd name="T16" fmla="*/ 1170 w 1356"/>
                <a:gd name="T17" fmla="*/ 117 h 469"/>
                <a:gd name="T18" fmla="*/ 1191 w 1356"/>
                <a:gd name="T19" fmla="*/ 115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8" name="Freeform 68">
              <a:extLst>
                <a:ext uri="{FF2B5EF4-FFF2-40B4-BE49-F238E27FC236}">
                  <a16:creationId xmlns:a16="http://schemas.microsoft.com/office/drawing/2014/main" id="{E923B99C-816E-CEC5-1FE2-12351DB7948A}"/>
                </a:ext>
              </a:extLst>
            </p:cNvPr>
            <p:cNvSpPr>
              <a:spLocks/>
            </p:cNvSpPr>
            <p:nvPr/>
          </p:nvSpPr>
          <p:spPr bwMode="auto">
            <a:xfrm>
              <a:off x="3637" y="751"/>
              <a:ext cx="1348" cy="410"/>
            </a:xfrm>
            <a:custGeom>
              <a:avLst/>
              <a:gdLst>
                <a:gd name="T0" fmla="*/ 0 w 1356"/>
                <a:gd name="T1" fmla="*/ 3 h 469"/>
                <a:gd name="T2" fmla="*/ 84 w 1356"/>
                <a:gd name="T3" fmla="*/ 0 h 469"/>
                <a:gd name="T4" fmla="*/ 233 w 1356"/>
                <a:gd name="T5" fmla="*/ 3 h 469"/>
                <a:gd name="T6" fmla="*/ 387 w 1356"/>
                <a:gd name="T7" fmla="*/ 4 h 469"/>
                <a:gd name="T8" fmla="*/ 632 w 1356"/>
                <a:gd name="T9" fmla="*/ 13 h 469"/>
                <a:gd name="T10" fmla="*/ 755 w 1356"/>
                <a:gd name="T11" fmla="*/ 17 h 469"/>
                <a:gd name="T12" fmla="*/ 925 w 1356"/>
                <a:gd name="T13" fmla="*/ 22 h 469"/>
                <a:gd name="T14" fmla="*/ 1077 w 1356"/>
                <a:gd name="T15" fmla="*/ 24 h 469"/>
                <a:gd name="T16" fmla="*/ 1170 w 1356"/>
                <a:gd name="T17" fmla="*/ 24 h 469"/>
                <a:gd name="T18" fmla="*/ 1191 w 1356"/>
                <a:gd name="T19" fmla="*/ 23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29" name="Freeform 69">
              <a:extLst>
                <a:ext uri="{FF2B5EF4-FFF2-40B4-BE49-F238E27FC236}">
                  <a16:creationId xmlns:a16="http://schemas.microsoft.com/office/drawing/2014/main" id="{5FDBC7D7-617D-27BC-0490-1643EDCF4D30}"/>
                </a:ext>
              </a:extLst>
            </p:cNvPr>
            <p:cNvSpPr>
              <a:spLocks/>
            </p:cNvSpPr>
            <p:nvPr/>
          </p:nvSpPr>
          <p:spPr bwMode="auto">
            <a:xfrm>
              <a:off x="3762" y="698"/>
              <a:ext cx="1352" cy="389"/>
            </a:xfrm>
            <a:custGeom>
              <a:avLst/>
              <a:gdLst>
                <a:gd name="T0" fmla="*/ 0 w 1356"/>
                <a:gd name="T1" fmla="*/ 2 h 469"/>
                <a:gd name="T2" fmla="*/ 92 w 1356"/>
                <a:gd name="T3" fmla="*/ 0 h 469"/>
                <a:gd name="T4" fmla="*/ 234 w 1356"/>
                <a:gd name="T5" fmla="*/ 2 h 469"/>
                <a:gd name="T6" fmla="*/ 414 w 1356"/>
                <a:gd name="T7" fmla="*/ 2 h 469"/>
                <a:gd name="T8" fmla="*/ 676 w 1356"/>
                <a:gd name="T9" fmla="*/ 4 h 469"/>
                <a:gd name="T10" fmla="*/ 814 w 1356"/>
                <a:gd name="T11" fmla="*/ 6 h 469"/>
                <a:gd name="T12" fmla="*/ 990 w 1356"/>
                <a:gd name="T13" fmla="*/ 7 h 469"/>
                <a:gd name="T14" fmla="*/ 1151 w 1356"/>
                <a:gd name="T15" fmla="*/ 7 h 469"/>
                <a:gd name="T16" fmla="*/ 1244 w 1356"/>
                <a:gd name="T17" fmla="*/ 7 h 469"/>
                <a:gd name="T18" fmla="*/ 1268 w 1356"/>
                <a:gd name="T19" fmla="*/ 7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0" name="Freeform 70">
              <a:extLst>
                <a:ext uri="{FF2B5EF4-FFF2-40B4-BE49-F238E27FC236}">
                  <a16:creationId xmlns:a16="http://schemas.microsoft.com/office/drawing/2014/main" id="{D9FEF8B8-3152-DB62-24E1-2C3CB558F191}"/>
                </a:ext>
              </a:extLst>
            </p:cNvPr>
            <p:cNvSpPr>
              <a:spLocks/>
            </p:cNvSpPr>
            <p:nvPr/>
          </p:nvSpPr>
          <p:spPr bwMode="auto">
            <a:xfrm>
              <a:off x="3879" y="649"/>
              <a:ext cx="1347" cy="365"/>
            </a:xfrm>
            <a:custGeom>
              <a:avLst/>
              <a:gdLst>
                <a:gd name="T0" fmla="*/ 0 w 1356"/>
                <a:gd name="T1" fmla="*/ 2 h 469"/>
                <a:gd name="T2" fmla="*/ 75 w 1356"/>
                <a:gd name="T3" fmla="*/ 0 h 469"/>
                <a:gd name="T4" fmla="*/ 219 w 1356"/>
                <a:gd name="T5" fmla="*/ 2 h 469"/>
                <a:gd name="T6" fmla="*/ 372 w 1356"/>
                <a:gd name="T7" fmla="*/ 2 h 469"/>
                <a:gd name="T8" fmla="*/ 623 w 1356"/>
                <a:gd name="T9" fmla="*/ 2 h 469"/>
                <a:gd name="T10" fmla="*/ 748 w 1356"/>
                <a:gd name="T11" fmla="*/ 2 h 469"/>
                <a:gd name="T12" fmla="*/ 913 w 1356"/>
                <a:gd name="T13" fmla="*/ 2 h 469"/>
                <a:gd name="T14" fmla="*/ 1061 w 1356"/>
                <a:gd name="T15" fmla="*/ 2 h 469"/>
                <a:gd name="T16" fmla="*/ 1150 w 1356"/>
                <a:gd name="T17" fmla="*/ 2 h 469"/>
                <a:gd name="T18" fmla="*/ 1171 w 1356"/>
                <a:gd name="T19" fmla="*/ 2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1" name="Freeform 71">
              <a:extLst>
                <a:ext uri="{FF2B5EF4-FFF2-40B4-BE49-F238E27FC236}">
                  <a16:creationId xmlns:a16="http://schemas.microsoft.com/office/drawing/2014/main" id="{995E8F82-CF94-99FE-682A-19B16E625BFC}"/>
                </a:ext>
              </a:extLst>
            </p:cNvPr>
            <p:cNvSpPr>
              <a:spLocks/>
            </p:cNvSpPr>
            <p:nvPr/>
          </p:nvSpPr>
          <p:spPr bwMode="auto">
            <a:xfrm>
              <a:off x="4005" y="596"/>
              <a:ext cx="1373" cy="323"/>
            </a:xfrm>
            <a:custGeom>
              <a:avLst/>
              <a:gdLst>
                <a:gd name="T0" fmla="*/ 0 w 1356"/>
                <a:gd name="T1" fmla="*/ 1 h 469"/>
                <a:gd name="T2" fmla="*/ 114 w 1356"/>
                <a:gd name="T3" fmla="*/ 0 h 469"/>
                <a:gd name="T4" fmla="*/ 336 w 1356"/>
                <a:gd name="T5" fmla="*/ 1 h 469"/>
                <a:gd name="T6" fmla="*/ 575 w 1356"/>
                <a:gd name="T7" fmla="*/ 1 h 469"/>
                <a:gd name="T8" fmla="*/ 946 w 1356"/>
                <a:gd name="T9" fmla="*/ 1 h 469"/>
                <a:gd name="T10" fmla="*/ 1137 w 1356"/>
                <a:gd name="T11" fmla="*/ 1 h 469"/>
                <a:gd name="T12" fmla="*/ 1389 w 1356"/>
                <a:gd name="T13" fmla="*/ 1 h 469"/>
                <a:gd name="T14" fmla="*/ 1616 w 1356"/>
                <a:gd name="T15" fmla="*/ 1 h 469"/>
                <a:gd name="T16" fmla="*/ 1752 w 1356"/>
                <a:gd name="T17" fmla="*/ 1 h 469"/>
                <a:gd name="T18" fmla="*/ 1783 w 1356"/>
                <a:gd name="T19" fmla="*/ 1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2" name="Freeform 72">
              <a:extLst>
                <a:ext uri="{FF2B5EF4-FFF2-40B4-BE49-F238E27FC236}">
                  <a16:creationId xmlns:a16="http://schemas.microsoft.com/office/drawing/2014/main" id="{37949E51-0D76-1E96-106E-51BBE484B55F}"/>
                </a:ext>
              </a:extLst>
            </p:cNvPr>
            <p:cNvSpPr>
              <a:spLocks/>
            </p:cNvSpPr>
            <p:nvPr/>
          </p:nvSpPr>
          <p:spPr bwMode="auto">
            <a:xfrm>
              <a:off x="4138" y="546"/>
              <a:ext cx="1360" cy="305"/>
            </a:xfrm>
            <a:custGeom>
              <a:avLst/>
              <a:gdLst>
                <a:gd name="T0" fmla="*/ 0 w 1356"/>
                <a:gd name="T1" fmla="*/ 1 h 469"/>
                <a:gd name="T2" fmla="*/ 92 w 1356"/>
                <a:gd name="T3" fmla="*/ 0 h 469"/>
                <a:gd name="T4" fmla="*/ 278 w 1356"/>
                <a:gd name="T5" fmla="*/ 1 h 469"/>
                <a:gd name="T6" fmla="*/ 458 w 1356"/>
                <a:gd name="T7" fmla="*/ 1 h 469"/>
                <a:gd name="T8" fmla="*/ 764 w 1356"/>
                <a:gd name="T9" fmla="*/ 1 h 469"/>
                <a:gd name="T10" fmla="*/ 930 w 1356"/>
                <a:gd name="T11" fmla="*/ 1 h 469"/>
                <a:gd name="T12" fmla="*/ 1122 w 1356"/>
                <a:gd name="T13" fmla="*/ 1 h 469"/>
                <a:gd name="T14" fmla="*/ 1316 w 1356"/>
                <a:gd name="T15" fmla="*/ 1 h 469"/>
                <a:gd name="T16" fmla="*/ 1420 w 1356"/>
                <a:gd name="T17" fmla="*/ 1 h 469"/>
                <a:gd name="T18" fmla="*/ 1444 w 1356"/>
                <a:gd name="T19" fmla="*/ 1 h 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6"/>
                <a:gd name="T31" fmla="*/ 0 h 469"/>
                <a:gd name="T32" fmla="*/ 1356 w 1356"/>
                <a:gd name="T33" fmla="*/ 469 h 4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6" h="469">
                  <a:moveTo>
                    <a:pt x="0" y="20"/>
                  </a:moveTo>
                  <a:cubicBezTo>
                    <a:pt x="24" y="10"/>
                    <a:pt x="49" y="0"/>
                    <a:pt x="92" y="0"/>
                  </a:cubicBezTo>
                  <a:cubicBezTo>
                    <a:pt x="135" y="0"/>
                    <a:pt x="199" y="5"/>
                    <a:pt x="256" y="20"/>
                  </a:cubicBezTo>
                  <a:cubicBezTo>
                    <a:pt x="313" y="35"/>
                    <a:pt x="359" y="52"/>
                    <a:pt x="436" y="92"/>
                  </a:cubicBezTo>
                  <a:cubicBezTo>
                    <a:pt x="513" y="132"/>
                    <a:pt x="649" y="219"/>
                    <a:pt x="720" y="260"/>
                  </a:cubicBezTo>
                  <a:cubicBezTo>
                    <a:pt x="791" y="301"/>
                    <a:pt x="808" y="309"/>
                    <a:pt x="864" y="336"/>
                  </a:cubicBezTo>
                  <a:cubicBezTo>
                    <a:pt x="920" y="363"/>
                    <a:pt x="995" y="399"/>
                    <a:pt x="1056" y="420"/>
                  </a:cubicBezTo>
                  <a:cubicBezTo>
                    <a:pt x="1117" y="441"/>
                    <a:pt x="1182" y="459"/>
                    <a:pt x="1228" y="464"/>
                  </a:cubicBezTo>
                  <a:cubicBezTo>
                    <a:pt x="1274" y="469"/>
                    <a:pt x="1311" y="455"/>
                    <a:pt x="1332" y="452"/>
                  </a:cubicBezTo>
                  <a:cubicBezTo>
                    <a:pt x="1353" y="449"/>
                    <a:pt x="1352" y="445"/>
                    <a:pt x="1356" y="44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3" name="Freeform 73">
              <a:extLst>
                <a:ext uri="{FF2B5EF4-FFF2-40B4-BE49-F238E27FC236}">
                  <a16:creationId xmlns:a16="http://schemas.microsoft.com/office/drawing/2014/main" id="{B4EC3BF6-A274-27FF-3105-7CF8E430ED8D}"/>
                </a:ext>
              </a:extLst>
            </p:cNvPr>
            <p:cNvSpPr>
              <a:spLocks/>
            </p:cNvSpPr>
            <p:nvPr/>
          </p:nvSpPr>
          <p:spPr bwMode="auto">
            <a:xfrm>
              <a:off x="3747" y="1398"/>
              <a:ext cx="570" cy="173"/>
            </a:xfrm>
            <a:custGeom>
              <a:avLst/>
              <a:gdLst>
                <a:gd name="T0" fmla="*/ 0 w 570"/>
                <a:gd name="T1" fmla="*/ 0 h 173"/>
                <a:gd name="T2" fmla="*/ 116 w 570"/>
                <a:gd name="T3" fmla="*/ 56 h 173"/>
                <a:gd name="T4" fmla="*/ 226 w 570"/>
                <a:gd name="T5" fmla="*/ 106 h 173"/>
                <a:gd name="T6" fmla="*/ 354 w 570"/>
                <a:gd name="T7" fmla="*/ 146 h 173"/>
                <a:gd name="T8" fmla="*/ 472 w 570"/>
                <a:gd name="T9" fmla="*/ 170 h 173"/>
                <a:gd name="T10" fmla="*/ 526 w 570"/>
                <a:gd name="T11" fmla="*/ 164 h 173"/>
                <a:gd name="T12" fmla="*/ 570 w 570"/>
                <a:gd name="T13" fmla="*/ 148 h 173"/>
                <a:gd name="T14" fmla="*/ 0 60000 65536"/>
                <a:gd name="T15" fmla="*/ 0 60000 65536"/>
                <a:gd name="T16" fmla="*/ 0 60000 65536"/>
                <a:gd name="T17" fmla="*/ 0 60000 65536"/>
                <a:gd name="T18" fmla="*/ 0 60000 65536"/>
                <a:gd name="T19" fmla="*/ 0 60000 65536"/>
                <a:gd name="T20" fmla="*/ 0 60000 65536"/>
                <a:gd name="T21" fmla="*/ 0 w 570"/>
                <a:gd name="T22" fmla="*/ 0 h 173"/>
                <a:gd name="T23" fmla="*/ 570 w 570"/>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173">
                  <a:moveTo>
                    <a:pt x="0" y="0"/>
                  </a:moveTo>
                  <a:cubicBezTo>
                    <a:pt x="39" y="19"/>
                    <a:pt x="79" y="38"/>
                    <a:pt x="116" y="56"/>
                  </a:cubicBezTo>
                  <a:cubicBezTo>
                    <a:pt x="153" y="74"/>
                    <a:pt x="186" y="91"/>
                    <a:pt x="226" y="106"/>
                  </a:cubicBezTo>
                  <a:cubicBezTo>
                    <a:pt x="266" y="121"/>
                    <a:pt x="313" y="135"/>
                    <a:pt x="354" y="146"/>
                  </a:cubicBezTo>
                  <a:cubicBezTo>
                    <a:pt x="395" y="157"/>
                    <a:pt x="443" y="167"/>
                    <a:pt x="472" y="170"/>
                  </a:cubicBezTo>
                  <a:cubicBezTo>
                    <a:pt x="501" y="173"/>
                    <a:pt x="510" y="168"/>
                    <a:pt x="526" y="164"/>
                  </a:cubicBezTo>
                  <a:cubicBezTo>
                    <a:pt x="542" y="160"/>
                    <a:pt x="556" y="154"/>
                    <a:pt x="570" y="148"/>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4" name="Freeform 74">
              <a:extLst>
                <a:ext uri="{FF2B5EF4-FFF2-40B4-BE49-F238E27FC236}">
                  <a16:creationId xmlns:a16="http://schemas.microsoft.com/office/drawing/2014/main" id="{114D9AAE-C155-651C-8F1A-0824FFE3C270}"/>
                </a:ext>
              </a:extLst>
            </p:cNvPr>
            <p:cNvSpPr>
              <a:spLocks/>
            </p:cNvSpPr>
            <p:nvPr/>
          </p:nvSpPr>
          <p:spPr bwMode="auto">
            <a:xfrm>
              <a:off x="4518" y="379"/>
              <a:ext cx="873" cy="224"/>
            </a:xfrm>
            <a:custGeom>
              <a:avLst/>
              <a:gdLst>
                <a:gd name="T0" fmla="*/ 0 w 873"/>
                <a:gd name="T1" fmla="*/ 23 h 224"/>
                <a:gd name="T2" fmla="*/ 102 w 873"/>
                <a:gd name="T3" fmla="*/ 2 h 224"/>
                <a:gd name="T4" fmla="*/ 216 w 873"/>
                <a:gd name="T5" fmla="*/ 11 h 224"/>
                <a:gd name="T6" fmla="*/ 375 w 873"/>
                <a:gd name="T7" fmla="*/ 41 h 224"/>
                <a:gd name="T8" fmla="*/ 558 w 873"/>
                <a:gd name="T9" fmla="*/ 107 h 224"/>
                <a:gd name="T10" fmla="*/ 636 w 873"/>
                <a:gd name="T11" fmla="*/ 140 h 224"/>
                <a:gd name="T12" fmla="*/ 732 w 873"/>
                <a:gd name="T13" fmla="*/ 179 h 224"/>
                <a:gd name="T14" fmla="*/ 873 w 873"/>
                <a:gd name="T15" fmla="*/ 224 h 224"/>
                <a:gd name="T16" fmla="*/ 0 60000 65536"/>
                <a:gd name="T17" fmla="*/ 0 60000 65536"/>
                <a:gd name="T18" fmla="*/ 0 60000 65536"/>
                <a:gd name="T19" fmla="*/ 0 60000 65536"/>
                <a:gd name="T20" fmla="*/ 0 60000 65536"/>
                <a:gd name="T21" fmla="*/ 0 60000 65536"/>
                <a:gd name="T22" fmla="*/ 0 60000 65536"/>
                <a:gd name="T23" fmla="*/ 0 60000 65536"/>
                <a:gd name="T24" fmla="*/ 0 w 873"/>
                <a:gd name="T25" fmla="*/ 0 h 224"/>
                <a:gd name="T26" fmla="*/ 873 w 8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3" h="224">
                  <a:moveTo>
                    <a:pt x="0" y="23"/>
                  </a:moveTo>
                  <a:cubicBezTo>
                    <a:pt x="33" y="13"/>
                    <a:pt x="66" y="4"/>
                    <a:pt x="102" y="2"/>
                  </a:cubicBezTo>
                  <a:cubicBezTo>
                    <a:pt x="138" y="0"/>
                    <a:pt x="171" y="5"/>
                    <a:pt x="216" y="11"/>
                  </a:cubicBezTo>
                  <a:cubicBezTo>
                    <a:pt x="261" y="17"/>
                    <a:pt x="318" y="25"/>
                    <a:pt x="375" y="41"/>
                  </a:cubicBezTo>
                  <a:cubicBezTo>
                    <a:pt x="432" y="57"/>
                    <a:pt x="515" y="91"/>
                    <a:pt x="558" y="107"/>
                  </a:cubicBezTo>
                  <a:cubicBezTo>
                    <a:pt x="601" y="123"/>
                    <a:pt x="607" y="128"/>
                    <a:pt x="636" y="140"/>
                  </a:cubicBezTo>
                  <a:cubicBezTo>
                    <a:pt x="665" y="152"/>
                    <a:pt x="693" y="165"/>
                    <a:pt x="732" y="179"/>
                  </a:cubicBezTo>
                  <a:cubicBezTo>
                    <a:pt x="771" y="193"/>
                    <a:pt x="850" y="217"/>
                    <a:pt x="873" y="22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5" name="Freeform 75">
              <a:extLst>
                <a:ext uri="{FF2B5EF4-FFF2-40B4-BE49-F238E27FC236}">
                  <a16:creationId xmlns:a16="http://schemas.microsoft.com/office/drawing/2014/main" id="{AF6BD911-5698-4395-7430-37C810C321E2}"/>
                </a:ext>
              </a:extLst>
            </p:cNvPr>
            <p:cNvSpPr>
              <a:spLocks/>
            </p:cNvSpPr>
            <p:nvPr/>
          </p:nvSpPr>
          <p:spPr bwMode="auto">
            <a:xfrm>
              <a:off x="4398" y="432"/>
              <a:ext cx="999" cy="258"/>
            </a:xfrm>
            <a:custGeom>
              <a:avLst/>
              <a:gdLst>
                <a:gd name="T0" fmla="*/ 0 w 999"/>
                <a:gd name="T1" fmla="*/ 21 h 258"/>
                <a:gd name="T2" fmla="*/ 81 w 999"/>
                <a:gd name="T3" fmla="*/ 3 h 258"/>
                <a:gd name="T4" fmla="*/ 198 w 999"/>
                <a:gd name="T5" fmla="*/ 3 h 258"/>
                <a:gd name="T6" fmla="*/ 315 w 999"/>
                <a:gd name="T7" fmla="*/ 24 h 258"/>
                <a:gd name="T8" fmla="*/ 420 w 999"/>
                <a:gd name="T9" fmla="*/ 51 h 258"/>
                <a:gd name="T10" fmla="*/ 543 w 999"/>
                <a:gd name="T11" fmla="*/ 96 h 258"/>
                <a:gd name="T12" fmla="*/ 669 w 999"/>
                <a:gd name="T13" fmla="*/ 147 h 258"/>
                <a:gd name="T14" fmla="*/ 804 w 999"/>
                <a:gd name="T15" fmla="*/ 201 h 258"/>
                <a:gd name="T16" fmla="*/ 999 w 999"/>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9"/>
                <a:gd name="T28" fmla="*/ 0 h 258"/>
                <a:gd name="T29" fmla="*/ 999 w 999"/>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9" h="258">
                  <a:moveTo>
                    <a:pt x="0" y="21"/>
                  </a:moveTo>
                  <a:cubicBezTo>
                    <a:pt x="24" y="13"/>
                    <a:pt x="48" y="6"/>
                    <a:pt x="81" y="3"/>
                  </a:cubicBezTo>
                  <a:cubicBezTo>
                    <a:pt x="114" y="0"/>
                    <a:pt x="159" y="0"/>
                    <a:pt x="198" y="3"/>
                  </a:cubicBezTo>
                  <a:cubicBezTo>
                    <a:pt x="237" y="6"/>
                    <a:pt x="278" y="16"/>
                    <a:pt x="315" y="24"/>
                  </a:cubicBezTo>
                  <a:cubicBezTo>
                    <a:pt x="352" y="32"/>
                    <a:pt x="382" y="39"/>
                    <a:pt x="420" y="51"/>
                  </a:cubicBezTo>
                  <a:cubicBezTo>
                    <a:pt x="458" y="63"/>
                    <a:pt x="502" y="80"/>
                    <a:pt x="543" y="96"/>
                  </a:cubicBezTo>
                  <a:cubicBezTo>
                    <a:pt x="584" y="112"/>
                    <a:pt x="626" y="130"/>
                    <a:pt x="669" y="147"/>
                  </a:cubicBezTo>
                  <a:cubicBezTo>
                    <a:pt x="712" y="164"/>
                    <a:pt x="749" y="183"/>
                    <a:pt x="804" y="201"/>
                  </a:cubicBezTo>
                  <a:cubicBezTo>
                    <a:pt x="859" y="219"/>
                    <a:pt x="964" y="248"/>
                    <a:pt x="999" y="258"/>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536" name="Line 76">
              <a:extLst>
                <a:ext uri="{FF2B5EF4-FFF2-40B4-BE49-F238E27FC236}">
                  <a16:creationId xmlns:a16="http://schemas.microsoft.com/office/drawing/2014/main" id="{AAA0F2F4-9B69-8BBD-5E9D-36D74494782C}"/>
                </a:ext>
              </a:extLst>
            </p:cNvPr>
            <p:cNvSpPr>
              <a:spLocks noChangeShapeType="1"/>
            </p:cNvSpPr>
            <p:nvPr/>
          </p:nvSpPr>
          <p:spPr bwMode="auto">
            <a:xfrm flipV="1">
              <a:off x="3322" y="326"/>
              <a:ext cx="1547" cy="64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SE"/>
            </a:p>
          </p:txBody>
        </p:sp>
      </p:grpSp>
      <p:sp>
        <p:nvSpPr>
          <p:cNvPr id="190470" name="Rectangle 78">
            <a:extLst>
              <a:ext uri="{FF2B5EF4-FFF2-40B4-BE49-F238E27FC236}">
                <a16:creationId xmlns:a16="http://schemas.microsoft.com/office/drawing/2014/main" id="{5A33F80D-62EE-834F-E858-FAD969322FF2}"/>
              </a:ext>
            </a:extLst>
          </p:cNvPr>
          <p:cNvSpPr>
            <a:spLocks noChangeArrowheads="1"/>
          </p:cNvSpPr>
          <p:nvPr/>
        </p:nvSpPr>
        <p:spPr bwMode="auto">
          <a:xfrm>
            <a:off x="152400" y="3981450"/>
            <a:ext cx="3200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latin typeface="Tahoma" panose="020B0604030504040204" pitchFamily="34" charset="0"/>
              </a:rPr>
              <a:t>All superconducting wires and are twisted to </a:t>
            </a:r>
            <a:r>
              <a:rPr lang="en-US" altLang="sv-SE" sz="1800">
                <a:solidFill>
                  <a:schemeClr val="hlink"/>
                </a:solidFill>
                <a:latin typeface="Tahoma" panose="020B0604030504040204" pitchFamily="34" charset="0"/>
              </a:rPr>
              <a:t>decouple the filaments</a:t>
            </a:r>
            <a:r>
              <a:rPr lang="en-US" altLang="sv-SE" sz="1800">
                <a:solidFill>
                  <a:schemeClr val="tx1"/>
                </a:solidFill>
                <a:latin typeface="Tahoma" panose="020B0604030504040204" pitchFamily="34" charset="0"/>
              </a:rPr>
              <a:t> and reduce the magnitude of eddy currents and associated loss</a:t>
            </a:r>
          </a:p>
        </p:txBody>
      </p:sp>
      <p:grpSp>
        <p:nvGrpSpPr>
          <p:cNvPr id="190471" name="Group 69">
            <a:extLst>
              <a:ext uri="{FF2B5EF4-FFF2-40B4-BE49-F238E27FC236}">
                <a16:creationId xmlns:a16="http://schemas.microsoft.com/office/drawing/2014/main" id="{5168AE66-A1ED-5631-145C-6F658B2D7D16}"/>
              </a:ext>
            </a:extLst>
          </p:cNvPr>
          <p:cNvGrpSpPr>
            <a:grpSpLocks/>
          </p:cNvGrpSpPr>
          <p:nvPr/>
        </p:nvGrpSpPr>
        <p:grpSpPr bwMode="auto">
          <a:xfrm>
            <a:off x="3048000" y="1143000"/>
            <a:ext cx="5867400" cy="4868863"/>
            <a:chOff x="3048000" y="1573213"/>
            <a:chExt cx="5867400" cy="4868862"/>
          </a:xfrm>
        </p:grpSpPr>
        <p:grpSp>
          <p:nvGrpSpPr>
            <p:cNvPr id="190473" name="Group 17">
              <a:extLst>
                <a:ext uri="{FF2B5EF4-FFF2-40B4-BE49-F238E27FC236}">
                  <a16:creationId xmlns:a16="http://schemas.microsoft.com/office/drawing/2014/main" id="{85DEC566-F862-BC8F-F2D0-9DB64A7EE773}"/>
                </a:ext>
              </a:extLst>
            </p:cNvPr>
            <p:cNvGrpSpPr>
              <a:grpSpLocks/>
            </p:cNvGrpSpPr>
            <p:nvPr/>
          </p:nvGrpSpPr>
          <p:grpSpPr bwMode="auto">
            <a:xfrm>
              <a:off x="3352800" y="1600200"/>
              <a:ext cx="5562600" cy="4841875"/>
              <a:chOff x="96" y="1056"/>
              <a:chExt cx="3504" cy="3050"/>
            </a:xfrm>
          </p:grpSpPr>
          <p:pic>
            <p:nvPicPr>
              <p:cNvPr id="190491" name="Picture 8" descr="Picture 4">
                <a:extLst>
                  <a:ext uri="{FF2B5EF4-FFF2-40B4-BE49-F238E27FC236}">
                    <a16:creationId xmlns:a16="http://schemas.microsoft.com/office/drawing/2014/main" id="{E6D902A4-1769-80F5-F38A-191053A61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04"/>
                <a:ext cx="3504" cy="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92" name="Rectangle 12">
                <a:extLst>
                  <a:ext uri="{FF2B5EF4-FFF2-40B4-BE49-F238E27FC236}">
                    <a16:creationId xmlns:a16="http://schemas.microsoft.com/office/drawing/2014/main" id="{D53E4CEE-933B-EC7A-C612-A72FA1BA10C7}"/>
                  </a:ext>
                </a:extLst>
              </p:cNvPr>
              <p:cNvSpPr>
                <a:spLocks noChangeArrowheads="1"/>
              </p:cNvSpPr>
              <p:nvPr/>
            </p:nvSpPr>
            <p:spPr bwMode="auto">
              <a:xfrm>
                <a:off x="96" y="1056"/>
                <a:ext cx="1776" cy="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grpSp>
        <p:grpSp>
          <p:nvGrpSpPr>
            <p:cNvPr id="190474" name="Group 82">
              <a:extLst>
                <a:ext uri="{FF2B5EF4-FFF2-40B4-BE49-F238E27FC236}">
                  <a16:creationId xmlns:a16="http://schemas.microsoft.com/office/drawing/2014/main" id="{AB314727-FBE5-D28D-FC77-DA0979BAFC22}"/>
                </a:ext>
              </a:extLst>
            </p:cNvPr>
            <p:cNvGrpSpPr>
              <a:grpSpLocks/>
            </p:cNvGrpSpPr>
            <p:nvPr/>
          </p:nvGrpSpPr>
          <p:grpSpPr bwMode="auto">
            <a:xfrm>
              <a:off x="3048000" y="1573213"/>
              <a:ext cx="1557338" cy="3760787"/>
              <a:chOff x="1920" y="991"/>
              <a:chExt cx="981" cy="2369"/>
            </a:xfrm>
          </p:grpSpPr>
          <p:sp>
            <p:nvSpPr>
              <p:cNvPr id="190485" name="Freeform 20">
                <a:extLst>
                  <a:ext uri="{FF2B5EF4-FFF2-40B4-BE49-F238E27FC236}">
                    <a16:creationId xmlns:a16="http://schemas.microsoft.com/office/drawing/2014/main" id="{BCE204D3-B6FD-4564-85EF-31B7550268CD}"/>
                  </a:ext>
                </a:extLst>
              </p:cNvPr>
              <p:cNvSpPr>
                <a:spLocks/>
              </p:cNvSpPr>
              <p:nvPr/>
            </p:nvSpPr>
            <p:spPr bwMode="auto">
              <a:xfrm flipH="1">
                <a:off x="2056" y="1296"/>
                <a:ext cx="760" cy="2016"/>
              </a:xfrm>
              <a:custGeom>
                <a:avLst/>
                <a:gdLst>
                  <a:gd name="T0" fmla="*/ 2966 w 680"/>
                  <a:gd name="T1" fmla="*/ 0 h 2064"/>
                  <a:gd name="T2" fmla="*/ 732 w 680"/>
                  <a:gd name="T3" fmla="*/ 287 h 2064"/>
                  <a:gd name="T4" fmla="*/ 7391 w 680"/>
                  <a:gd name="T5" fmla="*/ 830 h 2064"/>
                  <a:gd name="T6" fmla="*/ 3515 w 680"/>
                  <a:gd name="T7" fmla="*/ 1229 h 2064"/>
                  <a:gd name="T8" fmla="*/ 0 60000 65536"/>
                  <a:gd name="T9" fmla="*/ 0 60000 65536"/>
                  <a:gd name="T10" fmla="*/ 0 60000 65536"/>
                  <a:gd name="T11" fmla="*/ 0 60000 65536"/>
                  <a:gd name="T12" fmla="*/ 0 w 680"/>
                  <a:gd name="T13" fmla="*/ 0 h 2064"/>
                  <a:gd name="T14" fmla="*/ 680 w 680"/>
                  <a:gd name="T15" fmla="*/ 2064 h 2064"/>
                </a:gdLst>
                <a:ahLst/>
                <a:cxnLst>
                  <a:cxn ang="T8">
                    <a:pos x="T0" y="T1"/>
                  </a:cxn>
                  <a:cxn ang="T9">
                    <a:pos x="T2" y="T3"/>
                  </a:cxn>
                  <a:cxn ang="T10">
                    <a:pos x="T4" y="T5"/>
                  </a:cxn>
                  <a:cxn ang="T11">
                    <a:pos x="T6" y="T7"/>
                  </a:cxn>
                </a:cxnLst>
                <a:rect l="T12" t="T13" r="T14" b="T15"/>
                <a:pathLst>
                  <a:path w="680" h="2064">
                    <a:moveTo>
                      <a:pt x="256" y="0"/>
                    </a:moveTo>
                    <a:cubicBezTo>
                      <a:pt x="128" y="124"/>
                      <a:pt x="0" y="248"/>
                      <a:pt x="64" y="480"/>
                    </a:cubicBezTo>
                    <a:cubicBezTo>
                      <a:pt x="128" y="712"/>
                      <a:pt x="600" y="1128"/>
                      <a:pt x="640" y="1392"/>
                    </a:cubicBezTo>
                    <a:cubicBezTo>
                      <a:pt x="680" y="1656"/>
                      <a:pt x="492" y="1860"/>
                      <a:pt x="304" y="2064"/>
                    </a:cubicBezTo>
                  </a:path>
                </a:pathLst>
              </a:custGeom>
              <a:noFill/>
              <a:ln w="571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486" name="Freeform 22">
                <a:extLst>
                  <a:ext uri="{FF2B5EF4-FFF2-40B4-BE49-F238E27FC236}">
                    <a16:creationId xmlns:a16="http://schemas.microsoft.com/office/drawing/2014/main" id="{629C732E-003F-07D1-F36F-EF13960FC53F}"/>
                  </a:ext>
                </a:extLst>
              </p:cNvPr>
              <p:cNvSpPr>
                <a:spLocks/>
              </p:cNvSpPr>
              <p:nvPr/>
            </p:nvSpPr>
            <p:spPr bwMode="auto">
              <a:xfrm flipH="1">
                <a:off x="2144" y="1344"/>
                <a:ext cx="672" cy="2016"/>
              </a:xfrm>
              <a:custGeom>
                <a:avLst/>
                <a:gdLst>
                  <a:gd name="T0" fmla="*/ 0 w 528"/>
                  <a:gd name="T1" fmla="*/ 0 h 2016"/>
                  <a:gd name="T2" fmla="*/ 48295 w 528"/>
                  <a:gd name="T3" fmla="*/ 144 h 2016"/>
                  <a:gd name="T4" fmla="*/ 67827 w 528"/>
                  <a:gd name="T5" fmla="*/ 384 h 2016"/>
                  <a:gd name="T6" fmla="*/ 48295 w 528"/>
                  <a:gd name="T7" fmla="*/ 1008 h 2016"/>
                  <a:gd name="T8" fmla="*/ 67827 w 528"/>
                  <a:gd name="T9" fmla="*/ 1584 h 2016"/>
                  <a:gd name="T10" fmla="*/ 106371 w 528"/>
                  <a:gd name="T11" fmla="*/ 2016 h 2016"/>
                  <a:gd name="T12" fmla="*/ 0 60000 65536"/>
                  <a:gd name="T13" fmla="*/ 0 60000 65536"/>
                  <a:gd name="T14" fmla="*/ 0 60000 65536"/>
                  <a:gd name="T15" fmla="*/ 0 60000 65536"/>
                  <a:gd name="T16" fmla="*/ 0 60000 65536"/>
                  <a:gd name="T17" fmla="*/ 0 60000 65536"/>
                  <a:gd name="T18" fmla="*/ 0 w 528"/>
                  <a:gd name="T19" fmla="*/ 0 h 2016"/>
                  <a:gd name="T20" fmla="*/ 528 w 528"/>
                  <a:gd name="T21" fmla="*/ 2016 h 2016"/>
                </a:gdLst>
                <a:ahLst/>
                <a:cxnLst>
                  <a:cxn ang="T12">
                    <a:pos x="T0" y="T1"/>
                  </a:cxn>
                  <a:cxn ang="T13">
                    <a:pos x="T2" y="T3"/>
                  </a:cxn>
                  <a:cxn ang="T14">
                    <a:pos x="T4" y="T5"/>
                  </a:cxn>
                  <a:cxn ang="T15">
                    <a:pos x="T6" y="T7"/>
                  </a:cxn>
                  <a:cxn ang="T16">
                    <a:pos x="T8" y="T9"/>
                  </a:cxn>
                  <a:cxn ang="T17">
                    <a:pos x="T10" y="T11"/>
                  </a:cxn>
                </a:cxnLst>
                <a:rect l="T18" t="T19" r="T20" b="T21"/>
                <a:pathLst>
                  <a:path w="528" h="2016">
                    <a:moveTo>
                      <a:pt x="0" y="0"/>
                    </a:moveTo>
                    <a:cubicBezTo>
                      <a:pt x="92" y="40"/>
                      <a:pt x="184" y="80"/>
                      <a:pt x="240" y="144"/>
                    </a:cubicBezTo>
                    <a:cubicBezTo>
                      <a:pt x="296" y="208"/>
                      <a:pt x="336" y="240"/>
                      <a:pt x="336" y="384"/>
                    </a:cubicBezTo>
                    <a:cubicBezTo>
                      <a:pt x="336" y="528"/>
                      <a:pt x="240" y="808"/>
                      <a:pt x="240" y="1008"/>
                    </a:cubicBezTo>
                    <a:cubicBezTo>
                      <a:pt x="240" y="1208"/>
                      <a:pt x="288" y="1416"/>
                      <a:pt x="336" y="1584"/>
                    </a:cubicBezTo>
                    <a:cubicBezTo>
                      <a:pt x="384" y="1752"/>
                      <a:pt x="456" y="1884"/>
                      <a:pt x="528" y="2016"/>
                    </a:cubicBezTo>
                  </a:path>
                </a:pathLst>
              </a:custGeom>
              <a:noFill/>
              <a:ln w="571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487" name="Freeform 23">
                <a:extLst>
                  <a:ext uri="{FF2B5EF4-FFF2-40B4-BE49-F238E27FC236}">
                    <a16:creationId xmlns:a16="http://schemas.microsoft.com/office/drawing/2014/main" id="{FF98AF4F-E653-BBE7-6942-F478BCE5AF40}"/>
                  </a:ext>
                </a:extLst>
              </p:cNvPr>
              <p:cNvSpPr>
                <a:spLocks/>
              </p:cNvSpPr>
              <p:nvPr/>
            </p:nvSpPr>
            <p:spPr bwMode="auto">
              <a:xfrm flipH="1">
                <a:off x="2440" y="1464"/>
                <a:ext cx="255" cy="552"/>
              </a:xfrm>
              <a:custGeom>
                <a:avLst/>
                <a:gdLst>
                  <a:gd name="T0" fmla="*/ 3 w 255"/>
                  <a:gd name="T1" fmla="*/ 232 h 552"/>
                  <a:gd name="T2" fmla="*/ 51 w 255"/>
                  <a:gd name="T3" fmla="*/ 374 h 552"/>
                  <a:gd name="T4" fmla="*/ 192 w 255"/>
                  <a:gd name="T5" fmla="*/ 544 h 552"/>
                  <a:gd name="T6" fmla="*/ 254 w 255"/>
                  <a:gd name="T7" fmla="*/ 326 h 552"/>
                  <a:gd name="T8" fmla="*/ 200 w 255"/>
                  <a:gd name="T9" fmla="*/ 120 h 552"/>
                  <a:gd name="T10" fmla="*/ 62 w 255"/>
                  <a:gd name="T11" fmla="*/ 11 h 552"/>
                  <a:gd name="T12" fmla="*/ 0 w 255"/>
                  <a:gd name="T13" fmla="*/ 184 h 552"/>
                  <a:gd name="T14" fmla="*/ 0 60000 65536"/>
                  <a:gd name="T15" fmla="*/ 0 60000 65536"/>
                  <a:gd name="T16" fmla="*/ 0 60000 65536"/>
                  <a:gd name="T17" fmla="*/ 0 60000 65536"/>
                  <a:gd name="T18" fmla="*/ 0 60000 65536"/>
                  <a:gd name="T19" fmla="*/ 0 60000 65536"/>
                  <a:gd name="T20" fmla="*/ 0 60000 65536"/>
                  <a:gd name="T21" fmla="*/ 0 w 255"/>
                  <a:gd name="T22" fmla="*/ 0 h 552"/>
                  <a:gd name="T23" fmla="*/ 255 w 255"/>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552">
                    <a:moveTo>
                      <a:pt x="3" y="232"/>
                    </a:moveTo>
                    <a:cubicBezTo>
                      <a:pt x="10" y="256"/>
                      <a:pt x="20" y="322"/>
                      <a:pt x="51" y="374"/>
                    </a:cubicBezTo>
                    <a:cubicBezTo>
                      <a:pt x="82" y="426"/>
                      <a:pt x="158" y="552"/>
                      <a:pt x="192" y="544"/>
                    </a:cubicBezTo>
                    <a:cubicBezTo>
                      <a:pt x="226" y="536"/>
                      <a:pt x="253" y="397"/>
                      <a:pt x="254" y="326"/>
                    </a:cubicBezTo>
                    <a:cubicBezTo>
                      <a:pt x="255" y="255"/>
                      <a:pt x="232" y="173"/>
                      <a:pt x="200" y="120"/>
                    </a:cubicBezTo>
                    <a:cubicBezTo>
                      <a:pt x="168" y="67"/>
                      <a:pt x="95" y="0"/>
                      <a:pt x="62" y="11"/>
                    </a:cubicBezTo>
                    <a:cubicBezTo>
                      <a:pt x="29" y="22"/>
                      <a:pt x="13" y="148"/>
                      <a:pt x="0" y="184"/>
                    </a:cubicBezTo>
                  </a:path>
                </a:pathLst>
              </a:custGeom>
              <a:noFill/>
              <a:ln w="19050" cap="flat" cmpd="sng">
                <a:solidFill>
                  <a:schemeClr val="hlink"/>
                </a:solidFill>
                <a:prstDash val="solid"/>
                <a:round/>
                <a:headEnd type="triangl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488" name="Line 26">
                <a:extLst>
                  <a:ext uri="{FF2B5EF4-FFF2-40B4-BE49-F238E27FC236}">
                    <a16:creationId xmlns:a16="http://schemas.microsoft.com/office/drawing/2014/main" id="{6D608D8C-7081-4DCE-99F9-BDFD02D1566E}"/>
                  </a:ext>
                </a:extLst>
              </p:cNvPr>
              <p:cNvSpPr>
                <a:spLocks noChangeShapeType="1"/>
              </p:cNvSpPr>
              <p:nvPr/>
            </p:nvSpPr>
            <p:spPr bwMode="auto">
              <a:xfrm>
                <a:off x="2248" y="1536"/>
                <a:ext cx="336" cy="144"/>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90489" name="Rectangle 27">
                <a:extLst>
                  <a:ext uri="{FF2B5EF4-FFF2-40B4-BE49-F238E27FC236}">
                    <a16:creationId xmlns:a16="http://schemas.microsoft.com/office/drawing/2014/main" id="{B3669714-B962-983A-8135-48B6C97C4268}"/>
                  </a:ext>
                </a:extLst>
              </p:cNvPr>
              <p:cNvSpPr>
                <a:spLocks noChangeArrowheads="1"/>
              </p:cNvSpPr>
              <p:nvPr/>
            </p:nvSpPr>
            <p:spPr bwMode="auto">
              <a:xfrm>
                <a:off x="1920" y="1248"/>
                <a:ext cx="5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chemeClr val="tx1"/>
                    </a:solidFill>
                    <a:latin typeface="Times" pitchFamily="1" charset="0"/>
                  </a:rPr>
                  <a:t>dB/dt</a:t>
                </a:r>
              </a:p>
            </p:txBody>
          </p:sp>
          <p:sp>
            <p:nvSpPr>
              <p:cNvPr id="190490" name="Rectangle 28">
                <a:extLst>
                  <a:ext uri="{FF2B5EF4-FFF2-40B4-BE49-F238E27FC236}">
                    <a16:creationId xmlns:a16="http://schemas.microsoft.com/office/drawing/2014/main" id="{8F1DF349-B7C1-BB07-063C-0B7E8997F754}"/>
                  </a:ext>
                </a:extLst>
              </p:cNvPr>
              <p:cNvSpPr>
                <a:spLocks noChangeArrowheads="1"/>
              </p:cNvSpPr>
              <p:nvPr/>
            </p:nvSpPr>
            <p:spPr bwMode="auto">
              <a:xfrm>
                <a:off x="2035" y="991"/>
                <a:ext cx="8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2000" i="1">
                    <a:solidFill>
                      <a:schemeClr val="hlink"/>
                    </a:solidFill>
                    <a:latin typeface="Tahoma" panose="020B0604030504040204" pitchFamily="34" charset="0"/>
                  </a:rPr>
                  <a:t>loose</a:t>
                </a:r>
                <a:r>
                  <a:rPr lang="en-US" altLang="sv-SE" sz="2000">
                    <a:solidFill>
                      <a:schemeClr val="hlink"/>
                    </a:solidFill>
                    <a:latin typeface="Tahoma" panose="020B0604030504040204" pitchFamily="34" charset="0"/>
                  </a:rPr>
                  <a:t> twist</a:t>
                </a:r>
              </a:p>
            </p:txBody>
          </p:sp>
        </p:grpSp>
        <p:grpSp>
          <p:nvGrpSpPr>
            <p:cNvPr id="190475" name="Group 83">
              <a:extLst>
                <a:ext uri="{FF2B5EF4-FFF2-40B4-BE49-F238E27FC236}">
                  <a16:creationId xmlns:a16="http://schemas.microsoft.com/office/drawing/2014/main" id="{837360F8-E74E-21A7-2C39-D13919EBC92B}"/>
                </a:ext>
              </a:extLst>
            </p:cNvPr>
            <p:cNvGrpSpPr>
              <a:grpSpLocks/>
            </p:cNvGrpSpPr>
            <p:nvPr/>
          </p:nvGrpSpPr>
          <p:grpSpPr bwMode="auto">
            <a:xfrm>
              <a:off x="4495800" y="1600200"/>
              <a:ext cx="1568450" cy="3754438"/>
              <a:chOff x="2880" y="1008"/>
              <a:chExt cx="988" cy="2365"/>
            </a:xfrm>
          </p:grpSpPr>
          <p:grpSp>
            <p:nvGrpSpPr>
              <p:cNvPr id="190478" name="Group 9">
                <a:extLst>
                  <a:ext uri="{FF2B5EF4-FFF2-40B4-BE49-F238E27FC236}">
                    <a16:creationId xmlns:a16="http://schemas.microsoft.com/office/drawing/2014/main" id="{B2175C65-6C24-F71F-2B43-754AAC5B68F2}"/>
                  </a:ext>
                </a:extLst>
              </p:cNvPr>
              <p:cNvGrpSpPr>
                <a:grpSpLocks/>
              </p:cNvGrpSpPr>
              <p:nvPr/>
            </p:nvGrpSpPr>
            <p:grpSpPr bwMode="auto">
              <a:xfrm>
                <a:off x="3230" y="1313"/>
                <a:ext cx="569" cy="2060"/>
                <a:chOff x="424" y="576"/>
                <a:chExt cx="784" cy="3116"/>
              </a:xfrm>
            </p:grpSpPr>
            <p:sp>
              <p:nvSpPr>
                <p:cNvPr id="190483" name="Freeform 10">
                  <a:extLst>
                    <a:ext uri="{FF2B5EF4-FFF2-40B4-BE49-F238E27FC236}">
                      <a16:creationId xmlns:a16="http://schemas.microsoft.com/office/drawing/2014/main" id="{7307AC7D-3385-1C20-CD36-94F8173E66E8}"/>
                    </a:ext>
                  </a:extLst>
                </p:cNvPr>
                <p:cNvSpPr>
                  <a:spLocks/>
                </p:cNvSpPr>
                <p:nvPr/>
              </p:nvSpPr>
              <p:spPr bwMode="auto">
                <a:xfrm>
                  <a:off x="424" y="960"/>
                  <a:ext cx="784" cy="2732"/>
                </a:xfrm>
                <a:custGeom>
                  <a:avLst/>
                  <a:gdLst>
                    <a:gd name="T0" fmla="*/ 392 w 784"/>
                    <a:gd name="T1" fmla="*/ 0 h 2732"/>
                    <a:gd name="T2" fmla="*/ 728 w 784"/>
                    <a:gd name="T3" fmla="*/ 336 h 2732"/>
                    <a:gd name="T4" fmla="*/ 56 w 784"/>
                    <a:gd name="T5" fmla="*/ 1008 h 2732"/>
                    <a:gd name="T6" fmla="*/ 728 w 784"/>
                    <a:gd name="T7" fmla="*/ 1680 h 2732"/>
                    <a:gd name="T8" fmla="*/ 56 w 784"/>
                    <a:gd name="T9" fmla="*/ 2352 h 2732"/>
                    <a:gd name="T10" fmla="*/ 391 w 784"/>
                    <a:gd name="T11" fmla="*/ 2732 h 2732"/>
                    <a:gd name="T12" fmla="*/ 0 60000 65536"/>
                    <a:gd name="T13" fmla="*/ 0 60000 65536"/>
                    <a:gd name="T14" fmla="*/ 0 60000 65536"/>
                    <a:gd name="T15" fmla="*/ 0 60000 65536"/>
                    <a:gd name="T16" fmla="*/ 0 60000 65536"/>
                    <a:gd name="T17" fmla="*/ 0 60000 65536"/>
                    <a:gd name="T18" fmla="*/ 0 w 784"/>
                    <a:gd name="T19" fmla="*/ 0 h 2732"/>
                    <a:gd name="T20" fmla="*/ 784 w 784"/>
                    <a:gd name="T21" fmla="*/ 2732 h 2732"/>
                  </a:gdLst>
                  <a:ahLst/>
                  <a:cxnLst>
                    <a:cxn ang="T12">
                      <a:pos x="T0" y="T1"/>
                    </a:cxn>
                    <a:cxn ang="T13">
                      <a:pos x="T2" y="T3"/>
                    </a:cxn>
                    <a:cxn ang="T14">
                      <a:pos x="T4" y="T5"/>
                    </a:cxn>
                    <a:cxn ang="T15">
                      <a:pos x="T6" y="T7"/>
                    </a:cxn>
                    <a:cxn ang="T16">
                      <a:pos x="T8" y="T9"/>
                    </a:cxn>
                    <a:cxn ang="T17">
                      <a:pos x="T10" y="T11"/>
                    </a:cxn>
                  </a:cxnLst>
                  <a:rect l="T18" t="T19" r="T20" b="T21"/>
                  <a:pathLst>
                    <a:path w="784" h="2732">
                      <a:moveTo>
                        <a:pt x="392" y="0"/>
                      </a:moveTo>
                      <a:cubicBezTo>
                        <a:pt x="588" y="84"/>
                        <a:pt x="784" y="168"/>
                        <a:pt x="728" y="336"/>
                      </a:cubicBezTo>
                      <a:cubicBezTo>
                        <a:pt x="672" y="504"/>
                        <a:pt x="56" y="784"/>
                        <a:pt x="56" y="1008"/>
                      </a:cubicBezTo>
                      <a:cubicBezTo>
                        <a:pt x="56" y="1232"/>
                        <a:pt x="728" y="1456"/>
                        <a:pt x="728" y="1680"/>
                      </a:cubicBezTo>
                      <a:cubicBezTo>
                        <a:pt x="728" y="1904"/>
                        <a:pt x="112" y="2177"/>
                        <a:pt x="56" y="2352"/>
                      </a:cubicBezTo>
                      <a:cubicBezTo>
                        <a:pt x="0" y="2527"/>
                        <a:pt x="321" y="2653"/>
                        <a:pt x="391" y="2732"/>
                      </a:cubicBezTo>
                    </a:path>
                  </a:pathLst>
                </a:custGeom>
                <a:noFill/>
                <a:ln w="571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484" name="Freeform 11">
                  <a:extLst>
                    <a:ext uri="{FF2B5EF4-FFF2-40B4-BE49-F238E27FC236}">
                      <a16:creationId xmlns:a16="http://schemas.microsoft.com/office/drawing/2014/main" id="{0726FC4B-D775-4BB8-B88C-DF56073366DA}"/>
                    </a:ext>
                  </a:extLst>
                </p:cNvPr>
                <p:cNvSpPr>
                  <a:spLocks/>
                </p:cNvSpPr>
                <p:nvPr/>
              </p:nvSpPr>
              <p:spPr bwMode="auto">
                <a:xfrm>
                  <a:off x="424" y="576"/>
                  <a:ext cx="784" cy="2736"/>
                </a:xfrm>
                <a:custGeom>
                  <a:avLst/>
                  <a:gdLst>
                    <a:gd name="T0" fmla="*/ 392 w 784"/>
                    <a:gd name="T1" fmla="*/ 0 h 2736"/>
                    <a:gd name="T2" fmla="*/ 56 w 784"/>
                    <a:gd name="T3" fmla="*/ 384 h 2736"/>
                    <a:gd name="T4" fmla="*/ 728 w 784"/>
                    <a:gd name="T5" fmla="*/ 1056 h 2736"/>
                    <a:gd name="T6" fmla="*/ 56 w 784"/>
                    <a:gd name="T7" fmla="*/ 1728 h 2736"/>
                    <a:gd name="T8" fmla="*/ 728 w 784"/>
                    <a:gd name="T9" fmla="*/ 2400 h 2736"/>
                    <a:gd name="T10" fmla="*/ 392 w 784"/>
                    <a:gd name="T11" fmla="*/ 2736 h 2736"/>
                    <a:gd name="T12" fmla="*/ 0 60000 65536"/>
                    <a:gd name="T13" fmla="*/ 0 60000 65536"/>
                    <a:gd name="T14" fmla="*/ 0 60000 65536"/>
                    <a:gd name="T15" fmla="*/ 0 60000 65536"/>
                    <a:gd name="T16" fmla="*/ 0 60000 65536"/>
                    <a:gd name="T17" fmla="*/ 0 60000 65536"/>
                    <a:gd name="T18" fmla="*/ 0 w 784"/>
                    <a:gd name="T19" fmla="*/ 0 h 2736"/>
                    <a:gd name="T20" fmla="*/ 784 w 784"/>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784" h="2736">
                      <a:moveTo>
                        <a:pt x="392" y="0"/>
                      </a:moveTo>
                      <a:cubicBezTo>
                        <a:pt x="196" y="104"/>
                        <a:pt x="0" y="208"/>
                        <a:pt x="56" y="384"/>
                      </a:cubicBezTo>
                      <a:cubicBezTo>
                        <a:pt x="112" y="560"/>
                        <a:pt x="728" y="832"/>
                        <a:pt x="728" y="1056"/>
                      </a:cubicBezTo>
                      <a:cubicBezTo>
                        <a:pt x="728" y="1280"/>
                        <a:pt x="56" y="1504"/>
                        <a:pt x="56" y="1728"/>
                      </a:cubicBezTo>
                      <a:cubicBezTo>
                        <a:pt x="56" y="1952"/>
                        <a:pt x="672" y="2232"/>
                        <a:pt x="728" y="2400"/>
                      </a:cubicBezTo>
                      <a:cubicBezTo>
                        <a:pt x="784" y="2568"/>
                        <a:pt x="588" y="2652"/>
                        <a:pt x="392" y="2736"/>
                      </a:cubicBezTo>
                    </a:path>
                  </a:pathLst>
                </a:custGeom>
                <a:noFill/>
                <a:ln w="571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sp>
            <p:nvSpPr>
              <p:cNvPr id="190479" name="Freeform 13">
                <a:extLst>
                  <a:ext uri="{FF2B5EF4-FFF2-40B4-BE49-F238E27FC236}">
                    <a16:creationId xmlns:a16="http://schemas.microsoft.com/office/drawing/2014/main" id="{FF09AF43-E3D9-E04D-C5B7-8C9098C66F40}"/>
                  </a:ext>
                </a:extLst>
              </p:cNvPr>
              <p:cNvSpPr>
                <a:spLocks/>
              </p:cNvSpPr>
              <p:nvPr/>
            </p:nvSpPr>
            <p:spPr bwMode="auto">
              <a:xfrm>
                <a:off x="3358" y="1963"/>
                <a:ext cx="368" cy="289"/>
              </a:xfrm>
              <a:custGeom>
                <a:avLst/>
                <a:gdLst>
                  <a:gd name="T0" fmla="*/ 147 w 368"/>
                  <a:gd name="T1" fmla="*/ 110 h 289"/>
                  <a:gd name="T2" fmla="*/ 23 w 368"/>
                  <a:gd name="T3" fmla="*/ 211 h 289"/>
                  <a:gd name="T4" fmla="*/ 9 w 368"/>
                  <a:gd name="T5" fmla="*/ 273 h 289"/>
                  <a:gd name="T6" fmla="*/ 60 w 368"/>
                  <a:gd name="T7" fmla="*/ 278 h 289"/>
                  <a:gd name="T8" fmla="*/ 185 w 368"/>
                  <a:gd name="T9" fmla="*/ 206 h 289"/>
                  <a:gd name="T10" fmla="*/ 302 w 368"/>
                  <a:gd name="T11" fmla="*/ 115 h 289"/>
                  <a:gd name="T12" fmla="*/ 358 w 368"/>
                  <a:gd name="T13" fmla="*/ 70 h 289"/>
                  <a:gd name="T14" fmla="*/ 364 w 368"/>
                  <a:gd name="T15" fmla="*/ 30 h 289"/>
                  <a:gd name="T16" fmla="*/ 344 w 368"/>
                  <a:gd name="T17" fmla="*/ 6 h 289"/>
                  <a:gd name="T18" fmla="*/ 292 w 368"/>
                  <a:gd name="T19" fmla="*/ 11 h 289"/>
                  <a:gd name="T20" fmla="*/ 189 w 368"/>
                  <a:gd name="T21" fmla="*/ 75 h 2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
                  <a:gd name="T34" fmla="*/ 0 h 289"/>
                  <a:gd name="T35" fmla="*/ 368 w 368"/>
                  <a:gd name="T36" fmla="*/ 289 h 2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 h="289">
                    <a:moveTo>
                      <a:pt x="147" y="110"/>
                    </a:moveTo>
                    <a:cubicBezTo>
                      <a:pt x="127" y="127"/>
                      <a:pt x="46" y="184"/>
                      <a:pt x="23" y="211"/>
                    </a:cubicBezTo>
                    <a:cubicBezTo>
                      <a:pt x="0" y="238"/>
                      <a:pt x="3" y="262"/>
                      <a:pt x="9" y="273"/>
                    </a:cubicBezTo>
                    <a:cubicBezTo>
                      <a:pt x="15" y="284"/>
                      <a:pt x="31" y="289"/>
                      <a:pt x="60" y="278"/>
                    </a:cubicBezTo>
                    <a:cubicBezTo>
                      <a:pt x="89" y="267"/>
                      <a:pt x="145" y="233"/>
                      <a:pt x="185" y="206"/>
                    </a:cubicBezTo>
                    <a:cubicBezTo>
                      <a:pt x="225" y="179"/>
                      <a:pt x="273" y="138"/>
                      <a:pt x="302" y="115"/>
                    </a:cubicBezTo>
                    <a:cubicBezTo>
                      <a:pt x="331" y="92"/>
                      <a:pt x="348" y="84"/>
                      <a:pt x="358" y="70"/>
                    </a:cubicBezTo>
                    <a:cubicBezTo>
                      <a:pt x="368" y="56"/>
                      <a:pt x="366" y="41"/>
                      <a:pt x="364" y="30"/>
                    </a:cubicBezTo>
                    <a:cubicBezTo>
                      <a:pt x="362" y="19"/>
                      <a:pt x="356" y="9"/>
                      <a:pt x="344" y="6"/>
                    </a:cubicBezTo>
                    <a:cubicBezTo>
                      <a:pt x="332" y="3"/>
                      <a:pt x="318" y="0"/>
                      <a:pt x="292" y="11"/>
                    </a:cubicBezTo>
                    <a:cubicBezTo>
                      <a:pt x="266" y="22"/>
                      <a:pt x="211" y="62"/>
                      <a:pt x="189" y="75"/>
                    </a:cubicBezTo>
                  </a:path>
                </a:pathLst>
              </a:custGeom>
              <a:noFill/>
              <a:ln w="19050" cmpd="sng">
                <a:solidFill>
                  <a:srgbClr val="0000FF"/>
                </a:solidFill>
                <a:round/>
                <a:headE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190480" name="Line 14">
                <a:extLst>
                  <a:ext uri="{FF2B5EF4-FFF2-40B4-BE49-F238E27FC236}">
                    <a16:creationId xmlns:a16="http://schemas.microsoft.com/office/drawing/2014/main" id="{7394D814-93EE-78FF-1DCF-832DF4238967}"/>
                  </a:ext>
                </a:extLst>
              </p:cNvPr>
              <p:cNvSpPr>
                <a:spLocks noChangeShapeType="1"/>
              </p:cNvSpPr>
              <p:nvPr/>
            </p:nvSpPr>
            <p:spPr bwMode="auto">
              <a:xfrm>
                <a:off x="3216" y="1937"/>
                <a:ext cx="336" cy="144"/>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SE"/>
              </a:p>
            </p:txBody>
          </p:sp>
          <p:sp>
            <p:nvSpPr>
              <p:cNvPr id="190481" name="Rectangle 15">
                <a:extLst>
                  <a:ext uri="{FF2B5EF4-FFF2-40B4-BE49-F238E27FC236}">
                    <a16:creationId xmlns:a16="http://schemas.microsoft.com/office/drawing/2014/main" id="{2AB2D810-ACA0-28FB-6AD7-802AC62BF608}"/>
                  </a:ext>
                </a:extLst>
              </p:cNvPr>
              <p:cNvSpPr>
                <a:spLocks noChangeArrowheads="1"/>
              </p:cNvSpPr>
              <p:nvPr/>
            </p:nvSpPr>
            <p:spPr bwMode="auto">
              <a:xfrm>
                <a:off x="2880" y="1649"/>
                <a:ext cx="5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chemeClr val="tx1"/>
                    </a:solidFill>
                    <a:latin typeface="Times" pitchFamily="1" charset="0"/>
                  </a:rPr>
                  <a:t>dB/dt</a:t>
                </a:r>
              </a:p>
            </p:txBody>
          </p:sp>
          <p:sp>
            <p:nvSpPr>
              <p:cNvPr id="190482" name="Rectangle 30">
                <a:extLst>
                  <a:ext uri="{FF2B5EF4-FFF2-40B4-BE49-F238E27FC236}">
                    <a16:creationId xmlns:a16="http://schemas.microsoft.com/office/drawing/2014/main" id="{269C8E29-0348-6E80-A747-063509A83BA4}"/>
                  </a:ext>
                </a:extLst>
              </p:cNvPr>
              <p:cNvSpPr>
                <a:spLocks noChangeArrowheads="1"/>
              </p:cNvSpPr>
              <p:nvPr/>
            </p:nvSpPr>
            <p:spPr bwMode="auto">
              <a:xfrm>
                <a:off x="3047" y="1008"/>
                <a:ext cx="8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2000" i="1">
                    <a:solidFill>
                      <a:srgbClr val="0000FF"/>
                    </a:solidFill>
                    <a:latin typeface="Tahoma" panose="020B0604030504040204" pitchFamily="34" charset="0"/>
                  </a:rPr>
                  <a:t>tight</a:t>
                </a:r>
                <a:r>
                  <a:rPr lang="en-US" altLang="sv-SE" sz="2000">
                    <a:solidFill>
                      <a:srgbClr val="0000FF"/>
                    </a:solidFill>
                    <a:latin typeface="Tahoma" panose="020B0604030504040204" pitchFamily="34" charset="0"/>
                  </a:rPr>
                  <a:t> twist</a:t>
                </a:r>
              </a:p>
            </p:txBody>
          </p:sp>
        </p:grpSp>
        <p:sp>
          <p:nvSpPr>
            <p:cNvPr id="190476" name="Line 79">
              <a:extLst>
                <a:ext uri="{FF2B5EF4-FFF2-40B4-BE49-F238E27FC236}">
                  <a16:creationId xmlns:a16="http://schemas.microsoft.com/office/drawing/2014/main" id="{DD745279-839C-7A98-8705-C227C575D3F0}"/>
                </a:ext>
              </a:extLst>
            </p:cNvPr>
            <p:cNvSpPr>
              <a:spLocks noChangeShapeType="1"/>
            </p:cNvSpPr>
            <p:nvPr/>
          </p:nvSpPr>
          <p:spPr bwMode="auto">
            <a:xfrm flipV="1">
              <a:off x="6629400" y="3581400"/>
              <a:ext cx="1600200" cy="650875"/>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90477" name="Line 81">
              <a:extLst>
                <a:ext uri="{FF2B5EF4-FFF2-40B4-BE49-F238E27FC236}">
                  <a16:creationId xmlns:a16="http://schemas.microsoft.com/office/drawing/2014/main" id="{BC405ED0-4CE5-53F0-5FF2-1594FE86E591}"/>
                </a:ext>
              </a:extLst>
            </p:cNvPr>
            <p:cNvSpPr>
              <a:spLocks noChangeShapeType="1"/>
            </p:cNvSpPr>
            <p:nvPr/>
          </p:nvSpPr>
          <p:spPr bwMode="auto">
            <a:xfrm flipV="1">
              <a:off x="6653213" y="2941638"/>
              <a:ext cx="377825" cy="1257300"/>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SE"/>
            </a:p>
          </p:txBody>
        </p:sp>
      </p:grpSp>
      <p:sp>
        <p:nvSpPr>
          <p:cNvPr id="190472" name="TextBox 68">
            <a:extLst>
              <a:ext uri="{FF2B5EF4-FFF2-40B4-BE49-F238E27FC236}">
                <a16:creationId xmlns:a16="http://schemas.microsoft.com/office/drawing/2014/main" id="{762F25D0-7AF3-AFEB-BFF1-5CDF67A4366C}"/>
              </a:ext>
            </a:extLst>
          </p:cNvPr>
          <p:cNvSpPr txBox="1">
            <a:spLocks noChangeArrowheads="1"/>
          </p:cNvSpPr>
          <p:nvPr/>
        </p:nvSpPr>
        <p:spPr bwMode="auto">
          <a:xfrm>
            <a:off x="33338" y="1371600"/>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400">
                <a:solidFill>
                  <a:schemeClr val="tx1"/>
                </a:solidFill>
              </a:rPr>
              <a:t>slide courtesy of L. Boturra  - CERN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7">
            <a:extLst>
              <a:ext uri="{FF2B5EF4-FFF2-40B4-BE49-F238E27FC236}">
                <a16:creationId xmlns:a16="http://schemas.microsoft.com/office/drawing/2014/main" id="{2451209B-0E4E-B6D3-3077-551429E56CCD}"/>
              </a:ext>
            </a:extLst>
          </p:cNvPr>
          <p:cNvSpPr>
            <a:spLocks noGrp="1"/>
          </p:cNvSpPr>
          <p:nvPr>
            <p:ph type="title"/>
          </p:nvPr>
        </p:nvSpPr>
        <p:spPr>
          <a:xfrm>
            <a:off x="1066800" y="152400"/>
            <a:ext cx="7138988" cy="1143000"/>
          </a:xfrm>
        </p:spPr>
        <p:txBody>
          <a:bodyPr/>
          <a:lstStyle/>
          <a:p>
            <a:pPr eaLnBrk="1" hangingPunct="1"/>
            <a:r>
              <a:rPr lang="en-US" altLang="sv-SE">
                <a:ea typeface="ＭＳ Ｐゴシック" panose="020B0600070205080204" pitchFamily="34" charset="-128"/>
              </a:rPr>
              <a:t>Superconductors &amp; Magnetism</a:t>
            </a:r>
          </a:p>
        </p:txBody>
      </p:sp>
      <p:sp>
        <p:nvSpPr>
          <p:cNvPr id="110594" name="Date Placeholder 6">
            <a:extLst>
              <a:ext uri="{FF2B5EF4-FFF2-40B4-BE49-F238E27FC236}">
                <a16:creationId xmlns:a16="http://schemas.microsoft.com/office/drawing/2014/main" id="{1BB266DA-2A0D-49BD-D32C-351E6A68E6D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0595" name="Footer Placeholder 4">
            <a:extLst>
              <a:ext uri="{FF2B5EF4-FFF2-40B4-BE49-F238E27FC236}">
                <a16:creationId xmlns:a16="http://schemas.microsoft.com/office/drawing/2014/main" id="{0FF33411-A440-B1EC-6C07-B43274AEF9B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0596" name="Slide Number Placeholder 5">
            <a:extLst>
              <a:ext uri="{FF2B5EF4-FFF2-40B4-BE49-F238E27FC236}">
                <a16:creationId xmlns:a16="http://schemas.microsoft.com/office/drawing/2014/main" id="{C453F8CD-6FD9-7821-2230-220A67AE08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1467CD28-1F5C-5A4E-BF4B-355E9868302C}" type="slidenum">
              <a:rPr lang="en-US" altLang="sv-SE" sz="1000">
                <a:solidFill>
                  <a:srgbClr val="064308"/>
                </a:solidFill>
                <a:latin typeface="Arial" panose="020B0604020202020204" pitchFamily="34" charset="0"/>
              </a:rPr>
              <a:pPr eaLnBrk="0" hangingPunct="0">
                <a:spcBef>
                  <a:spcPct val="0"/>
                </a:spcBef>
                <a:buFontTx/>
                <a:buNone/>
              </a:pPr>
              <a:t>7</a:t>
            </a:fld>
            <a:endParaRPr lang="en-US" altLang="sv-SE" sz="1000">
              <a:solidFill>
                <a:srgbClr val="064308"/>
              </a:solidFill>
              <a:latin typeface="Arial" panose="020B0604020202020204" pitchFamily="34" charset="0"/>
            </a:endParaRPr>
          </a:p>
        </p:txBody>
      </p:sp>
      <p:pic>
        <p:nvPicPr>
          <p:cNvPr id="110597" name="Picture 8">
            <a:extLst>
              <a:ext uri="{FF2B5EF4-FFF2-40B4-BE49-F238E27FC236}">
                <a16:creationId xmlns:a16="http://schemas.microsoft.com/office/drawing/2014/main" id="{D1E5407E-5795-B3FC-D69A-CD8052C4BE9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33600" y="1447800"/>
            <a:ext cx="4267200" cy="4864100"/>
          </a:xfrm>
        </p:spPr>
      </p:pic>
      <p:sp>
        <p:nvSpPr>
          <p:cNvPr id="110598" name="AutoShape 10" descr="data:image/jpg;base64,/9j/4AAQSkZJRgABAQAAAQABAAD/2wCEAAkGBhQSEBQUEBQUFBQUFBQUFBQUFBQUFBQUFBQVFBQUFBQXHCYeFxkkGRQUHy8gJCcpLCwsFR4xNTAqNSYrLCkBCQoKDgwNFw8PFCkcHBwpKSksKSwpKSksKSkpLCwpLCkpLCkpKSwpKSksLCwpLCwsLCwpLCkpLCwsLCwpLCwsLP/AABEIALcBEwMBIgACEQEDEQH/xAAbAAADAQEBAQEAAAAAAAAAAAAAAQIDBQQGB//EAD0QAAICAQEEBwQGCAcAAAAAAAABAhEDIQQFEjEGE0FRYYGRIlJxoRQyQrHR8BUWIyRDcpKyB1NjgqLB4f/EABgBAQEBAQEAAAAAAAAAAAAAAAABAgME/8QAIBEBAQEAAgMAAgMAAAAAAAAAAAERAhIDITFRYRMiQf/aAAwDAQACEQMRAD8A1RaIRaNqYWAgKQxDABMZLAaAEBUAAICWCGwiAmefaclI9UjmbzfssT2V5/p6s1jtKZ8bn2iSm6faVDeM12nW+D8Vznl/T7NTRSPkse+ZLmezBvs53wco1PJK7O0GCZktr4ioyHGZF16YM2ieeDNoso2iWjOJogp0TIomQQ4jTCJQCeRiSKAYEMAKCgAAjZFIhFIw0oBABokImxoKYmAmwikAgKGIAATEVwhwgRRzN7P2WdVo5G+X7LNT6l+Picz9p/Ekc+bEex5gXh5kGmz8xR29m5HqgzzbPyPRA8j0PVBm8DzwNoCq3iaIziaIyKRMikTIC4lExKKEAwAQAAAAAEaoZKHZlpVgKxWBYybHYDsVhYrApMdk2BQxpCKiBcokNGsZETRkQcTfj9lnbZxd/wAfYb7vuN8fsS/HxUuYhsD2PKTNtmWpkbbItRy+LPrtYeR6IGGJaHogeV3bRN4GETaBFjeBojODNERVoh8yiWwNIlExGAwAAEAxFQAAEFpjITHZlpVisTYWBpYWTYWBVisViso0sLJsLAtMpMzTHYGiY2ZxZdmQmc7eWyTlHSEmnfJN6cnyOxDgUfaer7uwnNvOo+xWiVaVfci6Y/P9n6NZ5pSUeGLlwqU2oKve9rVx1WqvzMt8boezyjFyUuKKlcbpN84/FNM+6w53wuPCpybesmu3Va1rVL5HipOMseVNxfstdqa+1F6pPx+83fPZZrP8cs9Pg2ejY+ZrvXdksM6esXbhJPnG61XY+9GWxrU9Oy8djhJZfbtYuRvAxx8jaB547t4msDKJrEitoGiMomiAuyGVZFkG0WMhFAUAgKGAgAAFYA1SGHCFGFAh0JAWAhgFk2UKgHYWFAUNFolIogVlpmbHZFTtGWl493erPHtOVNxS5urtpxpNJ6Km7tLyZrt+VLh0vTy566/ntObjzKnJqSjaudNR7O3z8eaA6eCKcqXEqjS5Lzfd2HP61PirVOTavuvs/PaeHad6Yla6x1zfBd6Lk6dctOZ591byjkvg0p/VdWkqSbo5+Semo035s0pwUo68FuXfTaV+NaX8UcjY46n1Ozri40u2NJfHR16v1PGt20dvF5P69XPnw96zxm8AWCi4wNIuKNYkJFxCtImiM4loCiRkog1RVkoYDCxDsoAAQQwFYAd57oIe6WdWx2cNrpjjS3SyHuqR3OILG0xwnu2RL3fLuO/YWXtTHz/0CXcH0F9x9BoS2u4bTHEWxPuB7GdhkUibTHJezmcsLOxKjN0TsuOPLGyWdaWPw+RnPAqHdMcDeWzynH2JU12Oqfn2M/P9unPrJRyuXEnqpNuu7n4V5UfqeTZTlb23JDNH2001ymvrLw8V4M1OUMfnObJUJV+dTx7NtkoSUotprk0ffw6K4VzUp+Epaf8AGhbV0dwzioqChXJwSi/WtfMqObunejzyhSanGScq+q407a7uzQ+nSPJsO68eFVjjV1bbbbrvZ7YiSQtYzgRwm8ok8J11nEcI1EtRHwgTRSAYAQmUyEQbIZKGEMLEBQ7CxAA7AVgQfZAMZ5nUqHwgOyhUFFWKyiZI+R6RdMpYM8sUIx9lL2mm3bipd6S5+J9eflnTRfveX4x/siXj7Sve/wDECb5uK+EPxsnJ0vlVvJLyfD8o0fF8LsM71NYmvqX0xlr+0l/VL8SJdL5PR5Z18ZHybExg+qW/ov7b+YT6S/6j9ZHy0TCfMD6yXSfvySr4yMpdIU5L9o14tyPlWSwPpn0hV6yb9SJdIY9jfzPnGiJAfSfrFF85S9P/AEX6wQXbJnzQiaPqF0gh70vKzL9aa5cfqvxPnAGj6VdLpLlx+bPZsfS+TftL5I+QRtidPQaP0/ZdqWWCnFNJ3o/B1/0a0c/oo72aN98v7mdjqzfZMeZmEpanveMl7OOxjDGyzZYR9UXsYwA26kOqHaJjEDXqRdUNhjMDTqgGxMfY8I+Eug4TzOyKChtoaAkXEi+AmWIoVn5x0v2NvacjadSprTmuGK080z9Elsy7jx7XueGT60U/ijUuJX5H9E1PFtUfaP1Pauh2N/VXD/K6++zg7Z/h227WSX+5KX3Ub7RMfCNENH12boBm+zOL+Ka/E8GfoVtMeUVL+V/jQ1HBijPJDU7v6q7Sv4T9V+Jjn6ObR/lS+QHEcSXE6/6Bzrnin6GWbc2Vfw5ejA5soktHSybsn7r5dxnHdeT3X8hg5rQUdCe6snuS/pZmtgl7svRkMeOgSPZHd839l+jL/Rc/cfoyGPEkawR0MG4M0npjm/Jnc3V0Ny8ac4LR8pa/Imq6/RFfu0f5pfedxI02fd7UUkkqXJKl5JDnia5om6YyodDAAoKGBQqChgEKhUUBRNAUAH0stoB5jyOypLQdV1vLKEcx5eI1wy1M9V177E5GPXXqZvOaxHolIl5DzSykPMOo9bloZymjLrNDKWUnVdehRRpDCnzPKso/pDHU1eWC4qQPZkTGfN95Msg6ov6LEl7FHuRCyhHNqTFKW7ody9DOW6cfur0Ruso+tLlHnjuyK5KvIr6FHtSfxSNes8S8eTXUmU9MI7BBcoR9KD6JH3fmemWQFJdpMowjs0e5/ItYl3NFuaKbRnFZNL8omeJSVV6mzZNpkHG2jA4ujE928Ml+R4S8bqWAYhm0AAAAAAAAAFHbmvEnzBkm0OS8Q8yZUDiBpxgqvV6EomwrTJlTZL8GLJa1FKLpeIFxWhE0WlSMs0WgKoTCKKyJdgFXSM22XJ2vgZSkBLZpjxPt0Mo8zbPld0uwgli1uhMSlqBcV8hKTB5WQmBfEyU2TI1eXhVLQBzi0EpukzGc33h1r4fAgqW0fEz6980S8hlLM2Y5RYWW+bMTVyfaYmOLVMBAa1kwEBQwAQQwAQHaki5wqjPIxN8kdUEpErxKeJ9pID1GTxFATJs0xybruRmw1Ct4vmzz5ZamqehjODKLUiXKzSOB1YJJaEDjPSjFmzehhJgTY3IaQmAuIcUU2LiALJURylroSyDeeOq1McnOwcrZNgDFLJpT5FV4ETZKM3RnklRckZSRmqjiABWc/wDVACGABYAVDCxAAwEA0dtyDHOnYgO7KZZm3qDkMAIas1ySXJdgABFiAANI8jLJMYFoOs0olSACC2ZtoACkmCj3gBANk9oAUD0FdjAgbJTsYBEyM5MAIqOZM2MDNVk2Q2AHNSGAAAwAAEMAFYAAH//Z">
            <a:extLst>
              <a:ext uri="{FF2B5EF4-FFF2-40B4-BE49-F238E27FC236}">
                <a16:creationId xmlns:a16="http://schemas.microsoft.com/office/drawing/2014/main" id="{76780AC0-AC4F-B72C-528A-3EF625586AE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sv-SE" altLang="sv-SE" sz="1800">
              <a:solidFill>
                <a:schemeClr val="tx1"/>
              </a:solidFill>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a:extLst>
              <a:ext uri="{FF2B5EF4-FFF2-40B4-BE49-F238E27FC236}">
                <a16:creationId xmlns:a16="http://schemas.microsoft.com/office/drawing/2014/main" id="{ECDFCC17-8C94-C2CB-DDEF-8E7CE97AAE4A}"/>
              </a:ext>
            </a:extLst>
          </p:cNvPr>
          <p:cNvSpPr>
            <a:spLocks noGrp="1" noChangeArrowheads="1"/>
          </p:cNvSpPr>
          <p:nvPr>
            <p:ph type="title"/>
          </p:nvPr>
        </p:nvSpPr>
        <p:spPr/>
        <p:txBody>
          <a:bodyPr/>
          <a:lstStyle/>
          <a:p>
            <a:pPr eaLnBrk="1" hangingPunct="1"/>
            <a:r>
              <a:rPr lang="en-US" altLang="sv-SE">
                <a:latin typeface="Tahoma" panose="020B0604030504040204" pitchFamily="34" charset="0"/>
                <a:ea typeface="ＭＳ Ｐゴシック" panose="020B0600070205080204" pitchFamily="34" charset="-128"/>
              </a:rPr>
              <a:t>Coupling in cables</a:t>
            </a:r>
          </a:p>
        </p:txBody>
      </p:sp>
      <p:sp>
        <p:nvSpPr>
          <p:cNvPr id="5" name="Footer Placeholder 4">
            <a:extLst>
              <a:ext uri="{FF2B5EF4-FFF2-40B4-BE49-F238E27FC236}">
                <a16:creationId xmlns:a16="http://schemas.microsoft.com/office/drawing/2014/main" id="{FC690770-B6CC-9043-9C39-4A2BA9A2C9AB}"/>
              </a:ext>
            </a:extLst>
          </p:cNvPr>
          <p:cNvSpPr>
            <a:spLocks noGrp="1"/>
          </p:cNvSpPr>
          <p:nvPr>
            <p:ph type="ftr" sz="quarter" idx="10"/>
          </p:nvPr>
        </p:nvSpPr>
        <p:spPr/>
        <p:txBody>
          <a:bodyPr/>
          <a:lstStyle/>
          <a:p>
            <a:pPr>
              <a:defRPr/>
            </a:pPr>
            <a:r>
              <a:rPr lang="en-US"/>
              <a:t>Lecture 9  |Superconductivity, SRF and SC Magnets- J. G. Weisend II</a:t>
            </a:r>
          </a:p>
        </p:txBody>
      </p:sp>
      <p:sp>
        <p:nvSpPr>
          <p:cNvPr id="192515" name="Slide Number Placeholder 5">
            <a:extLst>
              <a:ext uri="{FF2B5EF4-FFF2-40B4-BE49-F238E27FC236}">
                <a16:creationId xmlns:a16="http://schemas.microsoft.com/office/drawing/2014/main" id="{BA68C469-6E16-B814-A984-33794532A35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spcBef>
                <a:spcPct val="0"/>
              </a:spcBef>
              <a:buSzTx/>
              <a:buFontTx/>
              <a:buNone/>
            </a:pPr>
            <a:fld id="{38D73C50-90E6-B640-A830-4BD897BA6E48}" type="slidenum">
              <a:rPr lang="en-US" altLang="sv-SE" sz="1400">
                <a:solidFill>
                  <a:srgbClr val="000000"/>
                </a:solidFill>
                <a:latin typeface="Tahoma" panose="020B0604030504040204" pitchFamily="34" charset="0"/>
              </a:rPr>
              <a:pPr eaLnBrk="1" hangingPunct="1">
                <a:spcBef>
                  <a:spcPct val="0"/>
                </a:spcBef>
                <a:buSzTx/>
                <a:buFontTx/>
                <a:buNone/>
              </a:pPr>
              <a:t>70</a:t>
            </a:fld>
            <a:endParaRPr lang="en-US" altLang="sv-SE" sz="1400">
              <a:solidFill>
                <a:srgbClr val="000000"/>
              </a:solidFill>
              <a:latin typeface="Tahoma" panose="020B0604030504040204" pitchFamily="34" charset="0"/>
            </a:endParaRPr>
          </a:p>
        </p:txBody>
      </p:sp>
      <p:sp>
        <p:nvSpPr>
          <p:cNvPr id="4" name="Date Placeholder 3">
            <a:extLst>
              <a:ext uri="{FF2B5EF4-FFF2-40B4-BE49-F238E27FC236}">
                <a16:creationId xmlns:a16="http://schemas.microsoft.com/office/drawing/2014/main" id="{C2A3377F-ED0D-0648-A867-0CB0130EE67A}"/>
              </a:ext>
            </a:extLst>
          </p:cNvPr>
          <p:cNvSpPr>
            <a:spLocks noGrp="1"/>
          </p:cNvSpPr>
          <p:nvPr>
            <p:ph type="dt" sz="quarter" idx="12"/>
          </p:nvPr>
        </p:nvSpPr>
        <p:spPr/>
        <p:txBody>
          <a:bodyPr/>
          <a:lstStyle/>
          <a:p>
            <a:pPr>
              <a:defRPr/>
            </a:pPr>
            <a:r>
              <a:rPr lang="sv-SE"/>
              <a:t>Winter 2025</a:t>
            </a:r>
            <a:endParaRPr/>
          </a:p>
        </p:txBody>
      </p:sp>
      <p:pic>
        <p:nvPicPr>
          <p:cNvPr id="192517" name="Picture 5">
            <a:extLst>
              <a:ext uri="{FF2B5EF4-FFF2-40B4-BE49-F238E27FC236}">
                <a16:creationId xmlns:a16="http://schemas.microsoft.com/office/drawing/2014/main" id="{157B2637-7313-1443-EE9B-1804DD561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438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5B125A81-A4B6-B6AB-97DD-FFF89FC14597}"/>
              </a:ext>
            </a:extLst>
          </p:cNvPr>
          <p:cNvGrpSpPr>
            <a:grpSpLocks/>
          </p:cNvGrpSpPr>
          <p:nvPr/>
        </p:nvGrpSpPr>
        <p:grpSpPr bwMode="auto">
          <a:xfrm>
            <a:off x="3262313" y="2743200"/>
            <a:ext cx="4038600" cy="762000"/>
            <a:chOff x="2064" y="1728"/>
            <a:chExt cx="2544" cy="480"/>
          </a:xfrm>
        </p:grpSpPr>
        <p:sp>
          <p:nvSpPr>
            <p:cNvPr id="192535" name="Line 7">
              <a:extLst>
                <a:ext uri="{FF2B5EF4-FFF2-40B4-BE49-F238E27FC236}">
                  <a16:creationId xmlns:a16="http://schemas.microsoft.com/office/drawing/2014/main" id="{7835A0F3-2F7E-3973-757D-29D42FF897A5}"/>
                </a:ext>
              </a:extLst>
            </p:cNvPr>
            <p:cNvSpPr>
              <a:spLocks noChangeShapeType="1"/>
            </p:cNvSpPr>
            <p:nvPr/>
          </p:nvSpPr>
          <p:spPr bwMode="auto">
            <a:xfrm flipV="1">
              <a:off x="2112" y="1728"/>
              <a:ext cx="1248"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92536" name="Line 8">
              <a:extLst>
                <a:ext uri="{FF2B5EF4-FFF2-40B4-BE49-F238E27FC236}">
                  <a16:creationId xmlns:a16="http://schemas.microsoft.com/office/drawing/2014/main" id="{3D72E080-FEB0-C67E-01B7-70CCE292369D}"/>
                </a:ext>
              </a:extLst>
            </p:cNvPr>
            <p:cNvSpPr>
              <a:spLocks noChangeShapeType="1"/>
            </p:cNvSpPr>
            <p:nvPr/>
          </p:nvSpPr>
          <p:spPr bwMode="auto">
            <a:xfrm flipV="1">
              <a:off x="3360" y="1872"/>
              <a:ext cx="1248"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92537" name="Line 9">
              <a:extLst>
                <a:ext uri="{FF2B5EF4-FFF2-40B4-BE49-F238E27FC236}">
                  <a16:creationId xmlns:a16="http://schemas.microsoft.com/office/drawing/2014/main" id="{7FB20958-E383-9A76-CBD6-08D2C54BDDA2}"/>
                </a:ext>
              </a:extLst>
            </p:cNvPr>
            <p:cNvSpPr>
              <a:spLocks noChangeShapeType="1"/>
            </p:cNvSpPr>
            <p:nvPr/>
          </p:nvSpPr>
          <p:spPr bwMode="auto">
            <a:xfrm>
              <a:off x="3360" y="1728"/>
              <a:ext cx="1248" cy="336"/>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92538" name="Line 10">
              <a:extLst>
                <a:ext uri="{FF2B5EF4-FFF2-40B4-BE49-F238E27FC236}">
                  <a16:creationId xmlns:a16="http://schemas.microsoft.com/office/drawing/2014/main" id="{AAA4553A-9FAE-8A07-E952-D5C69B491A8B}"/>
                </a:ext>
              </a:extLst>
            </p:cNvPr>
            <p:cNvSpPr>
              <a:spLocks noChangeShapeType="1"/>
            </p:cNvSpPr>
            <p:nvPr/>
          </p:nvSpPr>
          <p:spPr bwMode="auto">
            <a:xfrm>
              <a:off x="2064" y="1872"/>
              <a:ext cx="1248" cy="336"/>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E"/>
            </a:p>
          </p:txBody>
        </p:sp>
      </p:grpSp>
      <p:sp>
        <p:nvSpPr>
          <p:cNvPr id="486411" name="Freeform 11">
            <a:extLst>
              <a:ext uri="{FF2B5EF4-FFF2-40B4-BE49-F238E27FC236}">
                <a16:creationId xmlns:a16="http://schemas.microsoft.com/office/drawing/2014/main" id="{86877432-BE3B-A84B-008F-33D50CF7B850}"/>
              </a:ext>
            </a:extLst>
          </p:cNvPr>
          <p:cNvSpPr>
            <a:spLocks/>
          </p:cNvSpPr>
          <p:nvPr/>
        </p:nvSpPr>
        <p:spPr bwMode="auto">
          <a:xfrm>
            <a:off x="4329113" y="2819400"/>
            <a:ext cx="2133600" cy="609600"/>
          </a:xfrm>
          <a:custGeom>
            <a:avLst/>
            <a:gdLst>
              <a:gd name="T0" fmla="*/ 0 w 1296"/>
              <a:gd name="T1" fmla="*/ 2147483646 h 384"/>
              <a:gd name="T2" fmla="*/ 2147483646 w 1296"/>
              <a:gd name="T3" fmla="*/ 0 h 384"/>
              <a:gd name="T4" fmla="*/ 2147483646 w 1296"/>
              <a:gd name="T5" fmla="*/ 2147483646 h 384"/>
              <a:gd name="T6" fmla="*/ 2147483646 w 1296"/>
              <a:gd name="T7" fmla="*/ 2147483646 h 384"/>
              <a:gd name="T8" fmla="*/ 2147483646 w 1296"/>
              <a:gd name="T9" fmla="*/ 2147483646 h 384"/>
              <a:gd name="T10" fmla="*/ 0 60000 65536"/>
              <a:gd name="T11" fmla="*/ 0 60000 65536"/>
              <a:gd name="T12" fmla="*/ 0 60000 65536"/>
              <a:gd name="T13" fmla="*/ 0 60000 65536"/>
              <a:gd name="T14" fmla="*/ 0 60000 65536"/>
              <a:gd name="T15" fmla="*/ 0 w 1296"/>
              <a:gd name="T16" fmla="*/ 0 h 384"/>
              <a:gd name="T17" fmla="*/ 1296 w 1296"/>
              <a:gd name="T18" fmla="*/ 384 h 384"/>
            </a:gdLst>
            <a:ahLst/>
            <a:cxnLst>
              <a:cxn ang="T10">
                <a:pos x="T0" y="T1"/>
              </a:cxn>
              <a:cxn ang="T11">
                <a:pos x="T2" y="T3"/>
              </a:cxn>
              <a:cxn ang="T12">
                <a:pos x="T4" y="T5"/>
              </a:cxn>
              <a:cxn ang="T13">
                <a:pos x="T6" y="T7"/>
              </a:cxn>
              <a:cxn ang="T14">
                <a:pos x="T8" y="T9"/>
              </a:cxn>
            </a:cxnLst>
            <a:rect l="T15" t="T16" r="T17" b="T18"/>
            <a:pathLst>
              <a:path w="1296" h="384">
                <a:moveTo>
                  <a:pt x="0" y="192"/>
                </a:moveTo>
                <a:lnTo>
                  <a:pt x="624" y="0"/>
                </a:lnTo>
                <a:lnTo>
                  <a:pt x="1296" y="192"/>
                </a:lnTo>
                <a:lnTo>
                  <a:pt x="576" y="384"/>
                </a:lnTo>
                <a:lnTo>
                  <a:pt x="240" y="288"/>
                </a:lnTo>
              </a:path>
            </a:pathLst>
          </a:custGeom>
          <a:noFill/>
          <a:ln w="38100">
            <a:solidFill>
              <a:schemeClr val="hlink"/>
            </a:solidFill>
            <a:round/>
            <a:headEnd type="triangl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486412" name="Text Box 12">
            <a:extLst>
              <a:ext uri="{FF2B5EF4-FFF2-40B4-BE49-F238E27FC236}">
                <a16:creationId xmlns:a16="http://schemas.microsoft.com/office/drawing/2014/main" id="{35D758C6-4963-5BA1-C728-25A3435FB279}"/>
              </a:ext>
            </a:extLst>
          </p:cNvPr>
          <p:cNvSpPr txBox="1">
            <a:spLocks noChangeArrowheads="1"/>
          </p:cNvSpPr>
          <p:nvPr/>
        </p:nvSpPr>
        <p:spPr bwMode="auto">
          <a:xfrm>
            <a:off x="7239000" y="1905000"/>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AU" altLang="sv-SE" sz="2800">
                <a:solidFill>
                  <a:srgbClr val="0000FF"/>
                </a:solidFill>
                <a:latin typeface="Tahoma" panose="020B0604030504040204" pitchFamily="34" charset="0"/>
                <a:sym typeface="Symbol" pitchFamily="2" charset="2"/>
              </a:rPr>
              <a:t></a:t>
            </a:r>
            <a:r>
              <a:rPr lang="en-AU" altLang="sv-SE" sz="1800">
                <a:solidFill>
                  <a:srgbClr val="0000FF"/>
                </a:solidFill>
                <a:latin typeface="Tahoma" panose="020B0604030504040204" pitchFamily="34" charset="0"/>
              </a:rPr>
              <a:t> dB/dt</a:t>
            </a:r>
          </a:p>
        </p:txBody>
      </p:sp>
      <p:sp>
        <p:nvSpPr>
          <p:cNvPr id="486413" name="AutoShape 13">
            <a:extLst>
              <a:ext uri="{FF2B5EF4-FFF2-40B4-BE49-F238E27FC236}">
                <a16:creationId xmlns:a16="http://schemas.microsoft.com/office/drawing/2014/main" id="{35DDEBD8-88E3-9269-3B1F-3059812A6866}"/>
              </a:ext>
            </a:extLst>
          </p:cNvPr>
          <p:cNvSpPr>
            <a:spLocks/>
          </p:cNvSpPr>
          <p:nvPr/>
        </p:nvSpPr>
        <p:spPr bwMode="auto">
          <a:xfrm>
            <a:off x="4343400" y="4267200"/>
            <a:ext cx="3429000" cy="476250"/>
          </a:xfrm>
          <a:prstGeom prst="accentCallout2">
            <a:avLst>
              <a:gd name="adj1" fmla="val 24000"/>
              <a:gd name="adj2" fmla="val -2222"/>
              <a:gd name="adj3" fmla="val 24000"/>
              <a:gd name="adj4" fmla="val -3750"/>
              <a:gd name="adj5" fmla="val -208333"/>
              <a:gd name="adj6" fmla="val -7407"/>
            </a:avLst>
          </a:prstGeom>
          <a:noFill/>
          <a:ln w="19050">
            <a:solidFill>
              <a:srgbClr val="0000FF"/>
            </a:solidFill>
            <a:miter lim="800000"/>
            <a:headEnd/>
            <a:tailEnd type="none" w="sm" len="lg"/>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chemeClr val="tx1"/>
                </a:solidFill>
                <a:latin typeface="Tahoma" panose="020B0604030504040204" pitchFamily="34" charset="0"/>
              </a:rPr>
              <a:t>cross-over contact R</a:t>
            </a:r>
            <a:r>
              <a:rPr lang="en-US" altLang="sv-SE" sz="1800" baseline="-25000">
                <a:solidFill>
                  <a:schemeClr val="tx1"/>
                </a:solidFill>
                <a:latin typeface="Tahoma" panose="020B0604030504040204" pitchFamily="34" charset="0"/>
              </a:rPr>
              <a:t>c</a:t>
            </a:r>
            <a:endParaRPr lang="en-US" altLang="sv-SE" sz="1800">
              <a:solidFill>
                <a:schemeClr val="tx1"/>
              </a:solidFill>
              <a:latin typeface="Tahoma" panose="020B0604030504040204" pitchFamily="34" charset="0"/>
            </a:endParaRPr>
          </a:p>
        </p:txBody>
      </p:sp>
      <p:sp>
        <p:nvSpPr>
          <p:cNvPr id="486414" name="Oval 14">
            <a:extLst>
              <a:ext uri="{FF2B5EF4-FFF2-40B4-BE49-F238E27FC236}">
                <a16:creationId xmlns:a16="http://schemas.microsoft.com/office/drawing/2014/main" id="{0A99AE02-3B3F-415E-9EBE-43CBDB9B66D2}"/>
              </a:ext>
            </a:extLst>
          </p:cNvPr>
          <p:cNvSpPr>
            <a:spLocks noChangeArrowheads="1"/>
          </p:cNvSpPr>
          <p:nvPr/>
        </p:nvSpPr>
        <p:spPr bwMode="auto">
          <a:xfrm>
            <a:off x="3795713" y="3048000"/>
            <a:ext cx="381000" cy="2286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486415" name="Oval 15">
            <a:extLst>
              <a:ext uri="{FF2B5EF4-FFF2-40B4-BE49-F238E27FC236}">
                <a16:creationId xmlns:a16="http://schemas.microsoft.com/office/drawing/2014/main" id="{781233B9-4A70-54B9-47E0-8BD024614146}"/>
              </a:ext>
            </a:extLst>
          </p:cNvPr>
          <p:cNvSpPr>
            <a:spLocks noChangeArrowheads="1"/>
          </p:cNvSpPr>
          <p:nvPr/>
        </p:nvSpPr>
        <p:spPr bwMode="auto">
          <a:xfrm>
            <a:off x="6538913" y="2971800"/>
            <a:ext cx="381000" cy="2286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endParaRPr lang="sv-SE" altLang="sv-SE" sz="1800">
              <a:solidFill>
                <a:schemeClr val="tx1"/>
              </a:solidFill>
              <a:latin typeface="Tahoma" panose="020B0604030504040204" pitchFamily="34" charset="0"/>
            </a:endParaRPr>
          </a:p>
        </p:txBody>
      </p:sp>
      <p:sp>
        <p:nvSpPr>
          <p:cNvPr id="486416" name="AutoShape 16">
            <a:extLst>
              <a:ext uri="{FF2B5EF4-FFF2-40B4-BE49-F238E27FC236}">
                <a16:creationId xmlns:a16="http://schemas.microsoft.com/office/drawing/2014/main" id="{F2B4586F-189C-68BF-46A1-A797FDA317BF}"/>
              </a:ext>
            </a:extLst>
          </p:cNvPr>
          <p:cNvSpPr>
            <a:spLocks/>
          </p:cNvSpPr>
          <p:nvPr/>
        </p:nvSpPr>
        <p:spPr bwMode="auto">
          <a:xfrm>
            <a:off x="5181600" y="3886200"/>
            <a:ext cx="2819400" cy="476250"/>
          </a:xfrm>
          <a:prstGeom prst="accentCallout2">
            <a:avLst>
              <a:gd name="adj1" fmla="val 24000"/>
              <a:gd name="adj2" fmla="val -2704"/>
              <a:gd name="adj3" fmla="val 24000"/>
              <a:gd name="adj4" fmla="val -4278"/>
              <a:gd name="adj5" fmla="val -124000"/>
              <a:gd name="adj6" fmla="val -8167"/>
            </a:avLst>
          </a:prstGeom>
          <a:noFill/>
          <a:ln w="19050">
            <a:solidFill>
              <a:srgbClr val="0000FF"/>
            </a:solidFill>
            <a:miter lim="800000"/>
            <a:headEnd/>
            <a:tailEnd type="none" w="sm" len="lg"/>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a:lnSpc>
                <a:spcPct val="100000"/>
              </a:lnSpc>
              <a:spcBef>
                <a:spcPct val="0"/>
              </a:spcBef>
              <a:buSzTx/>
              <a:buFontTx/>
              <a:buNone/>
            </a:pPr>
            <a:r>
              <a:rPr lang="en-US" altLang="sv-SE" sz="1800">
                <a:solidFill>
                  <a:schemeClr val="tx1"/>
                </a:solidFill>
                <a:latin typeface="Tahoma" panose="020B0604030504040204" pitchFamily="34" charset="0"/>
              </a:rPr>
              <a:t>eddy current loop</a:t>
            </a:r>
          </a:p>
        </p:txBody>
      </p:sp>
      <p:sp>
        <p:nvSpPr>
          <p:cNvPr id="486417" name="Freeform 17">
            <a:extLst>
              <a:ext uri="{FF2B5EF4-FFF2-40B4-BE49-F238E27FC236}">
                <a16:creationId xmlns:a16="http://schemas.microsoft.com/office/drawing/2014/main" id="{68F275BF-009D-222E-96C7-30C5963786C4}"/>
              </a:ext>
            </a:extLst>
          </p:cNvPr>
          <p:cNvSpPr>
            <a:spLocks/>
          </p:cNvSpPr>
          <p:nvPr/>
        </p:nvSpPr>
        <p:spPr bwMode="auto">
          <a:xfrm>
            <a:off x="5167313" y="2790825"/>
            <a:ext cx="2133600" cy="609600"/>
          </a:xfrm>
          <a:custGeom>
            <a:avLst/>
            <a:gdLst>
              <a:gd name="T0" fmla="*/ 0 w 1296"/>
              <a:gd name="T1" fmla="*/ 2147483646 h 384"/>
              <a:gd name="T2" fmla="*/ 2147483646 w 1296"/>
              <a:gd name="T3" fmla="*/ 0 h 384"/>
              <a:gd name="T4" fmla="*/ 2147483646 w 1296"/>
              <a:gd name="T5" fmla="*/ 2147483646 h 384"/>
              <a:gd name="T6" fmla="*/ 2147483646 w 1296"/>
              <a:gd name="T7" fmla="*/ 2147483646 h 384"/>
              <a:gd name="T8" fmla="*/ 2147483646 w 1296"/>
              <a:gd name="T9" fmla="*/ 2147483646 h 384"/>
              <a:gd name="T10" fmla="*/ 0 60000 65536"/>
              <a:gd name="T11" fmla="*/ 0 60000 65536"/>
              <a:gd name="T12" fmla="*/ 0 60000 65536"/>
              <a:gd name="T13" fmla="*/ 0 60000 65536"/>
              <a:gd name="T14" fmla="*/ 0 60000 65536"/>
              <a:gd name="T15" fmla="*/ 0 w 1296"/>
              <a:gd name="T16" fmla="*/ 0 h 384"/>
              <a:gd name="T17" fmla="*/ 1296 w 1296"/>
              <a:gd name="T18" fmla="*/ 384 h 384"/>
            </a:gdLst>
            <a:ahLst/>
            <a:cxnLst>
              <a:cxn ang="T10">
                <a:pos x="T0" y="T1"/>
              </a:cxn>
              <a:cxn ang="T11">
                <a:pos x="T2" y="T3"/>
              </a:cxn>
              <a:cxn ang="T12">
                <a:pos x="T4" y="T5"/>
              </a:cxn>
              <a:cxn ang="T13">
                <a:pos x="T6" y="T7"/>
              </a:cxn>
              <a:cxn ang="T14">
                <a:pos x="T8" y="T9"/>
              </a:cxn>
            </a:cxnLst>
            <a:rect l="T15" t="T16" r="T17" b="T18"/>
            <a:pathLst>
              <a:path w="1296" h="384">
                <a:moveTo>
                  <a:pt x="0" y="192"/>
                </a:moveTo>
                <a:lnTo>
                  <a:pt x="624" y="0"/>
                </a:lnTo>
                <a:lnTo>
                  <a:pt x="1296" y="192"/>
                </a:lnTo>
                <a:lnTo>
                  <a:pt x="576" y="384"/>
                </a:lnTo>
                <a:lnTo>
                  <a:pt x="240" y="288"/>
                </a:lnTo>
              </a:path>
            </a:pathLst>
          </a:custGeom>
          <a:noFill/>
          <a:ln w="38100">
            <a:solidFill>
              <a:schemeClr val="hlink"/>
            </a:solidFill>
            <a:round/>
            <a:headEnd type="triangl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486418" name="Freeform 18">
            <a:extLst>
              <a:ext uri="{FF2B5EF4-FFF2-40B4-BE49-F238E27FC236}">
                <a16:creationId xmlns:a16="http://schemas.microsoft.com/office/drawing/2014/main" id="{9B6B9358-0FB2-21A1-80CC-EBBEBB4A4791}"/>
              </a:ext>
            </a:extLst>
          </p:cNvPr>
          <p:cNvSpPr>
            <a:spLocks/>
          </p:cNvSpPr>
          <p:nvPr/>
        </p:nvSpPr>
        <p:spPr bwMode="auto">
          <a:xfrm>
            <a:off x="5853113" y="2743200"/>
            <a:ext cx="2133600" cy="609600"/>
          </a:xfrm>
          <a:custGeom>
            <a:avLst/>
            <a:gdLst>
              <a:gd name="T0" fmla="*/ 0 w 1296"/>
              <a:gd name="T1" fmla="*/ 2147483646 h 384"/>
              <a:gd name="T2" fmla="*/ 2147483646 w 1296"/>
              <a:gd name="T3" fmla="*/ 0 h 384"/>
              <a:gd name="T4" fmla="*/ 2147483646 w 1296"/>
              <a:gd name="T5" fmla="*/ 2147483646 h 384"/>
              <a:gd name="T6" fmla="*/ 2147483646 w 1296"/>
              <a:gd name="T7" fmla="*/ 2147483646 h 384"/>
              <a:gd name="T8" fmla="*/ 2147483646 w 1296"/>
              <a:gd name="T9" fmla="*/ 2147483646 h 384"/>
              <a:gd name="T10" fmla="*/ 0 60000 65536"/>
              <a:gd name="T11" fmla="*/ 0 60000 65536"/>
              <a:gd name="T12" fmla="*/ 0 60000 65536"/>
              <a:gd name="T13" fmla="*/ 0 60000 65536"/>
              <a:gd name="T14" fmla="*/ 0 60000 65536"/>
              <a:gd name="T15" fmla="*/ 0 w 1296"/>
              <a:gd name="T16" fmla="*/ 0 h 384"/>
              <a:gd name="T17" fmla="*/ 1296 w 1296"/>
              <a:gd name="T18" fmla="*/ 384 h 384"/>
            </a:gdLst>
            <a:ahLst/>
            <a:cxnLst>
              <a:cxn ang="T10">
                <a:pos x="T0" y="T1"/>
              </a:cxn>
              <a:cxn ang="T11">
                <a:pos x="T2" y="T3"/>
              </a:cxn>
              <a:cxn ang="T12">
                <a:pos x="T4" y="T5"/>
              </a:cxn>
              <a:cxn ang="T13">
                <a:pos x="T6" y="T7"/>
              </a:cxn>
              <a:cxn ang="T14">
                <a:pos x="T8" y="T9"/>
              </a:cxn>
            </a:cxnLst>
            <a:rect l="T15" t="T16" r="T17" b="T18"/>
            <a:pathLst>
              <a:path w="1296" h="384">
                <a:moveTo>
                  <a:pt x="0" y="192"/>
                </a:moveTo>
                <a:lnTo>
                  <a:pt x="624" y="0"/>
                </a:lnTo>
                <a:lnTo>
                  <a:pt x="1296" y="192"/>
                </a:lnTo>
                <a:lnTo>
                  <a:pt x="576" y="384"/>
                </a:lnTo>
                <a:lnTo>
                  <a:pt x="240" y="288"/>
                </a:lnTo>
              </a:path>
            </a:pathLst>
          </a:custGeom>
          <a:noFill/>
          <a:ln w="38100">
            <a:solidFill>
              <a:schemeClr val="hlink"/>
            </a:solidFill>
            <a:round/>
            <a:headEnd type="triangl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sp>
        <p:nvSpPr>
          <p:cNvPr id="486421" name="Freeform 21">
            <a:extLst>
              <a:ext uri="{FF2B5EF4-FFF2-40B4-BE49-F238E27FC236}">
                <a16:creationId xmlns:a16="http://schemas.microsoft.com/office/drawing/2014/main" id="{19466ED8-21F5-80E4-335D-FBD5DBF82DD3}"/>
              </a:ext>
            </a:extLst>
          </p:cNvPr>
          <p:cNvSpPr>
            <a:spLocks/>
          </p:cNvSpPr>
          <p:nvPr/>
        </p:nvSpPr>
        <p:spPr bwMode="auto">
          <a:xfrm>
            <a:off x="6462713" y="2717800"/>
            <a:ext cx="2133600" cy="609600"/>
          </a:xfrm>
          <a:custGeom>
            <a:avLst/>
            <a:gdLst>
              <a:gd name="T0" fmla="*/ 0 w 1296"/>
              <a:gd name="T1" fmla="*/ 2147483646 h 384"/>
              <a:gd name="T2" fmla="*/ 2147483646 w 1296"/>
              <a:gd name="T3" fmla="*/ 0 h 384"/>
              <a:gd name="T4" fmla="*/ 2147483646 w 1296"/>
              <a:gd name="T5" fmla="*/ 2147483646 h 384"/>
              <a:gd name="T6" fmla="*/ 2147483646 w 1296"/>
              <a:gd name="T7" fmla="*/ 2147483646 h 384"/>
              <a:gd name="T8" fmla="*/ 2147483646 w 1296"/>
              <a:gd name="T9" fmla="*/ 2147483646 h 384"/>
              <a:gd name="T10" fmla="*/ 0 60000 65536"/>
              <a:gd name="T11" fmla="*/ 0 60000 65536"/>
              <a:gd name="T12" fmla="*/ 0 60000 65536"/>
              <a:gd name="T13" fmla="*/ 0 60000 65536"/>
              <a:gd name="T14" fmla="*/ 0 60000 65536"/>
              <a:gd name="T15" fmla="*/ 0 w 1296"/>
              <a:gd name="T16" fmla="*/ 0 h 384"/>
              <a:gd name="T17" fmla="*/ 1296 w 1296"/>
              <a:gd name="T18" fmla="*/ 384 h 384"/>
            </a:gdLst>
            <a:ahLst/>
            <a:cxnLst>
              <a:cxn ang="T10">
                <a:pos x="T0" y="T1"/>
              </a:cxn>
              <a:cxn ang="T11">
                <a:pos x="T2" y="T3"/>
              </a:cxn>
              <a:cxn ang="T12">
                <a:pos x="T4" y="T5"/>
              </a:cxn>
              <a:cxn ang="T13">
                <a:pos x="T6" y="T7"/>
              </a:cxn>
              <a:cxn ang="T14">
                <a:pos x="T8" y="T9"/>
              </a:cxn>
            </a:cxnLst>
            <a:rect l="T15" t="T16" r="T17" b="T18"/>
            <a:pathLst>
              <a:path w="1296" h="384">
                <a:moveTo>
                  <a:pt x="0" y="192"/>
                </a:moveTo>
                <a:lnTo>
                  <a:pt x="624" y="0"/>
                </a:lnTo>
                <a:lnTo>
                  <a:pt x="1296" y="192"/>
                </a:lnTo>
                <a:lnTo>
                  <a:pt x="576" y="384"/>
                </a:lnTo>
                <a:lnTo>
                  <a:pt x="240" y="288"/>
                </a:lnTo>
              </a:path>
            </a:pathLst>
          </a:custGeom>
          <a:noFill/>
          <a:ln w="38100">
            <a:solidFill>
              <a:schemeClr val="hlink"/>
            </a:solidFill>
            <a:round/>
            <a:headEnd type="triangl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SE"/>
          </a:p>
        </p:txBody>
      </p:sp>
      <p:grpSp>
        <p:nvGrpSpPr>
          <p:cNvPr id="3" name="Group 25">
            <a:extLst>
              <a:ext uri="{FF2B5EF4-FFF2-40B4-BE49-F238E27FC236}">
                <a16:creationId xmlns:a16="http://schemas.microsoft.com/office/drawing/2014/main" id="{F11F8645-6311-615D-75AC-87DF37286B40}"/>
              </a:ext>
            </a:extLst>
          </p:cNvPr>
          <p:cNvGrpSpPr>
            <a:grpSpLocks/>
          </p:cNvGrpSpPr>
          <p:nvPr/>
        </p:nvGrpSpPr>
        <p:grpSpPr bwMode="auto">
          <a:xfrm>
            <a:off x="5105400" y="2057400"/>
            <a:ext cx="3082925" cy="2078038"/>
            <a:chOff x="3168" y="1296"/>
            <a:chExt cx="1942" cy="1309"/>
          </a:xfrm>
        </p:grpSpPr>
        <p:sp>
          <p:nvSpPr>
            <p:cNvPr id="192531" name="Line 19">
              <a:extLst>
                <a:ext uri="{FF2B5EF4-FFF2-40B4-BE49-F238E27FC236}">
                  <a16:creationId xmlns:a16="http://schemas.microsoft.com/office/drawing/2014/main" id="{BB7D6CFD-7BCF-5E42-36D4-234ED036EE3E}"/>
                </a:ext>
              </a:extLst>
            </p:cNvPr>
            <p:cNvSpPr>
              <a:spLocks noChangeShapeType="1"/>
            </p:cNvSpPr>
            <p:nvPr/>
          </p:nvSpPr>
          <p:spPr bwMode="auto">
            <a:xfrm flipH="1">
              <a:off x="3264" y="1600"/>
              <a:ext cx="1584" cy="48"/>
            </a:xfrm>
            <a:prstGeom prst="line">
              <a:avLst/>
            </a:prstGeom>
            <a:noFill/>
            <a:ln w="38100">
              <a:solidFill>
                <a:schemeClr val="hlink"/>
              </a:solidFill>
              <a:round/>
              <a:headEnd/>
              <a:tailEnd type="triangle" w="sm" len="lg"/>
            </a:ln>
            <a:extLst>
              <a:ext uri="{909E8E84-426E-40DD-AFC4-6F175D3DCCD1}">
                <a14:hiddenFill xmlns:a14="http://schemas.microsoft.com/office/drawing/2010/main">
                  <a:noFill/>
                </a14:hiddenFill>
              </a:ext>
            </a:extLst>
          </p:spPr>
          <p:txBody>
            <a:bodyPr wrap="none"/>
            <a:lstStyle/>
            <a:p>
              <a:endParaRPr lang="en-SE"/>
            </a:p>
          </p:txBody>
        </p:sp>
        <p:sp>
          <p:nvSpPr>
            <p:cNvPr id="192532" name="Line 20">
              <a:extLst>
                <a:ext uri="{FF2B5EF4-FFF2-40B4-BE49-F238E27FC236}">
                  <a16:creationId xmlns:a16="http://schemas.microsoft.com/office/drawing/2014/main" id="{B4B03044-9654-CB95-3D97-9D499F61708C}"/>
                </a:ext>
              </a:extLst>
            </p:cNvPr>
            <p:cNvSpPr>
              <a:spLocks noChangeShapeType="1"/>
            </p:cNvSpPr>
            <p:nvPr/>
          </p:nvSpPr>
          <p:spPr bwMode="auto">
            <a:xfrm flipV="1">
              <a:off x="3456" y="2224"/>
              <a:ext cx="1584" cy="48"/>
            </a:xfrm>
            <a:prstGeom prst="line">
              <a:avLst/>
            </a:prstGeom>
            <a:noFill/>
            <a:ln w="38100">
              <a:solidFill>
                <a:schemeClr val="hlink"/>
              </a:solidFill>
              <a:round/>
              <a:headEnd/>
              <a:tailEnd type="triangle" w="sm" len="lg"/>
            </a:ln>
            <a:extLst>
              <a:ext uri="{909E8E84-426E-40DD-AFC4-6F175D3DCCD1}">
                <a14:hiddenFill xmlns:a14="http://schemas.microsoft.com/office/drawing/2010/main">
                  <a:noFill/>
                </a14:hiddenFill>
              </a:ext>
            </a:extLst>
          </p:spPr>
          <p:txBody>
            <a:bodyPr wrap="none"/>
            <a:lstStyle/>
            <a:p>
              <a:endParaRPr lang="en-SE"/>
            </a:p>
          </p:txBody>
        </p:sp>
        <p:sp>
          <p:nvSpPr>
            <p:cNvPr id="192533" name="Rectangle 23">
              <a:extLst>
                <a:ext uri="{FF2B5EF4-FFF2-40B4-BE49-F238E27FC236}">
                  <a16:creationId xmlns:a16="http://schemas.microsoft.com/office/drawing/2014/main" id="{B9FF98ED-D92A-F31A-FCFA-C9943CEE4463}"/>
                </a:ext>
              </a:extLst>
            </p:cNvPr>
            <p:cNvSpPr>
              <a:spLocks noChangeArrowheads="1"/>
            </p:cNvSpPr>
            <p:nvPr/>
          </p:nvSpPr>
          <p:spPr bwMode="auto">
            <a:xfrm>
              <a:off x="3168" y="1296"/>
              <a:ext cx="3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hlink"/>
                  </a:solidFill>
                  <a:latin typeface="Tahoma" panose="020B0604030504040204" pitchFamily="34" charset="0"/>
                </a:rPr>
                <a:t>+I</a:t>
              </a:r>
            </a:p>
          </p:txBody>
        </p:sp>
        <p:sp>
          <p:nvSpPr>
            <p:cNvPr id="192534" name="Rectangle 24">
              <a:extLst>
                <a:ext uri="{FF2B5EF4-FFF2-40B4-BE49-F238E27FC236}">
                  <a16:creationId xmlns:a16="http://schemas.microsoft.com/office/drawing/2014/main" id="{6721A13B-E79B-1EB8-377B-3ACB45A5C063}"/>
                </a:ext>
              </a:extLst>
            </p:cNvPr>
            <p:cNvSpPr>
              <a:spLocks noChangeArrowheads="1"/>
            </p:cNvSpPr>
            <p:nvPr/>
          </p:nvSpPr>
          <p:spPr bwMode="auto">
            <a:xfrm>
              <a:off x="4817" y="2317"/>
              <a:ext cx="2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hlink"/>
                  </a:solidFill>
                  <a:latin typeface="Symbol" pitchFamily="2" charset="2"/>
                  <a:sym typeface="Symbol" pitchFamily="2" charset="2"/>
                </a:rPr>
                <a:t></a:t>
              </a:r>
              <a:r>
                <a:rPr lang="en-US" altLang="sv-SE" sz="1800">
                  <a:solidFill>
                    <a:schemeClr val="hlink"/>
                  </a:solidFill>
                  <a:latin typeface="Tahoma" panose="020B0604030504040204" pitchFamily="34" charset="0"/>
                </a:rPr>
                <a:t>I</a:t>
              </a:r>
            </a:p>
          </p:txBody>
        </p:sp>
      </p:grpSp>
      <p:sp>
        <p:nvSpPr>
          <p:cNvPr id="486430" name="Rectangle 30">
            <a:extLst>
              <a:ext uri="{FF2B5EF4-FFF2-40B4-BE49-F238E27FC236}">
                <a16:creationId xmlns:a16="http://schemas.microsoft.com/office/drawing/2014/main" id="{3B4C5C96-5AD2-7CC2-8470-F9E98EDEF1FF}"/>
              </a:ext>
            </a:extLst>
          </p:cNvPr>
          <p:cNvSpPr>
            <a:spLocks noChangeArrowheads="1"/>
          </p:cNvSpPr>
          <p:nvPr/>
        </p:nvSpPr>
        <p:spPr bwMode="auto">
          <a:xfrm>
            <a:off x="381000" y="513715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latin typeface="Tahoma" panose="020B0604030504040204" pitchFamily="34" charset="0"/>
              </a:rPr>
              <a:t>The strands in a cable are coupled (as the filaments in a strand). To decouple them we require to twist (</a:t>
            </a:r>
            <a:r>
              <a:rPr lang="en-US" altLang="sv-SE" sz="1800">
                <a:solidFill>
                  <a:schemeClr val="hlink"/>
                </a:solidFill>
                <a:latin typeface="Tahoma" panose="020B0604030504040204" pitchFamily="34" charset="0"/>
              </a:rPr>
              <a:t>transpose</a:t>
            </a:r>
            <a:r>
              <a:rPr lang="en-US" altLang="sv-SE" sz="1800">
                <a:solidFill>
                  <a:schemeClr val="tx1"/>
                </a:solidFill>
                <a:latin typeface="Tahoma" panose="020B0604030504040204" pitchFamily="34" charset="0"/>
              </a:rPr>
              <a:t>) the cable and to control the </a:t>
            </a:r>
            <a:r>
              <a:rPr lang="en-US" altLang="sv-SE" sz="1800">
                <a:solidFill>
                  <a:schemeClr val="hlink"/>
                </a:solidFill>
                <a:latin typeface="Tahoma" panose="020B0604030504040204" pitchFamily="34" charset="0"/>
              </a:rPr>
              <a:t>contact resistances</a:t>
            </a:r>
            <a:endParaRPr lang="en-US" altLang="sv-SE" sz="1800">
              <a:solidFill>
                <a:schemeClr val="tx1"/>
              </a:solidFill>
              <a:latin typeface="Tahoma" panose="020B0604030504040204" pitchFamily="34" charset="0"/>
            </a:endParaRPr>
          </a:p>
        </p:txBody>
      </p:sp>
      <p:sp>
        <p:nvSpPr>
          <p:cNvPr id="192530" name="TextBox 23">
            <a:extLst>
              <a:ext uri="{FF2B5EF4-FFF2-40B4-BE49-F238E27FC236}">
                <a16:creationId xmlns:a16="http://schemas.microsoft.com/office/drawing/2014/main" id="{3792E97C-839E-BCD8-348C-321E88F51CCC}"/>
              </a:ext>
            </a:extLst>
          </p:cNvPr>
          <p:cNvSpPr txBox="1">
            <a:spLocks noChangeArrowheads="1"/>
          </p:cNvSpPr>
          <p:nvPr/>
        </p:nvSpPr>
        <p:spPr bwMode="auto">
          <a:xfrm>
            <a:off x="228600" y="12192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SzPct val="100000"/>
              <a:buFont typeface="Wingdings" pitchFamily="2" charset="2"/>
              <a:buChar char="§"/>
              <a:defRPr sz="2200">
                <a:solidFill>
                  <a:srgbClr val="064308"/>
                </a:solidFill>
                <a:latin typeface="Arial" panose="020B0604020202020204" pitchFamily="34" charset="0"/>
                <a:ea typeface="ＭＳ Ｐゴシック" panose="020B0600070205080204" pitchFamily="34" charset="-128"/>
              </a:defRPr>
            </a:lvl1pPr>
            <a:lvl2pPr marL="742950" indent="-285750">
              <a:lnSpc>
                <a:spcPct val="90000"/>
              </a:lnSpc>
              <a:spcBef>
                <a:spcPts val="2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ts val="200"/>
              </a:spcBef>
              <a:buSzPct val="100000"/>
              <a:buFont typeface="Lucida Grande" panose="020B0600040502020204" pitchFamily="34" charset="0"/>
              <a:buChar char="»"/>
              <a:defRPr>
                <a:solidFill>
                  <a:schemeClr val="tx1"/>
                </a:solidFill>
                <a:latin typeface="Arial" panose="020B0604020202020204" pitchFamily="34" charset="0"/>
                <a:ea typeface="ヒラギノ角ゴ Pro W3" pitchFamily="1" charset="-128"/>
              </a:defRPr>
            </a:lvl3pPr>
            <a:lvl4pPr marL="1600200" indent="-228600">
              <a:lnSpc>
                <a:spcPct val="90000"/>
              </a:lnSpc>
              <a:spcBef>
                <a:spcPts val="200"/>
              </a:spcBef>
              <a:buClr>
                <a:srgbClr val="999999"/>
              </a:buClr>
              <a:buSzPct val="100000"/>
              <a:buFont typeface="Arial" panose="020B0604020202020204" pitchFamily="34" charset="0"/>
              <a:buChar char="•"/>
              <a:defRPr sz="1600">
                <a:solidFill>
                  <a:schemeClr val="tx1"/>
                </a:solidFill>
                <a:latin typeface="Helvetica" pitchFamily="2" charset="0"/>
                <a:ea typeface="ヒラギノ角ゴ Pro W3" pitchFamily="1" charset="-128"/>
              </a:defRPr>
            </a:lvl4pPr>
            <a:lvl5pPr marL="2057400" indent="-228600">
              <a:lnSpc>
                <a:spcPct val="90000"/>
              </a:lnSpc>
              <a:spcBef>
                <a:spcPts val="200"/>
              </a:spcBef>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5pPr>
            <a:lvl6pPr marL="25146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6pPr>
            <a:lvl7pPr marL="29718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7pPr>
            <a:lvl8pPr marL="34290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8pPr>
            <a:lvl9pPr marL="3886200" indent="-228600" eaLnBrk="0" fontAlgn="base" hangingPunct="0">
              <a:lnSpc>
                <a:spcPct val="90000"/>
              </a:lnSpc>
              <a:spcBef>
                <a:spcPts val="200"/>
              </a:spcBef>
              <a:spcAft>
                <a:spcPct val="0"/>
              </a:spcAft>
              <a:buClr>
                <a:srgbClr val="999999"/>
              </a:buClr>
              <a:buSzPct val="100000"/>
              <a:buFont typeface="Lucida Grande" panose="020B0600040502020204" pitchFamily="34" charset="0"/>
              <a:buChar char="»"/>
              <a:defRPr sz="1400">
                <a:solidFill>
                  <a:schemeClr val="tx1"/>
                </a:solidFill>
                <a:latin typeface="Helvetica" pitchFamily="2" charset="0"/>
                <a:ea typeface="ヒラギノ角ゴ Pro W3" pitchFamily="1" charset="-128"/>
              </a:defRPr>
            </a:lvl9pPr>
          </a:lstStyle>
          <a:p>
            <a:pPr eaLnBrk="1" hangingPunct="1">
              <a:lnSpc>
                <a:spcPct val="100000"/>
              </a:lnSpc>
              <a:spcBef>
                <a:spcPct val="0"/>
              </a:spcBef>
              <a:buSzTx/>
              <a:buFontTx/>
              <a:buNone/>
            </a:pPr>
            <a:r>
              <a:rPr lang="en-US" altLang="sv-SE" sz="1800">
                <a:solidFill>
                  <a:schemeClr val="tx1"/>
                </a:solidFill>
              </a:rPr>
              <a:t>slide courtesy of L. Boturra  - CERN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86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86413"/>
                                        </p:tgtEl>
                                        <p:attrNameLst>
                                          <p:attrName>style.visibility</p:attrName>
                                        </p:attrNameLst>
                                      </p:cBhvr>
                                      <p:to>
                                        <p:strVal val="visible"/>
                                      </p:to>
                                    </p:set>
                                  </p:childTnLst>
                                </p:cTn>
                              </p:par>
                            </p:childTnLst>
                          </p:cTn>
                        </p:par>
                        <p:par>
                          <p:cTn id="15" fill="hold" nodeType="afterGroup">
                            <p:stCondLst>
                              <p:cond delay="500"/>
                            </p:stCondLst>
                            <p:childTnLst>
                              <p:par>
                                <p:cTn id="16" presetID="23" presetClass="entr" presetSubtype="288" fill="hold" nodeType="afterEffect">
                                  <p:stCondLst>
                                    <p:cond delay="0"/>
                                  </p:stCondLst>
                                  <p:childTnLst>
                                    <p:set>
                                      <p:cBhvr>
                                        <p:cTn id="17" dur="1" fill="hold">
                                          <p:stCondLst>
                                            <p:cond delay="0"/>
                                          </p:stCondLst>
                                        </p:cTn>
                                        <p:tgtEl>
                                          <p:spTgt spid="486414"/>
                                        </p:tgtEl>
                                        <p:attrNameLst>
                                          <p:attrName>style.visibility</p:attrName>
                                        </p:attrNameLst>
                                      </p:cBhvr>
                                      <p:to>
                                        <p:strVal val="visible"/>
                                      </p:to>
                                    </p:set>
                                    <p:anim calcmode="lin" valueType="num">
                                      <p:cBhvr>
                                        <p:cTn id="18" dur="500" fill="hold"/>
                                        <p:tgtEl>
                                          <p:spTgt spid="486414"/>
                                        </p:tgtEl>
                                        <p:attrNameLst>
                                          <p:attrName>ppt_w</p:attrName>
                                        </p:attrNameLst>
                                      </p:cBhvr>
                                      <p:tavLst>
                                        <p:tav tm="0">
                                          <p:val>
                                            <p:strVal val="4/3*#ppt_w"/>
                                          </p:val>
                                        </p:tav>
                                        <p:tav tm="100000">
                                          <p:val>
                                            <p:strVal val="#ppt_w"/>
                                          </p:val>
                                        </p:tav>
                                      </p:tavLst>
                                    </p:anim>
                                    <p:anim calcmode="lin" valueType="num">
                                      <p:cBhvr>
                                        <p:cTn id="19" dur="500" fill="hold"/>
                                        <p:tgtEl>
                                          <p:spTgt spid="486414"/>
                                        </p:tgtEl>
                                        <p:attrNameLst>
                                          <p:attrName>ppt_h</p:attrName>
                                        </p:attrNameLst>
                                      </p:cBhvr>
                                      <p:tavLst>
                                        <p:tav tm="0">
                                          <p:val>
                                            <p:strVal val="4/3*#ppt_h"/>
                                          </p:val>
                                        </p:tav>
                                        <p:tav tm="100000">
                                          <p:val>
                                            <p:strVal val="#ppt_h"/>
                                          </p:val>
                                        </p:tav>
                                      </p:tavLst>
                                    </p:anim>
                                  </p:childTnLst>
                                </p:cTn>
                              </p:par>
                            </p:childTnLst>
                          </p:cTn>
                        </p:par>
                        <p:par>
                          <p:cTn id="20" fill="hold" nodeType="afterGroup">
                            <p:stCondLst>
                              <p:cond delay="1000"/>
                            </p:stCondLst>
                            <p:childTnLst>
                              <p:par>
                                <p:cTn id="21" presetID="23" presetClass="entr" presetSubtype="288" fill="hold" nodeType="afterEffect">
                                  <p:stCondLst>
                                    <p:cond delay="0"/>
                                  </p:stCondLst>
                                  <p:childTnLst>
                                    <p:set>
                                      <p:cBhvr>
                                        <p:cTn id="22" dur="1" fill="hold">
                                          <p:stCondLst>
                                            <p:cond delay="0"/>
                                          </p:stCondLst>
                                        </p:cTn>
                                        <p:tgtEl>
                                          <p:spTgt spid="486415"/>
                                        </p:tgtEl>
                                        <p:attrNameLst>
                                          <p:attrName>style.visibility</p:attrName>
                                        </p:attrNameLst>
                                      </p:cBhvr>
                                      <p:to>
                                        <p:strVal val="visible"/>
                                      </p:to>
                                    </p:set>
                                    <p:anim calcmode="lin" valueType="num">
                                      <p:cBhvr>
                                        <p:cTn id="23" dur="500" fill="hold"/>
                                        <p:tgtEl>
                                          <p:spTgt spid="486415"/>
                                        </p:tgtEl>
                                        <p:attrNameLst>
                                          <p:attrName>ppt_w</p:attrName>
                                        </p:attrNameLst>
                                      </p:cBhvr>
                                      <p:tavLst>
                                        <p:tav tm="0">
                                          <p:val>
                                            <p:strVal val="4/3*#ppt_w"/>
                                          </p:val>
                                        </p:tav>
                                        <p:tav tm="100000">
                                          <p:val>
                                            <p:strVal val="#ppt_w"/>
                                          </p:val>
                                        </p:tav>
                                      </p:tavLst>
                                    </p:anim>
                                    <p:anim calcmode="lin" valueType="num">
                                      <p:cBhvr>
                                        <p:cTn id="24" dur="500" fill="hold"/>
                                        <p:tgtEl>
                                          <p:spTgt spid="486415"/>
                                        </p:tgtEl>
                                        <p:attrNameLst>
                                          <p:attrName>ppt_h</p:attrName>
                                        </p:attrNameLst>
                                      </p:cBhvr>
                                      <p:tavLst>
                                        <p:tav tm="0">
                                          <p:val>
                                            <p:strVal val="4/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86416"/>
                                        </p:tgtEl>
                                        <p:attrNameLst>
                                          <p:attrName>style.visibility</p:attrName>
                                        </p:attrNameLst>
                                      </p:cBhvr>
                                      <p:to>
                                        <p:strVal val="visible"/>
                                      </p:to>
                                    </p:set>
                                  </p:childTnLst>
                                </p:cTn>
                              </p:par>
                            </p:childTnLst>
                          </p:cTn>
                        </p:par>
                        <p:par>
                          <p:cTn id="29" fill="hold" nodeType="afterGroup">
                            <p:stCondLst>
                              <p:cond delay="500"/>
                            </p:stCondLst>
                            <p:childTnLst>
                              <p:par>
                                <p:cTn id="30" presetID="23" presetClass="entr" presetSubtype="16" fill="hold" nodeType="afterEffect">
                                  <p:stCondLst>
                                    <p:cond delay="0"/>
                                  </p:stCondLst>
                                  <p:childTnLst>
                                    <p:set>
                                      <p:cBhvr>
                                        <p:cTn id="31" dur="1" fill="hold">
                                          <p:stCondLst>
                                            <p:cond delay="0"/>
                                          </p:stCondLst>
                                        </p:cTn>
                                        <p:tgtEl>
                                          <p:spTgt spid="486411"/>
                                        </p:tgtEl>
                                        <p:attrNameLst>
                                          <p:attrName>style.visibility</p:attrName>
                                        </p:attrNameLst>
                                      </p:cBhvr>
                                      <p:to>
                                        <p:strVal val="visible"/>
                                      </p:to>
                                    </p:set>
                                    <p:anim calcmode="lin" valueType="num">
                                      <p:cBhvr>
                                        <p:cTn id="32" dur="500" fill="hold"/>
                                        <p:tgtEl>
                                          <p:spTgt spid="486411"/>
                                        </p:tgtEl>
                                        <p:attrNameLst>
                                          <p:attrName>ppt_w</p:attrName>
                                        </p:attrNameLst>
                                      </p:cBhvr>
                                      <p:tavLst>
                                        <p:tav tm="0">
                                          <p:val>
                                            <p:fltVal val="0"/>
                                          </p:val>
                                        </p:tav>
                                        <p:tav tm="100000">
                                          <p:val>
                                            <p:strVal val="#ppt_w"/>
                                          </p:val>
                                        </p:tav>
                                      </p:tavLst>
                                    </p:anim>
                                    <p:anim calcmode="lin" valueType="num">
                                      <p:cBhvr>
                                        <p:cTn id="33" dur="500" fill="hold"/>
                                        <p:tgtEl>
                                          <p:spTgt spid="486411"/>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486417"/>
                                        </p:tgtEl>
                                        <p:attrNameLst>
                                          <p:attrName>style.visibility</p:attrName>
                                        </p:attrNameLst>
                                      </p:cBhvr>
                                      <p:to>
                                        <p:strVal val="visible"/>
                                      </p:to>
                                    </p:set>
                                    <p:anim calcmode="lin" valueType="num">
                                      <p:cBhvr>
                                        <p:cTn id="38" dur="500" fill="hold"/>
                                        <p:tgtEl>
                                          <p:spTgt spid="486417"/>
                                        </p:tgtEl>
                                        <p:attrNameLst>
                                          <p:attrName>ppt_w</p:attrName>
                                        </p:attrNameLst>
                                      </p:cBhvr>
                                      <p:tavLst>
                                        <p:tav tm="0">
                                          <p:val>
                                            <p:fltVal val="0"/>
                                          </p:val>
                                        </p:tav>
                                        <p:tav tm="100000">
                                          <p:val>
                                            <p:strVal val="#ppt_w"/>
                                          </p:val>
                                        </p:tav>
                                      </p:tavLst>
                                    </p:anim>
                                    <p:anim calcmode="lin" valueType="num">
                                      <p:cBhvr>
                                        <p:cTn id="39" dur="500" fill="hold"/>
                                        <p:tgtEl>
                                          <p:spTgt spid="486417"/>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00"/>
                            </p:stCondLst>
                            <p:childTnLst>
                              <p:par>
                                <p:cTn id="41" presetID="23" presetClass="entr" presetSubtype="16" fill="hold" nodeType="afterEffect">
                                  <p:stCondLst>
                                    <p:cond delay="0"/>
                                  </p:stCondLst>
                                  <p:childTnLst>
                                    <p:set>
                                      <p:cBhvr>
                                        <p:cTn id="42" dur="1" fill="hold">
                                          <p:stCondLst>
                                            <p:cond delay="0"/>
                                          </p:stCondLst>
                                        </p:cTn>
                                        <p:tgtEl>
                                          <p:spTgt spid="486418"/>
                                        </p:tgtEl>
                                        <p:attrNameLst>
                                          <p:attrName>style.visibility</p:attrName>
                                        </p:attrNameLst>
                                      </p:cBhvr>
                                      <p:to>
                                        <p:strVal val="visible"/>
                                      </p:to>
                                    </p:set>
                                    <p:anim calcmode="lin" valueType="num">
                                      <p:cBhvr>
                                        <p:cTn id="43" dur="500" fill="hold"/>
                                        <p:tgtEl>
                                          <p:spTgt spid="486418"/>
                                        </p:tgtEl>
                                        <p:attrNameLst>
                                          <p:attrName>ppt_w</p:attrName>
                                        </p:attrNameLst>
                                      </p:cBhvr>
                                      <p:tavLst>
                                        <p:tav tm="0">
                                          <p:val>
                                            <p:fltVal val="0"/>
                                          </p:val>
                                        </p:tav>
                                        <p:tav tm="100000">
                                          <p:val>
                                            <p:strVal val="#ppt_w"/>
                                          </p:val>
                                        </p:tav>
                                      </p:tavLst>
                                    </p:anim>
                                    <p:anim calcmode="lin" valueType="num">
                                      <p:cBhvr>
                                        <p:cTn id="44" dur="500" fill="hold"/>
                                        <p:tgtEl>
                                          <p:spTgt spid="48641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3" presetClass="entr" presetSubtype="16" fill="hold" nodeType="afterEffect">
                                  <p:stCondLst>
                                    <p:cond delay="0"/>
                                  </p:stCondLst>
                                  <p:childTnLst>
                                    <p:set>
                                      <p:cBhvr>
                                        <p:cTn id="47" dur="1" fill="hold">
                                          <p:stCondLst>
                                            <p:cond delay="0"/>
                                          </p:stCondLst>
                                        </p:cTn>
                                        <p:tgtEl>
                                          <p:spTgt spid="486421"/>
                                        </p:tgtEl>
                                        <p:attrNameLst>
                                          <p:attrName>style.visibility</p:attrName>
                                        </p:attrNameLst>
                                      </p:cBhvr>
                                      <p:to>
                                        <p:strVal val="visible"/>
                                      </p:to>
                                    </p:set>
                                    <p:anim calcmode="lin" valueType="num">
                                      <p:cBhvr>
                                        <p:cTn id="48" dur="500" fill="hold"/>
                                        <p:tgtEl>
                                          <p:spTgt spid="486421"/>
                                        </p:tgtEl>
                                        <p:attrNameLst>
                                          <p:attrName>ppt_w</p:attrName>
                                        </p:attrNameLst>
                                      </p:cBhvr>
                                      <p:tavLst>
                                        <p:tav tm="0">
                                          <p:val>
                                            <p:fltVal val="0"/>
                                          </p:val>
                                        </p:tav>
                                        <p:tav tm="100000">
                                          <p:val>
                                            <p:strVal val="#ppt_w"/>
                                          </p:val>
                                        </p:tav>
                                      </p:tavLst>
                                    </p:anim>
                                    <p:anim calcmode="lin" valueType="num">
                                      <p:cBhvr>
                                        <p:cTn id="49" dur="500" fill="hold"/>
                                        <p:tgtEl>
                                          <p:spTgt spid="486421"/>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3"/>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499"/>
                                          </p:stCondLst>
                                        </p:cTn>
                                        <p:tgtEl>
                                          <p:spTgt spid="4864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2" grpId="0" autoUpdateAnimBg="0"/>
      <p:bldP spid="486413" grpId="0" animBg="1" autoUpdateAnimBg="0"/>
      <p:bldP spid="486414" grpId="0" animBg="1"/>
      <p:bldP spid="486415" grpId="0" animBg="1"/>
      <p:bldP spid="486416" grpId="0" animBg="1" autoUpdateAnimBg="0"/>
      <p:bldP spid="4864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7">
            <a:extLst>
              <a:ext uri="{FF2B5EF4-FFF2-40B4-BE49-F238E27FC236}">
                <a16:creationId xmlns:a16="http://schemas.microsoft.com/office/drawing/2014/main" id="{AC5C234C-370B-225E-223D-90504201CB68}"/>
              </a:ext>
            </a:extLst>
          </p:cNvPr>
          <p:cNvSpPr>
            <a:spLocks noGrp="1"/>
          </p:cNvSpPr>
          <p:nvPr>
            <p:ph type="title"/>
          </p:nvPr>
        </p:nvSpPr>
        <p:spPr>
          <a:xfrm>
            <a:off x="1295400" y="152400"/>
            <a:ext cx="7138988" cy="1143000"/>
          </a:xfrm>
        </p:spPr>
        <p:txBody>
          <a:bodyPr/>
          <a:lstStyle/>
          <a:p>
            <a:pPr eaLnBrk="1" hangingPunct="1"/>
            <a:r>
              <a:rPr lang="en-US" altLang="sv-SE">
                <a:ea typeface="ＭＳ Ｐゴシック" panose="020B0600070205080204" pitchFamily="34" charset="-128"/>
              </a:rPr>
              <a:t>Type II Superconductors</a:t>
            </a:r>
          </a:p>
        </p:txBody>
      </p:sp>
      <p:sp>
        <p:nvSpPr>
          <p:cNvPr id="111618" name="Content Placeholder 8">
            <a:extLst>
              <a:ext uri="{FF2B5EF4-FFF2-40B4-BE49-F238E27FC236}">
                <a16:creationId xmlns:a16="http://schemas.microsoft.com/office/drawing/2014/main" id="{232BA472-007D-7EEB-F546-3911B2B45929}"/>
              </a:ext>
            </a:extLst>
          </p:cNvPr>
          <p:cNvSpPr>
            <a:spLocks noGrp="1"/>
          </p:cNvSpPr>
          <p:nvPr>
            <p:ph idx="1"/>
          </p:nvPr>
        </p:nvSpPr>
        <p:spPr/>
        <p:txBody>
          <a:bodyPr/>
          <a:lstStyle/>
          <a:p>
            <a:pPr eaLnBrk="1" hangingPunct="1"/>
            <a:r>
              <a:rPr lang="en-US" altLang="sv-SE" sz="2400">
                <a:ea typeface="ＭＳ Ｐゴシック" panose="020B0600070205080204" pitchFamily="34" charset="-128"/>
              </a:rPr>
              <a:t>Some superconductors have 2 critical fields: below the first (H</a:t>
            </a:r>
            <a:r>
              <a:rPr lang="en-US" altLang="sv-SE" sz="2400" baseline="-25000">
                <a:ea typeface="ＭＳ Ｐゴシック" panose="020B0600070205080204" pitchFamily="34" charset="-128"/>
              </a:rPr>
              <a:t>c1</a:t>
            </a:r>
            <a:r>
              <a:rPr lang="en-US" altLang="sv-SE" sz="2400">
                <a:ea typeface="ＭＳ Ｐゴシック" panose="020B0600070205080204" pitchFamily="34" charset="-128"/>
              </a:rPr>
              <a:t>) all magnetic flux is expelled from the material. Above the first but below the second (H</a:t>
            </a:r>
            <a:r>
              <a:rPr lang="en-US" altLang="sv-SE" sz="2400" baseline="-25000">
                <a:ea typeface="ＭＳ Ｐゴシック" panose="020B0600070205080204" pitchFamily="34" charset="-128"/>
              </a:rPr>
              <a:t>c2</a:t>
            </a:r>
            <a:r>
              <a:rPr lang="en-US" altLang="sv-SE" sz="2400">
                <a:ea typeface="ＭＳ Ｐゴシック" panose="020B0600070205080204" pitchFamily="34" charset="-128"/>
              </a:rPr>
              <a:t>) the flux penetrates in the form of quantized magnetic fields or fluxons. In this </a:t>
            </a:r>
            <a:r>
              <a:rPr lang="ja-JP" altLang="en-US" sz="2400">
                <a:ea typeface="ＭＳ Ｐゴシック" panose="020B0600070205080204" pitchFamily="34" charset="-128"/>
              </a:rPr>
              <a:t>“</a:t>
            </a:r>
            <a:r>
              <a:rPr lang="en-US" altLang="ja-JP" sz="2400">
                <a:ea typeface="ＭＳ Ｐゴシック" panose="020B0600070205080204" pitchFamily="34" charset="-128"/>
              </a:rPr>
              <a:t>mixed state</a:t>
            </a:r>
            <a:r>
              <a:rPr lang="ja-JP" altLang="en-US" sz="2400">
                <a:ea typeface="ＭＳ Ｐゴシック" panose="020B0600070205080204" pitchFamily="34" charset="-128"/>
              </a:rPr>
              <a:t>”</a:t>
            </a:r>
            <a:r>
              <a:rPr lang="en-US" altLang="ja-JP" sz="2400">
                <a:ea typeface="ＭＳ Ｐゴシック" panose="020B0600070205080204" pitchFamily="34" charset="-128"/>
              </a:rPr>
              <a:t> the bulk of the material remains superconducting</a:t>
            </a:r>
          </a:p>
          <a:p>
            <a:pPr eaLnBrk="1" hangingPunct="1"/>
            <a:r>
              <a:rPr lang="en-US" altLang="sv-SE" sz="2400">
                <a:ea typeface="ＭＳ Ｐゴシック" panose="020B0600070205080204" pitchFamily="34" charset="-128"/>
              </a:rPr>
              <a:t>Such material are called Type II superconductors</a:t>
            </a:r>
          </a:p>
          <a:p>
            <a:pPr eaLnBrk="1" hangingPunct="1"/>
            <a:r>
              <a:rPr lang="en-US" altLang="sv-SE" sz="2400">
                <a:ea typeface="ＭＳ Ｐゴシック" panose="020B0600070205080204" pitchFamily="34" charset="-128"/>
              </a:rPr>
              <a:t>Type II materials tend to be alloys though Nb is an important Type II superconductor</a:t>
            </a:r>
          </a:p>
          <a:p>
            <a:pPr eaLnBrk="1" hangingPunct="1"/>
            <a:r>
              <a:rPr lang="en-US" altLang="sv-SE" sz="2400">
                <a:ea typeface="ＭＳ Ｐゴシック" panose="020B0600070205080204" pitchFamily="34" charset="-128"/>
              </a:rPr>
              <a:t>Type II superconductors have much (orders of magnitude) higher upper critical fields and thus are more useful in technology</a:t>
            </a:r>
          </a:p>
          <a:p>
            <a:pPr lvl="1" eaLnBrk="1" hangingPunct="1"/>
            <a:endParaRPr lang="en-US" altLang="sv-SE">
              <a:ea typeface="ＭＳ Ｐゴシック" panose="020B0600070205080204" pitchFamily="34" charset="-128"/>
            </a:endParaRPr>
          </a:p>
        </p:txBody>
      </p:sp>
      <p:sp>
        <p:nvSpPr>
          <p:cNvPr id="111619" name="Date Placeholder 6">
            <a:extLst>
              <a:ext uri="{FF2B5EF4-FFF2-40B4-BE49-F238E27FC236}">
                <a16:creationId xmlns:a16="http://schemas.microsoft.com/office/drawing/2014/main" id="{AC1DF093-6BC7-2841-D57A-76A7A463F36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1620" name="Footer Placeholder 4">
            <a:extLst>
              <a:ext uri="{FF2B5EF4-FFF2-40B4-BE49-F238E27FC236}">
                <a16:creationId xmlns:a16="http://schemas.microsoft.com/office/drawing/2014/main" id="{7EA3A7FD-D6C2-068F-648B-EB1B19347F1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1621" name="Slide Number Placeholder 5">
            <a:extLst>
              <a:ext uri="{FF2B5EF4-FFF2-40B4-BE49-F238E27FC236}">
                <a16:creationId xmlns:a16="http://schemas.microsoft.com/office/drawing/2014/main" id="{9E96AB60-2CCF-0D05-4B80-0A008E3346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25D04D06-03CA-2642-8AE6-D525B8480323}" type="slidenum">
              <a:rPr lang="en-US" altLang="sv-SE" sz="1000">
                <a:solidFill>
                  <a:srgbClr val="064308"/>
                </a:solidFill>
                <a:latin typeface="Arial" panose="020B0604020202020204" pitchFamily="34" charset="0"/>
              </a:rPr>
              <a:pPr eaLnBrk="0" hangingPunct="0">
                <a:spcBef>
                  <a:spcPct val="0"/>
                </a:spcBef>
                <a:buFontTx/>
                <a:buNone/>
              </a:pPr>
              <a:t>8</a:t>
            </a:fld>
            <a:endParaRPr lang="en-US" altLang="sv-SE" sz="1000">
              <a:solidFill>
                <a:srgbClr val="064308"/>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7">
            <a:extLst>
              <a:ext uri="{FF2B5EF4-FFF2-40B4-BE49-F238E27FC236}">
                <a16:creationId xmlns:a16="http://schemas.microsoft.com/office/drawing/2014/main" id="{B25A5921-B2F3-4483-1E44-5A16BE07C274}"/>
              </a:ext>
            </a:extLst>
          </p:cNvPr>
          <p:cNvSpPr>
            <a:spLocks noGrp="1"/>
          </p:cNvSpPr>
          <p:nvPr>
            <p:ph type="title"/>
          </p:nvPr>
        </p:nvSpPr>
        <p:spPr>
          <a:xfrm>
            <a:off x="1295400" y="152400"/>
            <a:ext cx="7138988" cy="1143000"/>
          </a:xfrm>
        </p:spPr>
        <p:txBody>
          <a:bodyPr/>
          <a:lstStyle/>
          <a:p>
            <a:pPr eaLnBrk="1" hangingPunct="1"/>
            <a:r>
              <a:rPr lang="en-US" altLang="sv-SE">
                <a:ea typeface="ＭＳ Ｐゴシック" panose="020B0600070205080204" pitchFamily="34" charset="-128"/>
              </a:rPr>
              <a:t>Type II Superconductors</a:t>
            </a:r>
          </a:p>
        </p:txBody>
      </p:sp>
      <p:sp>
        <p:nvSpPr>
          <p:cNvPr id="112642" name="Date Placeholder 6">
            <a:extLst>
              <a:ext uri="{FF2B5EF4-FFF2-40B4-BE49-F238E27FC236}">
                <a16:creationId xmlns:a16="http://schemas.microsoft.com/office/drawing/2014/main" id="{E86FD884-359E-506D-F814-3B0A54624F8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sv-SE" altLang="sv-SE" sz="1000">
                <a:solidFill>
                  <a:srgbClr val="064308"/>
                </a:solidFill>
                <a:latin typeface="Arial" panose="020B0604020202020204" pitchFamily="34" charset="0"/>
              </a:rPr>
              <a:t>Winter 2025</a:t>
            </a:r>
            <a:endParaRPr lang="en-US" altLang="sv-SE" sz="1000">
              <a:solidFill>
                <a:srgbClr val="064308"/>
              </a:solidFill>
              <a:latin typeface="Arial" panose="020B0604020202020204" pitchFamily="34" charset="0"/>
            </a:endParaRPr>
          </a:p>
        </p:txBody>
      </p:sp>
      <p:sp>
        <p:nvSpPr>
          <p:cNvPr id="112643" name="Footer Placeholder 4">
            <a:extLst>
              <a:ext uri="{FF2B5EF4-FFF2-40B4-BE49-F238E27FC236}">
                <a16:creationId xmlns:a16="http://schemas.microsoft.com/office/drawing/2014/main" id="{CDD7C917-5DE8-2752-E211-BE0DCB1C51C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Lecture 9  |Superconductivity, SRF and SC Magnets- J. G. Weisend II</a:t>
            </a:r>
          </a:p>
        </p:txBody>
      </p:sp>
      <p:sp>
        <p:nvSpPr>
          <p:cNvPr id="112644" name="Slide Number Placeholder 5">
            <a:extLst>
              <a:ext uri="{FF2B5EF4-FFF2-40B4-BE49-F238E27FC236}">
                <a16:creationId xmlns:a16="http://schemas.microsoft.com/office/drawing/2014/main" id="{30C5CF50-00D4-F50B-CE67-3C2E9ABAB6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buFontTx/>
              <a:buNone/>
            </a:pPr>
            <a:r>
              <a:rPr lang="en-US" altLang="sv-SE" sz="1000">
                <a:solidFill>
                  <a:srgbClr val="064308"/>
                </a:solidFill>
                <a:latin typeface="Arial" panose="020B0604020202020204" pitchFamily="34" charset="0"/>
              </a:rPr>
              <a:t>Slide </a:t>
            </a:r>
            <a:fld id="{4229C0AB-9070-F743-B507-13FF6217EC95}" type="slidenum">
              <a:rPr lang="en-US" altLang="sv-SE" sz="1000">
                <a:solidFill>
                  <a:srgbClr val="064308"/>
                </a:solidFill>
                <a:latin typeface="Arial" panose="020B0604020202020204" pitchFamily="34" charset="0"/>
              </a:rPr>
              <a:pPr eaLnBrk="0" hangingPunct="0">
                <a:spcBef>
                  <a:spcPct val="0"/>
                </a:spcBef>
                <a:buFontTx/>
                <a:buNone/>
              </a:pPr>
              <a:t>9</a:t>
            </a:fld>
            <a:endParaRPr lang="en-US" altLang="sv-SE" sz="1000">
              <a:solidFill>
                <a:srgbClr val="064308"/>
              </a:solidFill>
              <a:latin typeface="Arial" panose="020B0604020202020204" pitchFamily="34" charset="0"/>
            </a:endParaRPr>
          </a:p>
        </p:txBody>
      </p:sp>
      <p:grpSp>
        <p:nvGrpSpPr>
          <p:cNvPr id="112645" name="Group 276">
            <a:extLst>
              <a:ext uri="{FF2B5EF4-FFF2-40B4-BE49-F238E27FC236}">
                <a16:creationId xmlns:a16="http://schemas.microsoft.com/office/drawing/2014/main" id="{BFE40AA7-16C4-EE72-A994-5FC92BD80469}"/>
              </a:ext>
            </a:extLst>
          </p:cNvPr>
          <p:cNvGrpSpPr>
            <a:grpSpLocks noGrp="1"/>
          </p:cNvGrpSpPr>
          <p:nvPr/>
        </p:nvGrpSpPr>
        <p:grpSpPr bwMode="auto">
          <a:xfrm>
            <a:off x="2286000" y="1371600"/>
            <a:ext cx="4267200" cy="4800600"/>
            <a:chOff x="2109" y="973"/>
            <a:chExt cx="3581" cy="3242"/>
          </a:xfrm>
        </p:grpSpPr>
        <p:sp>
          <p:nvSpPr>
            <p:cNvPr id="106" name="Rectangle 157">
              <a:extLst>
                <a:ext uri="{FF2B5EF4-FFF2-40B4-BE49-F238E27FC236}">
                  <a16:creationId xmlns:a16="http://schemas.microsoft.com/office/drawing/2014/main" id="{9157763C-607F-8B48-951F-65FAED1DD9BB}"/>
                </a:ext>
              </a:extLst>
            </p:cNvPr>
            <p:cNvSpPr>
              <a:spLocks noChangeArrowheads="1"/>
            </p:cNvSpPr>
            <p:nvPr/>
          </p:nvSpPr>
          <p:spPr bwMode="auto">
            <a:xfrm>
              <a:off x="2109" y="973"/>
              <a:ext cx="1491" cy="288"/>
            </a:xfrm>
            <a:prstGeom prst="rect">
              <a:avLst/>
            </a:prstGeom>
            <a:noFill/>
            <a:ln>
              <a:noFill/>
            </a:ln>
            <a:extLst>
              <a:ext uri="{909E8E84-426E-40dd-AFC4-6F175D3DCCD1}"/>
              <a:ext uri="{91240B29-F687-4f45-9708-019B960494DF}"/>
            </a:extLst>
          </p:spPr>
          <p:txBody>
            <a:bodyPr>
              <a:spAutoFit/>
            </a:bodyPr>
            <a:lstStyle/>
            <a:p>
              <a:pPr eaLnBrk="1" fontAlgn="auto" hangingPunct="1">
                <a:spcBef>
                  <a:spcPts val="0"/>
                </a:spcBef>
                <a:spcAft>
                  <a:spcPts val="0"/>
                </a:spcAft>
                <a:defRPr/>
              </a:pPr>
              <a:r>
                <a:rPr lang="en-US" kern="0" dirty="0">
                  <a:solidFill>
                    <a:sysClr val="windowText" lastClr="000000"/>
                  </a:solidFill>
                  <a:latin typeface="Arial" charset="0"/>
                  <a:ea typeface="ＭＳ Ｐゴシック" charset="0"/>
                  <a:cs typeface="ＭＳ Ｐゴシック" charset="0"/>
                </a:rPr>
                <a:t>Type I </a:t>
              </a:r>
              <a:r>
                <a:rPr lang="en-US" sz="1400" kern="0" dirty="0">
                  <a:solidFill>
                    <a:sysClr val="windowText" lastClr="000000"/>
                  </a:solidFill>
                  <a:latin typeface="Arial" charset="0"/>
                  <a:ea typeface="ＭＳ Ｐゴシック" charset="0"/>
                  <a:cs typeface="ＭＳ Ｐゴシック" charset="0"/>
                </a:rPr>
                <a:t>(</a:t>
              </a:r>
              <a:r>
                <a:rPr lang="en-US" sz="1400" kern="0" dirty="0">
                  <a:solidFill>
                    <a:sysClr val="windowText" lastClr="000000"/>
                  </a:solidFill>
                  <a:latin typeface="Symbol" charset="0"/>
                  <a:ea typeface="ＭＳ Ｐゴシック" charset="0"/>
                  <a:cs typeface="ＭＳ Ｐゴシック" charset="0"/>
                  <a:sym typeface="Symbol" charset="0"/>
                </a:rPr>
                <a:t></a:t>
              </a:r>
              <a:r>
                <a:rPr lang="en-US" sz="1400" kern="0" dirty="0">
                  <a:solidFill>
                    <a:sysClr val="windowText" lastClr="000000"/>
                  </a:solidFill>
                  <a:latin typeface="Arial" charset="0"/>
                  <a:ea typeface="ＭＳ Ｐゴシック" charset="0"/>
                  <a:cs typeface="ＭＳ Ｐゴシック" charset="0"/>
                </a:rPr>
                <a:t> &lt; 1/√2)</a:t>
              </a:r>
            </a:p>
          </p:txBody>
        </p:sp>
        <p:sp>
          <p:nvSpPr>
            <p:cNvPr id="107" name="Rectangle 161">
              <a:extLst>
                <a:ext uri="{FF2B5EF4-FFF2-40B4-BE49-F238E27FC236}">
                  <a16:creationId xmlns:a16="http://schemas.microsoft.com/office/drawing/2014/main" id="{22721AE0-E966-6547-BBFF-E0D8442CAAE1}"/>
                </a:ext>
              </a:extLst>
            </p:cNvPr>
            <p:cNvSpPr>
              <a:spLocks noChangeArrowheads="1"/>
            </p:cNvSpPr>
            <p:nvPr/>
          </p:nvSpPr>
          <p:spPr bwMode="auto">
            <a:xfrm>
              <a:off x="4097" y="2256"/>
              <a:ext cx="1372" cy="285"/>
            </a:xfrm>
            <a:prstGeom prst="rect">
              <a:avLst/>
            </a:prstGeom>
            <a:noFill/>
            <a:ln>
              <a:noFill/>
            </a:ln>
            <a:extLst>
              <a:ext uri="{909E8E84-426E-40dd-AFC4-6F175D3DCCD1}"/>
              <a:ext uri="{91240B29-F687-4f45-9708-019B960494DF}"/>
            </a:extLst>
          </p:spPr>
          <p:txBody>
            <a:bodyPr wrap="none">
              <a:spAutoFit/>
            </a:bodyPr>
            <a:lstStyle/>
            <a:p>
              <a:pPr eaLnBrk="1" fontAlgn="auto" hangingPunct="1">
                <a:spcBef>
                  <a:spcPts val="0"/>
                </a:spcBef>
                <a:spcAft>
                  <a:spcPts val="0"/>
                </a:spcAft>
                <a:defRPr/>
              </a:pPr>
              <a:r>
                <a:rPr lang="en-US" kern="0">
                  <a:solidFill>
                    <a:sysClr val="windowText" lastClr="000000"/>
                  </a:solidFill>
                  <a:latin typeface="Arial" charset="0"/>
                  <a:ea typeface="ＭＳ Ｐゴシック" charset="0"/>
                  <a:cs typeface="ＭＳ Ｐゴシック" charset="0"/>
                </a:rPr>
                <a:t>Type II </a:t>
              </a:r>
              <a:r>
                <a:rPr lang="en-US" sz="1400" kern="0">
                  <a:solidFill>
                    <a:sysClr val="windowText" lastClr="000000"/>
                  </a:solidFill>
                  <a:latin typeface="Arial" charset="0"/>
                  <a:ea typeface="ＭＳ Ｐゴシック" charset="0"/>
                  <a:cs typeface="ＭＳ Ｐゴシック" charset="0"/>
                </a:rPr>
                <a:t>(</a:t>
              </a:r>
              <a:r>
                <a:rPr lang="en-US" sz="1400" kern="0">
                  <a:solidFill>
                    <a:sysClr val="windowText" lastClr="000000"/>
                  </a:solidFill>
                  <a:latin typeface="Symbol" charset="0"/>
                  <a:ea typeface="ＭＳ Ｐゴシック" charset="0"/>
                  <a:cs typeface="ＭＳ Ｐゴシック" charset="0"/>
                  <a:sym typeface="Symbol" charset="0"/>
                </a:rPr>
                <a:t></a:t>
              </a:r>
              <a:r>
                <a:rPr lang="en-US" sz="1400" kern="0">
                  <a:solidFill>
                    <a:sysClr val="windowText" lastClr="000000"/>
                  </a:solidFill>
                  <a:latin typeface="Arial" charset="0"/>
                  <a:ea typeface="ＭＳ Ｐゴシック" charset="0"/>
                  <a:cs typeface="ＭＳ Ｐゴシック" charset="0"/>
                </a:rPr>
                <a:t> &gt; 1/√2)</a:t>
              </a:r>
            </a:p>
          </p:txBody>
        </p:sp>
        <p:grpSp>
          <p:nvGrpSpPr>
            <p:cNvPr id="112648" name="Group 265">
              <a:extLst>
                <a:ext uri="{FF2B5EF4-FFF2-40B4-BE49-F238E27FC236}">
                  <a16:creationId xmlns:a16="http://schemas.microsoft.com/office/drawing/2014/main" id="{BC1316CF-40F3-8486-549B-850CADBB9BE0}"/>
                </a:ext>
              </a:extLst>
            </p:cNvPr>
            <p:cNvGrpSpPr>
              <a:grpSpLocks/>
            </p:cNvGrpSpPr>
            <p:nvPr/>
          </p:nvGrpSpPr>
          <p:grpSpPr bwMode="auto">
            <a:xfrm>
              <a:off x="2160" y="1211"/>
              <a:ext cx="1248" cy="1402"/>
              <a:chOff x="3360" y="1171"/>
              <a:chExt cx="1248" cy="1402"/>
            </a:xfrm>
          </p:grpSpPr>
          <p:sp>
            <p:nvSpPr>
              <p:cNvPr id="170" name="AutoShape 155">
                <a:extLst>
                  <a:ext uri="{FF2B5EF4-FFF2-40B4-BE49-F238E27FC236}">
                    <a16:creationId xmlns:a16="http://schemas.microsoft.com/office/drawing/2014/main" id="{E66DFACB-EC76-7044-A4E9-5AB8F4477076}"/>
                  </a:ext>
                </a:extLst>
              </p:cNvPr>
              <p:cNvSpPr>
                <a:spLocks noChangeArrowheads="1"/>
              </p:cNvSpPr>
              <p:nvPr/>
            </p:nvSpPr>
            <p:spPr bwMode="auto">
              <a:xfrm>
                <a:off x="3456" y="1390"/>
                <a:ext cx="1056" cy="818"/>
              </a:xfrm>
              <a:prstGeom prst="can">
                <a:avLst>
                  <a:gd name="adj" fmla="val 25000"/>
                </a:avLst>
              </a:prstGeom>
              <a:solidFill>
                <a:srgbClr val="FF6666"/>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71" name="AutoShape 154">
                <a:extLst>
                  <a:ext uri="{FF2B5EF4-FFF2-40B4-BE49-F238E27FC236}">
                    <a16:creationId xmlns:a16="http://schemas.microsoft.com/office/drawing/2014/main" id="{209C689F-BF47-4D47-93D7-A6B4EFF254A0}"/>
                  </a:ext>
                </a:extLst>
              </p:cNvPr>
              <p:cNvSpPr>
                <a:spLocks noChangeArrowheads="1"/>
              </p:cNvSpPr>
              <p:nvPr/>
            </p:nvSpPr>
            <p:spPr bwMode="auto">
              <a:xfrm>
                <a:off x="3360" y="1294"/>
                <a:ext cx="1248" cy="1008"/>
              </a:xfrm>
              <a:prstGeom prst="can">
                <a:avLst>
                  <a:gd name="adj" fmla="val 25000"/>
                </a:avLst>
              </a:prstGeom>
              <a:solidFill>
                <a:srgbClr val="C0C0C0">
                  <a:alpha val="34117"/>
                </a:srgbClr>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nvGrpSpPr>
              <p:cNvPr id="112712" name="Group 203">
                <a:extLst>
                  <a:ext uri="{FF2B5EF4-FFF2-40B4-BE49-F238E27FC236}">
                    <a16:creationId xmlns:a16="http://schemas.microsoft.com/office/drawing/2014/main" id="{6377D69A-62FB-61FB-D775-EFB64B513F8A}"/>
                  </a:ext>
                </a:extLst>
              </p:cNvPr>
              <p:cNvGrpSpPr>
                <a:grpSpLocks/>
              </p:cNvGrpSpPr>
              <p:nvPr/>
            </p:nvGrpSpPr>
            <p:grpSpPr bwMode="auto">
              <a:xfrm>
                <a:off x="3402" y="1171"/>
                <a:ext cx="1173" cy="1402"/>
                <a:chOff x="3611" y="1427"/>
                <a:chExt cx="728" cy="911"/>
              </a:xfrm>
            </p:grpSpPr>
            <p:grpSp>
              <p:nvGrpSpPr>
                <p:cNvPr id="112713" name="Group 183">
                  <a:extLst>
                    <a:ext uri="{FF2B5EF4-FFF2-40B4-BE49-F238E27FC236}">
                      <a16:creationId xmlns:a16="http://schemas.microsoft.com/office/drawing/2014/main" id="{A10817A4-6100-9E0A-9C13-239CEC788C9F}"/>
                    </a:ext>
                  </a:extLst>
                </p:cNvPr>
                <p:cNvGrpSpPr>
                  <a:grpSpLocks/>
                </p:cNvGrpSpPr>
                <p:nvPr/>
              </p:nvGrpSpPr>
              <p:grpSpPr bwMode="auto">
                <a:xfrm>
                  <a:off x="3611" y="1427"/>
                  <a:ext cx="186" cy="879"/>
                  <a:chOff x="382" y="2270"/>
                  <a:chExt cx="186" cy="879"/>
                </a:xfrm>
              </p:grpSpPr>
              <p:grpSp>
                <p:nvGrpSpPr>
                  <p:cNvPr id="112729" name="Group 184">
                    <a:extLst>
                      <a:ext uri="{FF2B5EF4-FFF2-40B4-BE49-F238E27FC236}">
                        <a16:creationId xmlns:a16="http://schemas.microsoft.com/office/drawing/2014/main" id="{071BF6C8-D39C-B6D9-F375-6DCF8C42161C}"/>
                      </a:ext>
                    </a:extLst>
                  </p:cNvPr>
                  <p:cNvGrpSpPr>
                    <a:grpSpLocks/>
                  </p:cNvGrpSpPr>
                  <p:nvPr/>
                </p:nvGrpSpPr>
                <p:grpSpPr bwMode="auto">
                  <a:xfrm>
                    <a:off x="382" y="2414"/>
                    <a:ext cx="186" cy="735"/>
                    <a:chOff x="382" y="2414"/>
                    <a:chExt cx="186" cy="735"/>
                  </a:xfrm>
                </p:grpSpPr>
                <p:sp>
                  <p:nvSpPr>
                    <p:cNvPr id="191" name="Line 185">
                      <a:extLst>
                        <a:ext uri="{FF2B5EF4-FFF2-40B4-BE49-F238E27FC236}">
                          <a16:creationId xmlns:a16="http://schemas.microsoft.com/office/drawing/2014/main" id="{1F868FE4-D04E-264D-BC67-FF7E50555246}"/>
                        </a:ext>
                      </a:extLst>
                    </p:cNvPr>
                    <p:cNvSpPr>
                      <a:spLocks noChangeShapeType="1"/>
                    </p:cNvSpPr>
                    <p:nvPr/>
                  </p:nvSpPr>
                  <p:spPr bwMode="auto">
                    <a:xfrm flipH="1">
                      <a:off x="563" y="2987"/>
                      <a:ext cx="2" cy="162"/>
                    </a:xfrm>
                    <a:prstGeom prst="line">
                      <a:avLst/>
                    </a:prstGeom>
                    <a:noFill/>
                    <a:ln w="9525">
                      <a:solidFill>
                        <a:srgbClr val="0000FF"/>
                      </a:solidFill>
                      <a:round/>
                      <a:headEnd type="non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92" name="Freeform 186">
                      <a:extLst>
                        <a:ext uri="{FF2B5EF4-FFF2-40B4-BE49-F238E27FC236}">
                          <a16:creationId xmlns:a16="http://schemas.microsoft.com/office/drawing/2014/main" id="{ABAA3FDD-CE97-8F45-98E6-9E4DBF4E38BF}"/>
                        </a:ext>
                      </a:extLst>
                    </p:cNvPr>
                    <p:cNvSpPr>
                      <a:spLocks/>
                    </p:cNvSpPr>
                    <p:nvPr/>
                  </p:nvSpPr>
                  <p:spPr bwMode="auto">
                    <a:xfrm>
                      <a:off x="382" y="2414"/>
                      <a:ext cx="186" cy="582"/>
                    </a:xfrm>
                    <a:custGeom>
                      <a:avLst/>
                      <a:gdLst>
                        <a:gd name="T0" fmla="*/ 770948 w 125"/>
                        <a:gd name="T1" fmla="*/ 487 h 587"/>
                        <a:gd name="T2" fmla="*/ 683281 w 125"/>
                        <a:gd name="T3" fmla="*/ 422 h 587"/>
                        <a:gd name="T4" fmla="*/ 151892 w 125"/>
                        <a:gd name="T5" fmla="*/ 380 h 587"/>
                        <a:gd name="T6" fmla="*/ 79240 w 125"/>
                        <a:gd name="T7" fmla="*/ 109 h 587"/>
                        <a:gd name="T8" fmla="*/ 654857 w 125"/>
                        <a:gd name="T9" fmla="*/ 58 h 587"/>
                        <a:gd name="T10" fmla="*/ 732824 w 125"/>
                        <a:gd name="T11" fmla="*/ 0 h 587"/>
                        <a:gd name="T12" fmla="*/ 0 60000 65536"/>
                        <a:gd name="T13" fmla="*/ 0 60000 65536"/>
                        <a:gd name="T14" fmla="*/ 0 60000 65536"/>
                        <a:gd name="T15" fmla="*/ 0 60000 65536"/>
                        <a:gd name="T16" fmla="*/ 0 60000 65536"/>
                        <a:gd name="T17" fmla="*/ 0 60000 65536"/>
                        <a:gd name="T18" fmla="*/ 0 w 125"/>
                        <a:gd name="T19" fmla="*/ 0 h 587"/>
                        <a:gd name="T20" fmla="*/ 125 w 125"/>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sp>
                <p:nvSpPr>
                  <p:cNvPr id="190" name="Line 187">
                    <a:extLst>
                      <a:ext uri="{FF2B5EF4-FFF2-40B4-BE49-F238E27FC236}">
                        <a16:creationId xmlns:a16="http://schemas.microsoft.com/office/drawing/2014/main" id="{B89A6B65-942F-7449-9585-12624364ED69}"/>
                      </a:ext>
                    </a:extLst>
                  </p:cNvPr>
                  <p:cNvSpPr>
                    <a:spLocks noChangeShapeType="1"/>
                  </p:cNvSpPr>
                  <p:nvPr/>
                </p:nvSpPr>
                <p:spPr bwMode="auto">
                  <a:xfrm flipH="1">
                    <a:off x="556" y="2270"/>
                    <a:ext cx="3" cy="147"/>
                  </a:xfrm>
                  <a:prstGeom prst="line">
                    <a:avLst/>
                  </a:prstGeom>
                  <a:noFill/>
                  <a:ln w="9525">
                    <a:solidFill>
                      <a:srgbClr val="0000FF"/>
                    </a:solidFill>
                    <a:round/>
                    <a:headEnd type="triangl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714" name="Group 188">
                  <a:extLst>
                    <a:ext uri="{FF2B5EF4-FFF2-40B4-BE49-F238E27FC236}">
                      <a16:creationId xmlns:a16="http://schemas.microsoft.com/office/drawing/2014/main" id="{1401DB72-FC77-C3D4-A5E3-E2327FC72FF0}"/>
                    </a:ext>
                  </a:extLst>
                </p:cNvPr>
                <p:cNvGrpSpPr>
                  <a:grpSpLocks/>
                </p:cNvGrpSpPr>
                <p:nvPr/>
              </p:nvGrpSpPr>
              <p:grpSpPr bwMode="auto">
                <a:xfrm>
                  <a:off x="3803" y="1459"/>
                  <a:ext cx="125" cy="879"/>
                  <a:chOff x="558" y="2290"/>
                  <a:chExt cx="125" cy="879"/>
                </a:xfrm>
              </p:grpSpPr>
              <p:sp>
                <p:nvSpPr>
                  <p:cNvPr id="185" name="Line 189">
                    <a:extLst>
                      <a:ext uri="{FF2B5EF4-FFF2-40B4-BE49-F238E27FC236}">
                        <a16:creationId xmlns:a16="http://schemas.microsoft.com/office/drawing/2014/main" id="{8F6001C8-D83E-A945-BBEB-2075E01B0E3C}"/>
                      </a:ext>
                    </a:extLst>
                  </p:cNvPr>
                  <p:cNvSpPr>
                    <a:spLocks noChangeShapeType="1"/>
                  </p:cNvSpPr>
                  <p:nvPr/>
                </p:nvSpPr>
                <p:spPr bwMode="auto">
                  <a:xfrm flipH="1">
                    <a:off x="674" y="2290"/>
                    <a:ext cx="2" cy="147"/>
                  </a:xfrm>
                  <a:prstGeom prst="line">
                    <a:avLst/>
                  </a:prstGeom>
                  <a:noFill/>
                  <a:ln w="9525">
                    <a:solidFill>
                      <a:srgbClr val="0000FF"/>
                    </a:solidFill>
                    <a:round/>
                    <a:headEnd type="triangl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nvGrpSpPr>
                  <p:cNvPr id="112726" name="Group 190">
                    <a:extLst>
                      <a:ext uri="{FF2B5EF4-FFF2-40B4-BE49-F238E27FC236}">
                        <a16:creationId xmlns:a16="http://schemas.microsoft.com/office/drawing/2014/main" id="{048EF5F7-C0D2-4939-4EE1-8469CD12FE53}"/>
                      </a:ext>
                    </a:extLst>
                  </p:cNvPr>
                  <p:cNvGrpSpPr>
                    <a:grpSpLocks/>
                  </p:cNvGrpSpPr>
                  <p:nvPr/>
                </p:nvGrpSpPr>
                <p:grpSpPr bwMode="auto">
                  <a:xfrm>
                    <a:off x="558" y="2434"/>
                    <a:ext cx="125" cy="735"/>
                    <a:chOff x="558" y="2434"/>
                    <a:chExt cx="125" cy="735"/>
                  </a:xfrm>
                </p:grpSpPr>
                <p:sp>
                  <p:nvSpPr>
                    <p:cNvPr id="187" name="Line 191">
                      <a:extLst>
                        <a:ext uri="{FF2B5EF4-FFF2-40B4-BE49-F238E27FC236}">
                          <a16:creationId xmlns:a16="http://schemas.microsoft.com/office/drawing/2014/main" id="{4E3D0B31-A7C3-6C41-A08E-C7882D53627B}"/>
                        </a:ext>
                      </a:extLst>
                    </p:cNvPr>
                    <p:cNvSpPr>
                      <a:spLocks noChangeShapeType="1"/>
                    </p:cNvSpPr>
                    <p:nvPr/>
                  </p:nvSpPr>
                  <p:spPr bwMode="auto">
                    <a:xfrm flipH="1">
                      <a:off x="679" y="3007"/>
                      <a:ext cx="1" cy="162"/>
                    </a:xfrm>
                    <a:prstGeom prst="line">
                      <a:avLst/>
                    </a:prstGeom>
                    <a:noFill/>
                    <a:ln w="9525">
                      <a:solidFill>
                        <a:srgbClr val="0000FF"/>
                      </a:solidFill>
                      <a:round/>
                      <a:headEnd type="non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88" name="Freeform 192">
                      <a:extLst>
                        <a:ext uri="{FF2B5EF4-FFF2-40B4-BE49-F238E27FC236}">
                          <a16:creationId xmlns:a16="http://schemas.microsoft.com/office/drawing/2014/main" id="{5DA47D36-A92F-9543-9A20-378B0964A454}"/>
                        </a:ext>
                      </a:extLst>
                    </p:cNvPr>
                    <p:cNvSpPr>
                      <a:spLocks/>
                    </p:cNvSpPr>
                    <p:nvPr/>
                  </p:nvSpPr>
                  <p:spPr bwMode="auto">
                    <a:xfrm>
                      <a:off x="558" y="2434"/>
                      <a:ext cx="125" cy="582"/>
                    </a:xfrm>
                    <a:custGeom>
                      <a:avLst/>
                      <a:gdLst>
                        <a:gd name="T0" fmla="*/ 123 w 125"/>
                        <a:gd name="T1" fmla="*/ 487 h 587"/>
                        <a:gd name="T2" fmla="*/ 109 w 125"/>
                        <a:gd name="T3" fmla="*/ 422 h 587"/>
                        <a:gd name="T4" fmla="*/ 24 w 125"/>
                        <a:gd name="T5" fmla="*/ 380 h 587"/>
                        <a:gd name="T6" fmla="*/ 13 w 125"/>
                        <a:gd name="T7" fmla="*/ 109 h 587"/>
                        <a:gd name="T8" fmla="*/ 104 w 125"/>
                        <a:gd name="T9" fmla="*/ 58 h 587"/>
                        <a:gd name="T10" fmla="*/ 117 w 125"/>
                        <a:gd name="T11" fmla="*/ 0 h 587"/>
                        <a:gd name="T12" fmla="*/ 0 60000 65536"/>
                        <a:gd name="T13" fmla="*/ 0 60000 65536"/>
                        <a:gd name="T14" fmla="*/ 0 60000 65536"/>
                        <a:gd name="T15" fmla="*/ 0 60000 65536"/>
                        <a:gd name="T16" fmla="*/ 0 60000 65536"/>
                        <a:gd name="T17" fmla="*/ 0 60000 65536"/>
                        <a:gd name="T18" fmla="*/ 0 w 125"/>
                        <a:gd name="T19" fmla="*/ 0 h 587"/>
                        <a:gd name="T20" fmla="*/ 125 w 125"/>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grpSp>
              <p:nvGrpSpPr>
                <p:cNvPr id="112715" name="Group 193">
                  <a:extLst>
                    <a:ext uri="{FF2B5EF4-FFF2-40B4-BE49-F238E27FC236}">
                      <a16:creationId xmlns:a16="http://schemas.microsoft.com/office/drawing/2014/main" id="{6A317F59-CD18-568F-94E4-C06E8A5D91DD}"/>
                    </a:ext>
                  </a:extLst>
                </p:cNvPr>
                <p:cNvGrpSpPr>
                  <a:grpSpLocks/>
                </p:cNvGrpSpPr>
                <p:nvPr/>
              </p:nvGrpSpPr>
              <p:grpSpPr bwMode="auto">
                <a:xfrm flipH="1">
                  <a:off x="4153" y="1439"/>
                  <a:ext cx="186" cy="879"/>
                  <a:chOff x="382" y="2270"/>
                  <a:chExt cx="186" cy="879"/>
                </a:xfrm>
              </p:grpSpPr>
              <p:grpSp>
                <p:nvGrpSpPr>
                  <p:cNvPr id="112721" name="Group 194">
                    <a:extLst>
                      <a:ext uri="{FF2B5EF4-FFF2-40B4-BE49-F238E27FC236}">
                        <a16:creationId xmlns:a16="http://schemas.microsoft.com/office/drawing/2014/main" id="{03181427-9644-6B74-DF28-F833C74CD1ED}"/>
                      </a:ext>
                    </a:extLst>
                  </p:cNvPr>
                  <p:cNvGrpSpPr>
                    <a:grpSpLocks/>
                  </p:cNvGrpSpPr>
                  <p:nvPr/>
                </p:nvGrpSpPr>
                <p:grpSpPr bwMode="auto">
                  <a:xfrm>
                    <a:off x="382" y="2414"/>
                    <a:ext cx="186" cy="735"/>
                    <a:chOff x="382" y="2414"/>
                    <a:chExt cx="186" cy="735"/>
                  </a:xfrm>
                </p:grpSpPr>
                <p:sp>
                  <p:nvSpPr>
                    <p:cNvPr id="183" name="Line 195">
                      <a:extLst>
                        <a:ext uri="{FF2B5EF4-FFF2-40B4-BE49-F238E27FC236}">
                          <a16:creationId xmlns:a16="http://schemas.microsoft.com/office/drawing/2014/main" id="{0F7FF31E-57AF-5045-82EA-AFCA7E407B26}"/>
                        </a:ext>
                      </a:extLst>
                    </p:cNvPr>
                    <p:cNvSpPr>
                      <a:spLocks noChangeShapeType="1"/>
                    </p:cNvSpPr>
                    <p:nvPr/>
                  </p:nvSpPr>
                  <p:spPr bwMode="auto">
                    <a:xfrm flipH="1">
                      <a:off x="563" y="2987"/>
                      <a:ext cx="2" cy="162"/>
                    </a:xfrm>
                    <a:prstGeom prst="line">
                      <a:avLst/>
                    </a:prstGeom>
                    <a:noFill/>
                    <a:ln w="9525">
                      <a:solidFill>
                        <a:srgbClr val="0000FF"/>
                      </a:solidFill>
                      <a:round/>
                      <a:headEnd type="non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84" name="Freeform 196">
                      <a:extLst>
                        <a:ext uri="{FF2B5EF4-FFF2-40B4-BE49-F238E27FC236}">
                          <a16:creationId xmlns:a16="http://schemas.microsoft.com/office/drawing/2014/main" id="{2F59B09E-0076-234B-A835-D6A05B79F4F2}"/>
                        </a:ext>
                      </a:extLst>
                    </p:cNvPr>
                    <p:cNvSpPr>
                      <a:spLocks/>
                    </p:cNvSpPr>
                    <p:nvPr/>
                  </p:nvSpPr>
                  <p:spPr bwMode="auto">
                    <a:xfrm>
                      <a:off x="382" y="2414"/>
                      <a:ext cx="186" cy="582"/>
                    </a:xfrm>
                    <a:custGeom>
                      <a:avLst/>
                      <a:gdLst>
                        <a:gd name="T0" fmla="*/ 770948 w 125"/>
                        <a:gd name="T1" fmla="*/ 487 h 587"/>
                        <a:gd name="T2" fmla="*/ 683281 w 125"/>
                        <a:gd name="T3" fmla="*/ 422 h 587"/>
                        <a:gd name="T4" fmla="*/ 151892 w 125"/>
                        <a:gd name="T5" fmla="*/ 380 h 587"/>
                        <a:gd name="T6" fmla="*/ 79240 w 125"/>
                        <a:gd name="T7" fmla="*/ 109 h 587"/>
                        <a:gd name="T8" fmla="*/ 654857 w 125"/>
                        <a:gd name="T9" fmla="*/ 58 h 587"/>
                        <a:gd name="T10" fmla="*/ 732824 w 125"/>
                        <a:gd name="T11" fmla="*/ 0 h 587"/>
                        <a:gd name="T12" fmla="*/ 0 60000 65536"/>
                        <a:gd name="T13" fmla="*/ 0 60000 65536"/>
                        <a:gd name="T14" fmla="*/ 0 60000 65536"/>
                        <a:gd name="T15" fmla="*/ 0 60000 65536"/>
                        <a:gd name="T16" fmla="*/ 0 60000 65536"/>
                        <a:gd name="T17" fmla="*/ 0 60000 65536"/>
                        <a:gd name="T18" fmla="*/ 0 w 125"/>
                        <a:gd name="T19" fmla="*/ 0 h 587"/>
                        <a:gd name="T20" fmla="*/ 125 w 125"/>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sp>
                <p:nvSpPr>
                  <p:cNvPr id="182" name="Line 197">
                    <a:extLst>
                      <a:ext uri="{FF2B5EF4-FFF2-40B4-BE49-F238E27FC236}">
                        <a16:creationId xmlns:a16="http://schemas.microsoft.com/office/drawing/2014/main" id="{2E24C163-58CB-C64D-AF3E-62E8C3A71FEF}"/>
                      </a:ext>
                    </a:extLst>
                  </p:cNvPr>
                  <p:cNvSpPr>
                    <a:spLocks noChangeShapeType="1"/>
                  </p:cNvSpPr>
                  <p:nvPr/>
                </p:nvSpPr>
                <p:spPr bwMode="auto">
                  <a:xfrm flipH="1">
                    <a:off x="556" y="2270"/>
                    <a:ext cx="3" cy="147"/>
                  </a:xfrm>
                  <a:prstGeom prst="line">
                    <a:avLst/>
                  </a:prstGeom>
                  <a:noFill/>
                  <a:ln w="9525">
                    <a:solidFill>
                      <a:srgbClr val="0000FF"/>
                    </a:solidFill>
                    <a:round/>
                    <a:headEnd type="triangl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716" name="Group 198">
                  <a:extLst>
                    <a:ext uri="{FF2B5EF4-FFF2-40B4-BE49-F238E27FC236}">
                      <a16:creationId xmlns:a16="http://schemas.microsoft.com/office/drawing/2014/main" id="{4392DFD5-1781-9908-A9F7-E6CC17AC99C5}"/>
                    </a:ext>
                  </a:extLst>
                </p:cNvPr>
                <p:cNvGrpSpPr>
                  <a:grpSpLocks/>
                </p:cNvGrpSpPr>
                <p:nvPr/>
              </p:nvGrpSpPr>
              <p:grpSpPr bwMode="auto">
                <a:xfrm flipH="1">
                  <a:off x="4017" y="1453"/>
                  <a:ext cx="125" cy="879"/>
                  <a:chOff x="558" y="2290"/>
                  <a:chExt cx="125" cy="879"/>
                </a:xfrm>
              </p:grpSpPr>
              <p:sp>
                <p:nvSpPr>
                  <p:cNvPr id="177" name="Line 199">
                    <a:extLst>
                      <a:ext uri="{FF2B5EF4-FFF2-40B4-BE49-F238E27FC236}">
                        <a16:creationId xmlns:a16="http://schemas.microsoft.com/office/drawing/2014/main" id="{7C46ED36-A3E2-8B4B-AD05-BEFC278EB3A2}"/>
                      </a:ext>
                    </a:extLst>
                  </p:cNvPr>
                  <p:cNvSpPr>
                    <a:spLocks noChangeShapeType="1"/>
                  </p:cNvSpPr>
                  <p:nvPr/>
                </p:nvSpPr>
                <p:spPr bwMode="auto">
                  <a:xfrm flipH="1">
                    <a:off x="674" y="2290"/>
                    <a:ext cx="2" cy="147"/>
                  </a:xfrm>
                  <a:prstGeom prst="line">
                    <a:avLst/>
                  </a:prstGeom>
                  <a:noFill/>
                  <a:ln w="9525">
                    <a:solidFill>
                      <a:srgbClr val="0000FF"/>
                    </a:solidFill>
                    <a:round/>
                    <a:headEnd type="triangl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nvGrpSpPr>
                  <p:cNvPr id="112718" name="Group 200">
                    <a:extLst>
                      <a:ext uri="{FF2B5EF4-FFF2-40B4-BE49-F238E27FC236}">
                        <a16:creationId xmlns:a16="http://schemas.microsoft.com/office/drawing/2014/main" id="{A7055AA8-41A8-4688-8AF3-C03A1E521CCC}"/>
                      </a:ext>
                    </a:extLst>
                  </p:cNvPr>
                  <p:cNvGrpSpPr>
                    <a:grpSpLocks/>
                  </p:cNvGrpSpPr>
                  <p:nvPr/>
                </p:nvGrpSpPr>
                <p:grpSpPr bwMode="auto">
                  <a:xfrm>
                    <a:off x="558" y="2434"/>
                    <a:ext cx="125" cy="735"/>
                    <a:chOff x="558" y="2434"/>
                    <a:chExt cx="125" cy="735"/>
                  </a:xfrm>
                </p:grpSpPr>
                <p:sp>
                  <p:nvSpPr>
                    <p:cNvPr id="179" name="Line 201">
                      <a:extLst>
                        <a:ext uri="{FF2B5EF4-FFF2-40B4-BE49-F238E27FC236}">
                          <a16:creationId xmlns:a16="http://schemas.microsoft.com/office/drawing/2014/main" id="{7AD97222-F0CE-744E-BC76-343DD91526A0}"/>
                        </a:ext>
                      </a:extLst>
                    </p:cNvPr>
                    <p:cNvSpPr>
                      <a:spLocks noChangeShapeType="1"/>
                    </p:cNvSpPr>
                    <p:nvPr/>
                  </p:nvSpPr>
                  <p:spPr bwMode="auto">
                    <a:xfrm flipH="1">
                      <a:off x="679" y="3007"/>
                      <a:ext cx="1" cy="162"/>
                    </a:xfrm>
                    <a:prstGeom prst="line">
                      <a:avLst/>
                    </a:prstGeom>
                    <a:noFill/>
                    <a:ln w="9525">
                      <a:solidFill>
                        <a:srgbClr val="0000FF"/>
                      </a:solidFill>
                      <a:round/>
                      <a:headEnd type="none" w="sm" len="lg"/>
                      <a:tailEnd type="none" w="sm" len="lg"/>
                    </a:ln>
                    <a:extLst>
                      <a:ext uri="{909E8E84-426E-40dd-AFC4-6F175D3DCCD1}"/>
                    </a:extLst>
                  </p:spPr>
                  <p:txBody>
                    <a:bodyP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80" name="Freeform 202">
                      <a:extLst>
                        <a:ext uri="{FF2B5EF4-FFF2-40B4-BE49-F238E27FC236}">
                          <a16:creationId xmlns:a16="http://schemas.microsoft.com/office/drawing/2014/main" id="{CA085265-12B8-C840-BC80-0E50744A7BC8}"/>
                        </a:ext>
                      </a:extLst>
                    </p:cNvPr>
                    <p:cNvSpPr>
                      <a:spLocks/>
                    </p:cNvSpPr>
                    <p:nvPr/>
                  </p:nvSpPr>
                  <p:spPr bwMode="auto">
                    <a:xfrm>
                      <a:off x="558" y="2434"/>
                      <a:ext cx="125" cy="582"/>
                    </a:xfrm>
                    <a:custGeom>
                      <a:avLst/>
                      <a:gdLst>
                        <a:gd name="T0" fmla="*/ 123 w 125"/>
                        <a:gd name="T1" fmla="*/ 487 h 587"/>
                        <a:gd name="T2" fmla="*/ 109 w 125"/>
                        <a:gd name="T3" fmla="*/ 422 h 587"/>
                        <a:gd name="T4" fmla="*/ 24 w 125"/>
                        <a:gd name="T5" fmla="*/ 380 h 587"/>
                        <a:gd name="T6" fmla="*/ 13 w 125"/>
                        <a:gd name="T7" fmla="*/ 109 h 587"/>
                        <a:gd name="T8" fmla="*/ 104 w 125"/>
                        <a:gd name="T9" fmla="*/ 58 h 587"/>
                        <a:gd name="T10" fmla="*/ 117 w 125"/>
                        <a:gd name="T11" fmla="*/ 0 h 587"/>
                        <a:gd name="T12" fmla="*/ 0 60000 65536"/>
                        <a:gd name="T13" fmla="*/ 0 60000 65536"/>
                        <a:gd name="T14" fmla="*/ 0 60000 65536"/>
                        <a:gd name="T15" fmla="*/ 0 60000 65536"/>
                        <a:gd name="T16" fmla="*/ 0 60000 65536"/>
                        <a:gd name="T17" fmla="*/ 0 60000 65536"/>
                        <a:gd name="T18" fmla="*/ 0 w 125"/>
                        <a:gd name="T19" fmla="*/ 0 h 587"/>
                        <a:gd name="T20" fmla="*/ 125 w 125"/>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25" h="587">
                          <a:moveTo>
                            <a:pt x="123" y="587"/>
                          </a:moveTo>
                          <a:cubicBezTo>
                            <a:pt x="121" y="574"/>
                            <a:pt x="125" y="531"/>
                            <a:pt x="109" y="510"/>
                          </a:cubicBezTo>
                          <a:cubicBezTo>
                            <a:pt x="93" y="489"/>
                            <a:pt x="40" y="522"/>
                            <a:pt x="24" y="459"/>
                          </a:cubicBezTo>
                          <a:cubicBezTo>
                            <a:pt x="8" y="396"/>
                            <a:pt x="0" y="194"/>
                            <a:pt x="13" y="131"/>
                          </a:cubicBezTo>
                          <a:cubicBezTo>
                            <a:pt x="26" y="68"/>
                            <a:pt x="87" y="100"/>
                            <a:pt x="104" y="78"/>
                          </a:cubicBezTo>
                          <a:cubicBezTo>
                            <a:pt x="121" y="56"/>
                            <a:pt x="114" y="16"/>
                            <a:pt x="117" y="0"/>
                          </a:cubicBezTo>
                        </a:path>
                      </a:pathLst>
                    </a:custGeom>
                    <a:noFill/>
                    <a:ln w="9525" cap="flat" cmpd="sng">
                      <a:solidFill>
                        <a:srgbClr val="0000FF"/>
                      </a:solidFill>
                      <a:prstDash val="solid"/>
                      <a:round/>
                      <a:headEnd/>
                      <a:tailEnd/>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grpSp>
        </p:grpSp>
        <p:grpSp>
          <p:nvGrpSpPr>
            <p:cNvPr id="112649" name="Group 264">
              <a:extLst>
                <a:ext uri="{FF2B5EF4-FFF2-40B4-BE49-F238E27FC236}">
                  <a16:creationId xmlns:a16="http://schemas.microsoft.com/office/drawing/2014/main" id="{39209570-D4FE-57A5-BE84-92C736EBF14C}"/>
                </a:ext>
              </a:extLst>
            </p:cNvPr>
            <p:cNvGrpSpPr>
              <a:grpSpLocks/>
            </p:cNvGrpSpPr>
            <p:nvPr/>
          </p:nvGrpSpPr>
          <p:grpSpPr bwMode="auto">
            <a:xfrm>
              <a:off x="4176" y="2592"/>
              <a:ext cx="1248" cy="1387"/>
              <a:chOff x="3363" y="2773"/>
              <a:chExt cx="1248" cy="1387"/>
            </a:xfrm>
          </p:grpSpPr>
          <p:grpSp>
            <p:nvGrpSpPr>
              <p:cNvPr id="112655" name="Group 214">
                <a:extLst>
                  <a:ext uri="{FF2B5EF4-FFF2-40B4-BE49-F238E27FC236}">
                    <a16:creationId xmlns:a16="http://schemas.microsoft.com/office/drawing/2014/main" id="{1156947C-955D-2EFF-1ED7-41FC166558DD}"/>
                  </a:ext>
                </a:extLst>
              </p:cNvPr>
              <p:cNvGrpSpPr>
                <a:grpSpLocks/>
              </p:cNvGrpSpPr>
              <p:nvPr/>
            </p:nvGrpSpPr>
            <p:grpSpPr bwMode="auto">
              <a:xfrm>
                <a:off x="3432" y="2823"/>
                <a:ext cx="187" cy="1250"/>
                <a:chOff x="3430" y="2890"/>
                <a:chExt cx="187" cy="1180"/>
              </a:xfrm>
            </p:grpSpPr>
            <p:sp>
              <p:nvSpPr>
                <p:cNvPr id="165" name="AutoShape 168">
                  <a:extLst>
                    <a:ext uri="{FF2B5EF4-FFF2-40B4-BE49-F238E27FC236}">
                      <a16:creationId xmlns:a16="http://schemas.microsoft.com/office/drawing/2014/main" id="{32868A8D-2549-AF41-A35E-865A6B682A16}"/>
                    </a:ext>
                  </a:extLst>
                </p:cNvPr>
                <p:cNvSpPr>
                  <a:spLocks noChangeArrowheads="1"/>
                </p:cNvSpPr>
                <p:nvPr/>
              </p:nvSpPr>
              <p:spPr bwMode="auto">
                <a:xfrm>
                  <a:off x="3493" y="3117"/>
                  <a:ext cx="64"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6" name="Freeform 204">
                  <a:extLst>
                    <a:ext uri="{FF2B5EF4-FFF2-40B4-BE49-F238E27FC236}">
                      <a16:creationId xmlns:a16="http://schemas.microsoft.com/office/drawing/2014/main" id="{80BE9CE4-4179-5042-9DC5-4BABD4DCAB20}"/>
                    </a:ext>
                  </a:extLst>
                </p:cNvPr>
                <p:cNvSpPr>
                  <a:spLocks/>
                </p:cNvSpPr>
                <p:nvPr/>
              </p:nvSpPr>
              <p:spPr bwMode="auto">
                <a:xfrm>
                  <a:off x="3432" y="2896"/>
                  <a:ext cx="96"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7" name="Freeform 205">
                  <a:extLst>
                    <a:ext uri="{FF2B5EF4-FFF2-40B4-BE49-F238E27FC236}">
                      <a16:creationId xmlns:a16="http://schemas.microsoft.com/office/drawing/2014/main" id="{FC954D29-965E-3846-B0EF-762A87D0312C}"/>
                    </a:ext>
                  </a:extLst>
                </p:cNvPr>
                <p:cNvSpPr>
                  <a:spLocks/>
                </p:cNvSpPr>
                <p:nvPr/>
              </p:nvSpPr>
              <p:spPr bwMode="auto">
                <a:xfrm flipH="1">
                  <a:off x="3532" y="2890"/>
                  <a:ext cx="28"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8" name="Freeform 206">
                  <a:extLst>
                    <a:ext uri="{FF2B5EF4-FFF2-40B4-BE49-F238E27FC236}">
                      <a16:creationId xmlns:a16="http://schemas.microsoft.com/office/drawing/2014/main" id="{8EB71092-BC24-2046-B706-029B63A71EFE}"/>
                    </a:ext>
                  </a:extLst>
                </p:cNvPr>
                <p:cNvSpPr>
                  <a:spLocks/>
                </p:cNvSpPr>
                <p:nvPr/>
              </p:nvSpPr>
              <p:spPr bwMode="auto">
                <a:xfrm>
                  <a:off x="3497" y="2896"/>
                  <a:ext cx="31"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9" name="Freeform 207">
                  <a:extLst>
                    <a:ext uri="{FF2B5EF4-FFF2-40B4-BE49-F238E27FC236}">
                      <a16:creationId xmlns:a16="http://schemas.microsoft.com/office/drawing/2014/main" id="{6C748B5B-2B68-1E48-930D-86C188447F04}"/>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56" name="Group 215">
                <a:extLst>
                  <a:ext uri="{FF2B5EF4-FFF2-40B4-BE49-F238E27FC236}">
                    <a16:creationId xmlns:a16="http://schemas.microsoft.com/office/drawing/2014/main" id="{6F9B6BFA-0904-5720-9001-EEA75E5C7B0E}"/>
                  </a:ext>
                </a:extLst>
              </p:cNvPr>
              <p:cNvGrpSpPr>
                <a:grpSpLocks/>
              </p:cNvGrpSpPr>
              <p:nvPr/>
            </p:nvGrpSpPr>
            <p:grpSpPr bwMode="auto">
              <a:xfrm>
                <a:off x="3595" y="2786"/>
                <a:ext cx="187" cy="1250"/>
                <a:chOff x="3430" y="2890"/>
                <a:chExt cx="187" cy="1180"/>
              </a:xfrm>
            </p:grpSpPr>
            <p:sp>
              <p:nvSpPr>
                <p:cNvPr id="160" name="AutoShape 216">
                  <a:extLst>
                    <a:ext uri="{FF2B5EF4-FFF2-40B4-BE49-F238E27FC236}">
                      <a16:creationId xmlns:a16="http://schemas.microsoft.com/office/drawing/2014/main" id="{56741A0E-7D90-444A-B0D7-A4209FCDFB2A}"/>
                    </a:ext>
                  </a:extLst>
                </p:cNvPr>
                <p:cNvSpPr>
                  <a:spLocks noChangeArrowheads="1"/>
                </p:cNvSpPr>
                <p:nvPr/>
              </p:nvSpPr>
              <p:spPr bwMode="auto">
                <a:xfrm>
                  <a:off x="3493" y="3113"/>
                  <a:ext cx="64"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1" name="Freeform 217">
                  <a:extLst>
                    <a:ext uri="{FF2B5EF4-FFF2-40B4-BE49-F238E27FC236}">
                      <a16:creationId xmlns:a16="http://schemas.microsoft.com/office/drawing/2014/main" id="{AB3B9CBA-BD23-C847-9C0D-6A079566B841}"/>
                    </a:ext>
                  </a:extLst>
                </p:cNvPr>
                <p:cNvSpPr>
                  <a:spLocks/>
                </p:cNvSpPr>
                <p:nvPr/>
              </p:nvSpPr>
              <p:spPr bwMode="auto">
                <a:xfrm>
                  <a:off x="3430" y="2896"/>
                  <a:ext cx="97"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2" name="Freeform 218">
                  <a:extLst>
                    <a:ext uri="{FF2B5EF4-FFF2-40B4-BE49-F238E27FC236}">
                      <a16:creationId xmlns:a16="http://schemas.microsoft.com/office/drawing/2014/main" id="{F1951EF4-5D8B-4746-80B3-6538D0CEA2EE}"/>
                    </a:ext>
                  </a:extLst>
                </p:cNvPr>
                <p:cNvSpPr>
                  <a:spLocks/>
                </p:cNvSpPr>
                <p:nvPr/>
              </p:nvSpPr>
              <p:spPr bwMode="auto">
                <a:xfrm flipH="1">
                  <a:off x="3530" y="2890"/>
                  <a:ext cx="27"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3" name="Freeform 219">
                  <a:extLst>
                    <a:ext uri="{FF2B5EF4-FFF2-40B4-BE49-F238E27FC236}">
                      <a16:creationId xmlns:a16="http://schemas.microsoft.com/office/drawing/2014/main" id="{C4539E69-C072-9B40-AAE0-5F421E195682}"/>
                    </a:ext>
                  </a:extLst>
                </p:cNvPr>
                <p:cNvSpPr>
                  <a:spLocks/>
                </p:cNvSpPr>
                <p:nvPr/>
              </p:nvSpPr>
              <p:spPr bwMode="auto">
                <a:xfrm>
                  <a:off x="3497" y="2896"/>
                  <a:ext cx="31"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64" name="Freeform 220">
                  <a:extLst>
                    <a:ext uri="{FF2B5EF4-FFF2-40B4-BE49-F238E27FC236}">
                      <a16:creationId xmlns:a16="http://schemas.microsoft.com/office/drawing/2014/main" id="{12188167-734C-9C41-B004-F7C2EFD4C031}"/>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57" name="Group 221">
                <a:extLst>
                  <a:ext uri="{FF2B5EF4-FFF2-40B4-BE49-F238E27FC236}">
                    <a16:creationId xmlns:a16="http://schemas.microsoft.com/office/drawing/2014/main" id="{99EA0618-3C45-47AC-ECDF-C23B74E0B819}"/>
                  </a:ext>
                </a:extLst>
              </p:cNvPr>
              <p:cNvGrpSpPr>
                <a:grpSpLocks/>
              </p:cNvGrpSpPr>
              <p:nvPr/>
            </p:nvGrpSpPr>
            <p:grpSpPr bwMode="auto">
              <a:xfrm>
                <a:off x="3814" y="2773"/>
                <a:ext cx="187" cy="1250"/>
                <a:chOff x="3430" y="2890"/>
                <a:chExt cx="187" cy="1180"/>
              </a:xfrm>
            </p:grpSpPr>
            <p:sp>
              <p:nvSpPr>
                <p:cNvPr id="155" name="AutoShape 222">
                  <a:extLst>
                    <a:ext uri="{FF2B5EF4-FFF2-40B4-BE49-F238E27FC236}">
                      <a16:creationId xmlns:a16="http://schemas.microsoft.com/office/drawing/2014/main" id="{23D77C79-CCC8-3B4A-B02B-2FA708061039}"/>
                    </a:ext>
                  </a:extLst>
                </p:cNvPr>
                <p:cNvSpPr>
                  <a:spLocks noChangeArrowheads="1"/>
                </p:cNvSpPr>
                <p:nvPr/>
              </p:nvSpPr>
              <p:spPr bwMode="auto">
                <a:xfrm>
                  <a:off x="3494" y="3117"/>
                  <a:ext cx="65"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6" name="Freeform 223">
                  <a:extLst>
                    <a:ext uri="{FF2B5EF4-FFF2-40B4-BE49-F238E27FC236}">
                      <a16:creationId xmlns:a16="http://schemas.microsoft.com/office/drawing/2014/main" id="{EDF48B26-6D9B-9742-ABBD-35D886FAA990}"/>
                    </a:ext>
                  </a:extLst>
                </p:cNvPr>
                <p:cNvSpPr>
                  <a:spLocks/>
                </p:cNvSpPr>
                <p:nvPr/>
              </p:nvSpPr>
              <p:spPr bwMode="auto">
                <a:xfrm>
                  <a:off x="3430" y="2896"/>
                  <a:ext cx="97"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7" name="Freeform 224">
                  <a:extLst>
                    <a:ext uri="{FF2B5EF4-FFF2-40B4-BE49-F238E27FC236}">
                      <a16:creationId xmlns:a16="http://schemas.microsoft.com/office/drawing/2014/main" id="{9D7BBB34-A3ED-3E4C-91C7-C8DE56E65D49}"/>
                    </a:ext>
                  </a:extLst>
                </p:cNvPr>
                <p:cNvSpPr>
                  <a:spLocks/>
                </p:cNvSpPr>
                <p:nvPr/>
              </p:nvSpPr>
              <p:spPr bwMode="auto">
                <a:xfrm flipH="1">
                  <a:off x="3530" y="2890"/>
                  <a:ext cx="29"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8" name="Freeform 225">
                  <a:extLst>
                    <a:ext uri="{FF2B5EF4-FFF2-40B4-BE49-F238E27FC236}">
                      <a16:creationId xmlns:a16="http://schemas.microsoft.com/office/drawing/2014/main" id="{1FC4E2F6-F8C0-3C4E-AD14-589B6A3663FB}"/>
                    </a:ext>
                  </a:extLst>
                </p:cNvPr>
                <p:cNvSpPr>
                  <a:spLocks/>
                </p:cNvSpPr>
                <p:nvPr/>
              </p:nvSpPr>
              <p:spPr bwMode="auto">
                <a:xfrm>
                  <a:off x="3498" y="2896"/>
                  <a:ext cx="29"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9" name="Freeform 226">
                  <a:extLst>
                    <a:ext uri="{FF2B5EF4-FFF2-40B4-BE49-F238E27FC236}">
                      <a16:creationId xmlns:a16="http://schemas.microsoft.com/office/drawing/2014/main" id="{FBB4DC5C-9EA2-B343-94DE-3445D46081B1}"/>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58" name="Group 227">
                <a:extLst>
                  <a:ext uri="{FF2B5EF4-FFF2-40B4-BE49-F238E27FC236}">
                    <a16:creationId xmlns:a16="http://schemas.microsoft.com/office/drawing/2014/main" id="{D1082AF0-98B6-957A-19B5-0A116C83F455}"/>
                  </a:ext>
                </a:extLst>
              </p:cNvPr>
              <p:cNvGrpSpPr>
                <a:grpSpLocks/>
              </p:cNvGrpSpPr>
              <p:nvPr/>
            </p:nvGrpSpPr>
            <p:grpSpPr bwMode="auto">
              <a:xfrm>
                <a:off x="4017" y="2775"/>
                <a:ext cx="187" cy="1250"/>
                <a:chOff x="3430" y="2890"/>
                <a:chExt cx="187" cy="1180"/>
              </a:xfrm>
            </p:grpSpPr>
            <p:sp>
              <p:nvSpPr>
                <p:cNvPr id="150" name="AutoShape 228">
                  <a:extLst>
                    <a:ext uri="{FF2B5EF4-FFF2-40B4-BE49-F238E27FC236}">
                      <a16:creationId xmlns:a16="http://schemas.microsoft.com/office/drawing/2014/main" id="{198792F1-B2A7-BF47-A4DD-8C2B5568182B}"/>
                    </a:ext>
                  </a:extLst>
                </p:cNvPr>
                <p:cNvSpPr>
                  <a:spLocks noChangeArrowheads="1"/>
                </p:cNvSpPr>
                <p:nvPr/>
              </p:nvSpPr>
              <p:spPr bwMode="auto">
                <a:xfrm>
                  <a:off x="3493" y="3117"/>
                  <a:ext cx="64"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1" name="Freeform 229">
                  <a:extLst>
                    <a:ext uri="{FF2B5EF4-FFF2-40B4-BE49-F238E27FC236}">
                      <a16:creationId xmlns:a16="http://schemas.microsoft.com/office/drawing/2014/main" id="{EFEE64EF-78AA-864F-909A-2411EBA7952C}"/>
                    </a:ext>
                  </a:extLst>
                </p:cNvPr>
                <p:cNvSpPr>
                  <a:spLocks/>
                </p:cNvSpPr>
                <p:nvPr/>
              </p:nvSpPr>
              <p:spPr bwMode="auto">
                <a:xfrm>
                  <a:off x="3432" y="2896"/>
                  <a:ext cx="96"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2" name="Freeform 230">
                  <a:extLst>
                    <a:ext uri="{FF2B5EF4-FFF2-40B4-BE49-F238E27FC236}">
                      <a16:creationId xmlns:a16="http://schemas.microsoft.com/office/drawing/2014/main" id="{0D04D694-F8C7-674D-A076-40DBC4C8B6B9}"/>
                    </a:ext>
                  </a:extLst>
                </p:cNvPr>
                <p:cNvSpPr>
                  <a:spLocks/>
                </p:cNvSpPr>
                <p:nvPr/>
              </p:nvSpPr>
              <p:spPr bwMode="auto">
                <a:xfrm flipH="1">
                  <a:off x="3532" y="2890"/>
                  <a:ext cx="28"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3" name="Freeform 231">
                  <a:extLst>
                    <a:ext uri="{FF2B5EF4-FFF2-40B4-BE49-F238E27FC236}">
                      <a16:creationId xmlns:a16="http://schemas.microsoft.com/office/drawing/2014/main" id="{90FFB8EE-0E71-A746-9E78-B38A4D3AB3D9}"/>
                    </a:ext>
                  </a:extLst>
                </p:cNvPr>
                <p:cNvSpPr>
                  <a:spLocks/>
                </p:cNvSpPr>
                <p:nvPr/>
              </p:nvSpPr>
              <p:spPr bwMode="auto">
                <a:xfrm>
                  <a:off x="3497" y="2896"/>
                  <a:ext cx="31"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54" name="Freeform 232">
                  <a:extLst>
                    <a:ext uri="{FF2B5EF4-FFF2-40B4-BE49-F238E27FC236}">
                      <a16:creationId xmlns:a16="http://schemas.microsoft.com/office/drawing/2014/main" id="{63D888C3-EFC4-4E4F-9E95-E6E3FAB35277}"/>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59" name="Group 234">
                <a:extLst>
                  <a:ext uri="{FF2B5EF4-FFF2-40B4-BE49-F238E27FC236}">
                    <a16:creationId xmlns:a16="http://schemas.microsoft.com/office/drawing/2014/main" id="{D2272E35-02B4-23AE-4700-D206E547AB8C}"/>
                  </a:ext>
                </a:extLst>
              </p:cNvPr>
              <p:cNvGrpSpPr>
                <a:grpSpLocks/>
              </p:cNvGrpSpPr>
              <p:nvPr/>
            </p:nvGrpSpPr>
            <p:grpSpPr bwMode="auto">
              <a:xfrm>
                <a:off x="4230" y="2793"/>
                <a:ext cx="187" cy="1250"/>
                <a:chOff x="3430" y="2890"/>
                <a:chExt cx="187" cy="1180"/>
              </a:xfrm>
            </p:grpSpPr>
            <p:sp>
              <p:nvSpPr>
                <p:cNvPr id="145" name="AutoShape 235">
                  <a:extLst>
                    <a:ext uri="{FF2B5EF4-FFF2-40B4-BE49-F238E27FC236}">
                      <a16:creationId xmlns:a16="http://schemas.microsoft.com/office/drawing/2014/main" id="{F5955354-A3A3-734A-8396-4A820A6166C6}"/>
                    </a:ext>
                  </a:extLst>
                </p:cNvPr>
                <p:cNvSpPr>
                  <a:spLocks noChangeArrowheads="1"/>
                </p:cNvSpPr>
                <p:nvPr/>
              </p:nvSpPr>
              <p:spPr bwMode="auto">
                <a:xfrm>
                  <a:off x="3493" y="3117"/>
                  <a:ext cx="64"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6" name="Freeform 236">
                  <a:extLst>
                    <a:ext uri="{FF2B5EF4-FFF2-40B4-BE49-F238E27FC236}">
                      <a16:creationId xmlns:a16="http://schemas.microsoft.com/office/drawing/2014/main" id="{D043C266-6725-3243-AC75-BD0D6ADCD1AF}"/>
                    </a:ext>
                  </a:extLst>
                </p:cNvPr>
                <p:cNvSpPr>
                  <a:spLocks/>
                </p:cNvSpPr>
                <p:nvPr/>
              </p:nvSpPr>
              <p:spPr bwMode="auto">
                <a:xfrm>
                  <a:off x="3430" y="2896"/>
                  <a:ext cx="97"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7" name="Freeform 237">
                  <a:extLst>
                    <a:ext uri="{FF2B5EF4-FFF2-40B4-BE49-F238E27FC236}">
                      <a16:creationId xmlns:a16="http://schemas.microsoft.com/office/drawing/2014/main" id="{E98129DC-E5E6-F94D-ADF7-897375C278C2}"/>
                    </a:ext>
                  </a:extLst>
                </p:cNvPr>
                <p:cNvSpPr>
                  <a:spLocks/>
                </p:cNvSpPr>
                <p:nvPr/>
              </p:nvSpPr>
              <p:spPr bwMode="auto">
                <a:xfrm flipH="1">
                  <a:off x="3529" y="2890"/>
                  <a:ext cx="28"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8" name="Freeform 238">
                  <a:extLst>
                    <a:ext uri="{FF2B5EF4-FFF2-40B4-BE49-F238E27FC236}">
                      <a16:creationId xmlns:a16="http://schemas.microsoft.com/office/drawing/2014/main" id="{11C319A3-181A-9C4A-93F7-9D349BBC600E}"/>
                    </a:ext>
                  </a:extLst>
                </p:cNvPr>
                <p:cNvSpPr>
                  <a:spLocks/>
                </p:cNvSpPr>
                <p:nvPr/>
              </p:nvSpPr>
              <p:spPr bwMode="auto">
                <a:xfrm>
                  <a:off x="3497" y="2896"/>
                  <a:ext cx="28"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9" name="Freeform 239">
                  <a:extLst>
                    <a:ext uri="{FF2B5EF4-FFF2-40B4-BE49-F238E27FC236}">
                      <a16:creationId xmlns:a16="http://schemas.microsoft.com/office/drawing/2014/main" id="{8CCDAC6A-37B9-5E4D-96A2-2FE535ADDF81}"/>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60" name="Group 240">
                <a:extLst>
                  <a:ext uri="{FF2B5EF4-FFF2-40B4-BE49-F238E27FC236}">
                    <a16:creationId xmlns:a16="http://schemas.microsoft.com/office/drawing/2014/main" id="{0CDEF9CA-540D-2462-F11B-F41F46D6B1D5}"/>
                  </a:ext>
                </a:extLst>
              </p:cNvPr>
              <p:cNvGrpSpPr>
                <a:grpSpLocks/>
              </p:cNvGrpSpPr>
              <p:nvPr/>
            </p:nvGrpSpPr>
            <p:grpSpPr bwMode="auto">
              <a:xfrm>
                <a:off x="4303" y="2871"/>
                <a:ext cx="187" cy="1250"/>
                <a:chOff x="3430" y="2890"/>
                <a:chExt cx="187" cy="1180"/>
              </a:xfrm>
            </p:grpSpPr>
            <p:sp>
              <p:nvSpPr>
                <p:cNvPr id="140" name="AutoShape 241">
                  <a:extLst>
                    <a:ext uri="{FF2B5EF4-FFF2-40B4-BE49-F238E27FC236}">
                      <a16:creationId xmlns:a16="http://schemas.microsoft.com/office/drawing/2014/main" id="{38D96970-F468-4343-92E3-78CBD83F0D72}"/>
                    </a:ext>
                  </a:extLst>
                </p:cNvPr>
                <p:cNvSpPr>
                  <a:spLocks noChangeArrowheads="1"/>
                </p:cNvSpPr>
                <p:nvPr/>
              </p:nvSpPr>
              <p:spPr bwMode="auto">
                <a:xfrm>
                  <a:off x="3491" y="3116"/>
                  <a:ext cx="64" cy="725"/>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1" name="Freeform 242">
                  <a:extLst>
                    <a:ext uri="{FF2B5EF4-FFF2-40B4-BE49-F238E27FC236}">
                      <a16:creationId xmlns:a16="http://schemas.microsoft.com/office/drawing/2014/main" id="{0AD0DF68-D4FC-EF48-AB8E-320367485FF5}"/>
                    </a:ext>
                  </a:extLst>
                </p:cNvPr>
                <p:cNvSpPr>
                  <a:spLocks/>
                </p:cNvSpPr>
                <p:nvPr/>
              </p:nvSpPr>
              <p:spPr bwMode="auto">
                <a:xfrm>
                  <a:off x="3430" y="2896"/>
                  <a:ext cx="97" cy="1162"/>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2" name="Freeform 243">
                  <a:extLst>
                    <a:ext uri="{FF2B5EF4-FFF2-40B4-BE49-F238E27FC236}">
                      <a16:creationId xmlns:a16="http://schemas.microsoft.com/office/drawing/2014/main" id="{23C4FED0-5E06-3046-98A7-1E132B1074D0}"/>
                    </a:ext>
                  </a:extLst>
                </p:cNvPr>
                <p:cNvSpPr>
                  <a:spLocks/>
                </p:cNvSpPr>
                <p:nvPr/>
              </p:nvSpPr>
              <p:spPr bwMode="auto">
                <a:xfrm flipH="1">
                  <a:off x="3530" y="2886"/>
                  <a:ext cx="27" cy="1181"/>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3" name="Freeform 244">
                  <a:extLst>
                    <a:ext uri="{FF2B5EF4-FFF2-40B4-BE49-F238E27FC236}">
                      <a16:creationId xmlns:a16="http://schemas.microsoft.com/office/drawing/2014/main" id="{7B93E132-5601-5342-8D33-9CBE43B30BF4}"/>
                    </a:ext>
                  </a:extLst>
                </p:cNvPr>
                <p:cNvSpPr>
                  <a:spLocks/>
                </p:cNvSpPr>
                <p:nvPr/>
              </p:nvSpPr>
              <p:spPr bwMode="auto">
                <a:xfrm>
                  <a:off x="3495" y="2896"/>
                  <a:ext cx="32" cy="1178"/>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44" name="Freeform 245">
                  <a:extLst>
                    <a:ext uri="{FF2B5EF4-FFF2-40B4-BE49-F238E27FC236}">
                      <a16:creationId xmlns:a16="http://schemas.microsoft.com/office/drawing/2014/main" id="{E0BC6A1F-DA37-504F-937F-3930E8A4EBE9}"/>
                    </a:ext>
                  </a:extLst>
                </p:cNvPr>
                <p:cNvSpPr>
                  <a:spLocks/>
                </p:cNvSpPr>
                <p:nvPr/>
              </p:nvSpPr>
              <p:spPr bwMode="auto">
                <a:xfrm flipH="1">
                  <a:off x="3531" y="2901"/>
                  <a:ext cx="84" cy="1146"/>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61" name="Group 246">
                <a:extLst>
                  <a:ext uri="{FF2B5EF4-FFF2-40B4-BE49-F238E27FC236}">
                    <a16:creationId xmlns:a16="http://schemas.microsoft.com/office/drawing/2014/main" id="{1338D7BB-A56B-4020-9252-70902CF6A673}"/>
                  </a:ext>
                </a:extLst>
              </p:cNvPr>
              <p:cNvGrpSpPr>
                <a:grpSpLocks/>
              </p:cNvGrpSpPr>
              <p:nvPr/>
            </p:nvGrpSpPr>
            <p:grpSpPr bwMode="auto">
              <a:xfrm>
                <a:off x="4101" y="2905"/>
                <a:ext cx="187" cy="1250"/>
                <a:chOff x="3430" y="2890"/>
                <a:chExt cx="187" cy="1180"/>
              </a:xfrm>
            </p:grpSpPr>
            <p:sp>
              <p:nvSpPr>
                <p:cNvPr id="135" name="AutoShape 247">
                  <a:extLst>
                    <a:ext uri="{FF2B5EF4-FFF2-40B4-BE49-F238E27FC236}">
                      <a16:creationId xmlns:a16="http://schemas.microsoft.com/office/drawing/2014/main" id="{3AD0569A-E55E-1840-9123-C1563BCB3F3E}"/>
                    </a:ext>
                  </a:extLst>
                </p:cNvPr>
                <p:cNvSpPr>
                  <a:spLocks noChangeArrowheads="1"/>
                </p:cNvSpPr>
                <p:nvPr/>
              </p:nvSpPr>
              <p:spPr bwMode="auto">
                <a:xfrm>
                  <a:off x="3493" y="3113"/>
                  <a:ext cx="64"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6" name="Freeform 248">
                  <a:extLst>
                    <a:ext uri="{FF2B5EF4-FFF2-40B4-BE49-F238E27FC236}">
                      <a16:creationId xmlns:a16="http://schemas.microsoft.com/office/drawing/2014/main" id="{D7159F7F-1916-4D44-88AA-74AC5B65000A}"/>
                    </a:ext>
                  </a:extLst>
                </p:cNvPr>
                <p:cNvSpPr>
                  <a:spLocks/>
                </p:cNvSpPr>
                <p:nvPr/>
              </p:nvSpPr>
              <p:spPr bwMode="auto">
                <a:xfrm>
                  <a:off x="3432" y="2896"/>
                  <a:ext cx="96"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7" name="Freeform 249">
                  <a:extLst>
                    <a:ext uri="{FF2B5EF4-FFF2-40B4-BE49-F238E27FC236}">
                      <a16:creationId xmlns:a16="http://schemas.microsoft.com/office/drawing/2014/main" id="{6F13E074-46EB-5445-8065-8A12EDAC384B}"/>
                    </a:ext>
                  </a:extLst>
                </p:cNvPr>
                <p:cNvSpPr>
                  <a:spLocks/>
                </p:cNvSpPr>
                <p:nvPr/>
              </p:nvSpPr>
              <p:spPr bwMode="auto">
                <a:xfrm flipH="1">
                  <a:off x="3532" y="2890"/>
                  <a:ext cx="28"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8" name="Freeform 250">
                  <a:extLst>
                    <a:ext uri="{FF2B5EF4-FFF2-40B4-BE49-F238E27FC236}">
                      <a16:creationId xmlns:a16="http://schemas.microsoft.com/office/drawing/2014/main" id="{2865D932-2AC4-044C-B1C4-C39356EDC9A2}"/>
                    </a:ext>
                  </a:extLst>
                </p:cNvPr>
                <p:cNvSpPr>
                  <a:spLocks/>
                </p:cNvSpPr>
                <p:nvPr/>
              </p:nvSpPr>
              <p:spPr bwMode="auto">
                <a:xfrm>
                  <a:off x="3497" y="2896"/>
                  <a:ext cx="31"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9" name="Freeform 251">
                  <a:extLst>
                    <a:ext uri="{FF2B5EF4-FFF2-40B4-BE49-F238E27FC236}">
                      <a16:creationId xmlns:a16="http://schemas.microsoft.com/office/drawing/2014/main" id="{5DE0481D-37E6-FC44-8555-A618C560491B}"/>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62" name="Group 252">
                <a:extLst>
                  <a:ext uri="{FF2B5EF4-FFF2-40B4-BE49-F238E27FC236}">
                    <a16:creationId xmlns:a16="http://schemas.microsoft.com/office/drawing/2014/main" id="{0376B500-183B-388E-B89F-9D46708C4830}"/>
                  </a:ext>
                </a:extLst>
              </p:cNvPr>
              <p:cNvGrpSpPr>
                <a:grpSpLocks/>
              </p:cNvGrpSpPr>
              <p:nvPr/>
            </p:nvGrpSpPr>
            <p:grpSpPr bwMode="auto">
              <a:xfrm>
                <a:off x="3888" y="2910"/>
                <a:ext cx="187" cy="1250"/>
                <a:chOff x="3430" y="2890"/>
                <a:chExt cx="187" cy="1180"/>
              </a:xfrm>
            </p:grpSpPr>
            <p:sp>
              <p:nvSpPr>
                <p:cNvPr id="130" name="AutoShape 253">
                  <a:extLst>
                    <a:ext uri="{FF2B5EF4-FFF2-40B4-BE49-F238E27FC236}">
                      <a16:creationId xmlns:a16="http://schemas.microsoft.com/office/drawing/2014/main" id="{94BDA351-7D7C-EB4A-B127-DC19A0BFB39F}"/>
                    </a:ext>
                  </a:extLst>
                </p:cNvPr>
                <p:cNvSpPr>
                  <a:spLocks noChangeArrowheads="1"/>
                </p:cNvSpPr>
                <p:nvPr/>
              </p:nvSpPr>
              <p:spPr bwMode="auto">
                <a:xfrm>
                  <a:off x="3493" y="3117"/>
                  <a:ext cx="64" cy="724"/>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1" name="Freeform 254">
                  <a:extLst>
                    <a:ext uri="{FF2B5EF4-FFF2-40B4-BE49-F238E27FC236}">
                      <a16:creationId xmlns:a16="http://schemas.microsoft.com/office/drawing/2014/main" id="{DE1A6670-7C10-644F-9990-CF58F07D143B}"/>
                    </a:ext>
                  </a:extLst>
                </p:cNvPr>
                <p:cNvSpPr>
                  <a:spLocks/>
                </p:cNvSpPr>
                <p:nvPr/>
              </p:nvSpPr>
              <p:spPr bwMode="auto">
                <a:xfrm>
                  <a:off x="3430" y="2896"/>
                  <a:ext cx="97" cy="1158"/>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2" name="Freeform 255">
                  <a:extLst>
                    <a:ext uri="{FF2B5EF4-FFF2-40B4-BE49-F238E27FC236}">
                      <a16:creationId xmlns:a16="http://schemas.microsoft.com/office/drawing/2014/main" id="{22BBC01A-4E05-C549-A695-F8BCEEBB5044}"/>
                    </a:ext>
                  </a:extLst>
                </p:cNvPr>
                <p:cNvSpPr>
                  <a:spLocks/>
                </p:cNvSpPr>
                <p:nvPr/>
              </p:nvSpPr>
              <p:spPr bwMode="auto">
                <a:xfrm flipH="1">
                  <a:off x="3530" y="2890"/>
                  <a:ext cx="27" cy="1177"/>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3" name="Freeform 256">
                  <a:extLst>
                    <a:ext uri="{FF2B5EF4-FFF2-40B4-BE49-F238E27FC236}">
                      <a16:creationId xmlns:a16="http://schemas.microsoft.com/office/drawing/2014/main" id="{AD3DCDC7-0AE9-CE41-92E2-8467074ACB4C}"/>
                    </a:ext>
                  </a:extLst>
                </p:cNvPr>
                <p:cNvSpPr>
                  <a:spLocks/>
                </p:cNvSpPr>
                <p:nvPr/>
              </p:nvSpPr>
              <p:spPr bwMode="auto">
                <a:xfrm>
                  <a:off x="3497" y="2896"/>
                  <a:ext cx="31" cy="1174"/>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34" name="Freeform 257">
                  <a:extLst>
                    <a:ext uri="{FF2B5EF4-FFF2-40B4-BE49-F238E27FC236}">
                      <a16:creationId xmlns:a16="http://schemas.microsoft.com/office/drawing/2014/main" id="{DC6903D2-92F9-BD4D-9603-9925674582BB}"/>
                    </a:ext>
                  </a:extLst>
                </p:cNvPr>
                <p:cNvSpPr>
                  <a:spLocks/>
                </p:cNvSpPr>
                <p:nvPr/>
              </p:nvSpPr>
              <p:spPr bwMode="auto">
                <a:xfrm flipH="1">
                  <a:off x="3532" y="2901"/>
                  <a:ext cx="85" cy="1142"/>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grpSp>
            <p:nvGrpSpPr>
              <p:cNvPr id="112663" name="Group 258">
                <a:extLst>
                  <a:ext uri="{FF2B5EF4-FFF2-40B4-BE49-F238E27FC236}">
                    <a16:creationId xmlns:a16="http://schemas.microsoft.com/office/drawing/2014/main" id="{02F4B895-5DEE-5746-7D6E-3ACCCE6EBF5C}"/>
                  </a:ext>
                </a:extLst>
              </p:cNvPr>
              <p:cNvGrpSpPr>
                <a:grpSpLocks/>
              </p:cNvGrpSpPr>
              <p:nvPr/>
            </p:nvGrpSpPr>
            <p:grpSpPr bwMode="auto">
              <a:xfrm>
                <a:off x="3647" y="2901"/>
                <a:ext cx="187" cy="1250"/>
                <a:chOff x="3430" y="2890"/>
                <a:chExt cx="187" cy="1180"/>
              </a:xfrm>
            </p:grpSpPr>
            <p:sp>
              <p:nvSpPr>
                <p:cNvPr id="125" name="AutoShape 259">
                  <a:extLst>
                    <a:ext uri="{FF2B5EF4-FFF2-40B4-BE49-F238E27FC236}">
                      <a16:creationId xmlns:a16="http://schemas.microsoft.com/office/drawing/2014/main" id="{DECFA552-1BFF-C540-8BC3-13F1A7BFC54E}"/>
                    </a:ext>
                  </a:extLst>
                </p:cNvPr>
                <p:cNvSpPr>
                  <a:spLocks noChangeArrowheads="1"/>
                </p:cNvSpPr>
                <p:nvPr/>
              </p:nvSpPr>
              <p:spPr bwMode="auto">
                <a:xfrm>
                  <a:off x="3493" y="3116"/>
                  <a:ext cx="64" cy="725"/>
                </a:xfrm>
                <a:prstGeom prst="can">
                  <a:avLst>
                    <a:gd name="adj" fmla="val 37500"/>
                  </a:avLst>
                </a:prstGeom>
                <a:solidFill>
                  <a:srgbClr val="DDDDDD"/>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26" name="Freeform 260">
                  <a:extLst>
                    <a:ext uri="{FF2B5EF4-FFF2-40B4-BE49-F238E27FC236}">
                      <a16:creationId xmlns:a16="http://schemas.microsoft.com/office/drawing/2014/main" id="{6E69642F-A509-484C-AA27-D87602079303}"/>
                    </a:ext>
                  </a:extLst>
                </p:cNvPr>
                <p:cNvSpPr>
                  <a:spLocks/>
                </p:cNvSpPr>
                <p:nvPr/>
              </p:nvSpPr>
              <p:spPr bwMode="auto">
                <a:xfrm>
                  <a:off x="3430" y="2896"/>
                  <a:ext cx="97" cy="1162"/>
                </a:xfrm>
                <a:custGeom>
                  <a:avLst/>
                  <a:gdLst>
                    <a:gd name="T0" fmla="*/ 2 w 97"/>
                    <a:gd name="T1" fmla="*/ 1158 h 1158"/>
                    <a:gd name="T2" fmla="*/ 10 w 97"/>
                    <a:gd name="T3" fmla="*/ 1072 h 1158"/>
                    <a:gd name="T4" fmla="*/ 61 w 97"/>
                    <a:gd name="T5" fmla="*/ 1000 h 1158"/>
                    <a:gd name="T6" fmla="*/ 87 w 97"/>
                    <a:gd name="T7" fmla="*/ 822 h 1158"/>
                    <a:gd name="T8" fmla="*/ 87 w 97"/>
                    <a:gd name="T9" fmla="*/ 299 h 1158"/>
                    <a:gd name="T10" fmla="*/ 26 w 97"/>
                    <a:gd name="T11" fmla="*/ 139 h 1158"/>
                    <a:gd name="T12" fmla="*/ 13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27" name="Freeform 261">
                  <a:extLst>
                    <a:ext uri="{FF2B5EF4-FFF2-40B4-BE49-F238E27FC236}">
                      <a16:creationId xmlns:a16="http://schemas.microsoft.com/office/drawing/2014/main" id="{533BC704-4831-CC4E-811D-02F5DD605F2E}"/>
                    </a:ext>
                  </a:extLst>
                </p:cNvPr>
                <p:cNvSpPr>
                  <a:spLocks/>
                </p:cNvSpPr>
                <p:nvPr/>
              </p:nvSpPr>
              <p:spPr bwMode="auto">
                <a:xfrm flipH="1">
                  <a:off x="3530" y="2886"/>
                  <a:ext cx="27" cy="1181"/>
                </a:xfrm>
                <a:custGeom>
                  <a:avLst/>
                  <a:gdLst>
                    <a:gd name="T0" fmla="*/ 0 w 97"/>
                    <a:gd name="T1" fmla="*/ 1656 h 1158"/>
                    <a:gd name="T2" fmla="*/ 0 w 97"/>
                    <a:gd name="T3" fmla="*/ 1533 h 1158"/>
                    <a:gd name="T4" fmla="*/ 0 w 97"/>
                    <a:gd name="T5" fmla="*/ 1431 h 1158"/>
                    <a:gd name="T6" fmla="*/ 0 w 97"/>
                    <a:gd name="T7" fmla="*/ 1175 h 1158"/>
                    <a:gd name="T8" fmla="*/ 0 w 97"/>
                    <a:gd name="T9" fmla="*/ 427 h 1158"/>
                    <a:gd name="T10" fmla="*/ 0 w 97"/>
                    <a:gd name="T11" fmla="*/ 198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28" name="Freeform 262">
                  <a:extLst>
                    <a:ext uri="{FF2B5EF4-FFF2-40B4-BE49-F238E27FC236}">
                      <a16:creationId xmlns:a16="http://schemas.microsoft.com/office/drawing/2014/main" id="{5EBD7B8D-2684-3944-A955-964A565B9299}"/>
                    </a:ext>
                  </a:extLst>
                </p:cNvPr>
                <p:cNvSpPr>
                  <a:spLocks/>
                </p:cNvSpPr>
                <p:nvPr/>
              </p:nvSpPr>
              <p:spPr bwMode="auto">
                <a:xfrm>
                  <a:off x="3497" y="2896"/>
                  <a:ext cx="31" cy="1178"/>
                </a:xfrm>
                <a:custGeom>
                  <a:avLst/>
                  <a:gdLst>
                    <a:gd name="T0" fmla="*/ 0 w 97"/>
                    <a:gd name="T1" fmla="*/ 1565 h 1158"/>
                    <a:gd name="T2" fmla="*/ 0 w 97"/>
                    <a:gd name="T3" fmla="*/ 1449 h 1158"/>
                    <a:gd name="T4" fmla="*/ 0 w 97"/>
                    <a:gd name="T5" fmla="*/ 1352 h 1158"/>
                    <a:gd name="T6" fmla="*/ 0 w 97"/>
                    <a:gd name="T7" fmla="*/ 1113 h 1158"/>
                    <a:gd name="T8" fmla="*/ 0 w 97"/>
                    <a:gd name="T9" fmla="*/ 402 h 1158"/>
                    <a:gd name="T10" fmla="*/ 0 w 97"/>
                    <a:gd name="T11" fmla="*/ 184 h 1158"/>
                    <a:gd name="T12" fmla="*/ 0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sp>
              <p:nvSpPr>
                <p:cNvPr id="129" name="Freeform 263">
                  <a:extLst>
                    <a:ext uri="{FF2B5EF4-FFF2-40B4-BE49-F238E27FC236}">
                      <a16:creationId xmlns:a16="http://schemas.microsoft.com/office/drawing/2014/main" id="{C0FF909E-4FCA-584C-AE26-F6F768CD6A5B}"/>
                    </a:ext>
                  </a:extLst>
                </p:cNvPr>
                <p:cNvSpPr>
                  <a:spLocks/>
                </p:cNvSpPr>
                <p:nvPr/>
              </p:nvSpPr>
              <p:spPr bwMode="auto">
                <a:xfrm flipH="1">
                  <a:off x="3532" y="2901"/>
                  <a:ext cx="85" cy="1146"/>
                </a:xfrm>
                <a:custGeom>
                  <a:avLst/>
                  <a:gdLst>
                    <a:gd name="T0" fmla="*/ 2 w 97"/>
                    <a:gd name="T1" fmla="*/ 852 h 1158"/>
                    <a:gd name="T2" fmla="*/ 4 w 97"/>
                    <a:gd name="T3" fmla="*/ 789 h 1158"/>
                    <a:gd name="T4" fmla="*/ 4 w 97"/>
                    <a:gd name="T5" fmla="*/ 736 h 1158"/>
                    <a:gd name="T6" fmla="*/ 5 w 97"/>
                    <a:gd name="T7" fmla="*/ 606 h 1158"/>
                    <a:gd name="T8" fmla="*/ 5 w 97"/>
                    <a:gd name="T9" fmla="*/ 221 h 1158"/>
                    <a:gd name="T10" fmla="*/ 4 w 97"/>
                    <a:gd name="T11" fmla="*/ 101 h 1158"/>
                    <a:gd name="T12" fmla="*/ 4 w 97"/>
                    <a:gd name="T13" fmla="*/ 0 h 1158"/>
                    <a:gd name="T14" fmla="*/ 0 60000 65536"/>
                    <a:gd name="T15" fmla="*/ 0 60000 65536"/>
                    <a:gd name="T16" fmla="*/ 0 60000 65536"/>
                    <a:gd name="T17" fmla="*/ 0 60000 65536"/>
                    <a:gd name="T18" fmla="*/ 0 60000 65536"/>
                    <a:gd name="T19" fmla="*/ 0 60000 65536"/>
                    <a:gd name="T20" fmla="*/ 0 60000 65536"/>
                    <a:gd name="T21" fmla="*/ 0 w 97"/>
                    <a:gd name="T22" fmla="*/ 0 h 1158"/>
                    <a:gd name="T23" fmla="*/ 97 w 97"/>
                    <a:gd name="T24" fmla="*/ 1158 h 1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58">
                      <a:moveTo>
                        <a:pt x="2" y="1158"/>
                      </a:moveTo>
                      <a:cubicBezTo>
                        <a:pt x="3" y="1144"/>
                        <a:pt x="0" y="1098"/>
                        <a:pt x="10" y="1072"/>
                      </a:cubicBezTo>
                      <a:cubicBezTo>
                        <a:pt x="20" y="1046"/>
                        <a:pt x="48" y="1042"/>
                        <a:pt x="61" y="1000"/>
                      </a:cubicBezTo>
                      <a:cubicBezTo>
                        <a:pt x="74" y="958"/>
                        <a:pt x="83" y="939"/>
                        <a:pt x="87" y="822"/>
                      </a:cubicBezTo>
                      <a:cubicBezTo>
                        <a:pt x="91" y="705"/>
                        <a:pt x="97" y="413"/>
                        <a:pt x="87" y="299"/>
                      </a:cubicBezTo>
                      <a:cubicBezTo>
                        <a:pt x="77" y="185"/>
                        <a:pt x="38" y="189"/>
                        <a:pt x="26" y="139"/>
                      </a:cubicBezTo>
                      <a:cubicBezTo>
                        <a:pt x="14" y="89"/>
                        <a:pt x="16" y="29"/>
                        <a:pt x="13" y="0"/>
                      </a:cubicBezTo>
                    </a:path>
                  </a:pathLst>
                </a:custGeom>
                <a:noFill/>
                <a:ln w="9525" cap="flat" cmpd="sng">
                  <a:solidFill>
                    <a:srgbClr val="0000FF"/>
                  </a:solidFill>
                  <a:prstDash val="solid"/>
                  <a:round/>
                  <a:headEnd/>
                  <a:tailEnd type="triangle" w="sm" len="lg"/>
                </a:ln>
                <a:extLst>
                  <a:ext uri="{909E8E84-426E-40dd-AFC4-6F175D3DCCD1}"/>
                </a:extLst>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sp>
            <p:nvSpPr>
              <p:cNvPr id="124" name="AutoShape 166">
                <a:extLst>
                  <a:ext uri="{FF2B5EF4-FFF2-40B4-BE49-F238E27FC236}">
                    <a16:creationId xmlns:a16="http://schemas.microsoft.com/office/drawing/2014/main" id="{25C74DB8-8B25-4547-8EB9-94BC6A9DC736}"/>
                  </a:ext>
                </a:extLst>
              </p:cNvPr>
              <p:cNvSpPr>
                <a:spLocks noChangeArrowheads="1"/>
              </p:cNvSpPr>
              <p:nvPr/>
            </p:nvSpPr>
            <p:spPr bwMode="auto">
              <a:xfrm>
                <a:off x="3366" y="2974"/>
                <a:ext cx="1243" cy="1010"/>
              </a:xfrm>
              <a:prstGeom prst="can">
                <a:avLst>
                  <a:gd name="adj" fmla="val 25000"/>
                </a:avLst>
              </a:prstGeom>
              <a:solidFill>
                <a:srgbClr val="FF6666">
                  <a:alpha val="34117"/>
                </a:srgbClr>
              </a:solidFill>
              <a:ln w="9525">
                <a:solidFill>
                  <a:sysClr val="windowText" lastClr="000000"/>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Arial" charset="0"/>
                  <a:ea typeface="ＭＳ Ｐゴシック" charset="0"/>
                  <a:cs typeface="ＭＳ Ｐゴシック" charset="0"/>
                </a:endParaRPr>
              </a:p>
            </p:txBody>
          </p:sp>
        </p:grpSp>
        <p:sp>
          <p:nvSpPr>
            <p:cNvPr id="112650" name="Rectangle 266">
              <a:extLst>
                <a:ext uri="{FF2B5EF4-FFF2-40B4-BE49-F238E27FC236}">
                  <a16:creationId xmlns:a16="http://schemas.microsoft.com/office/drawing/2014/main" id="{F43CE777-343F-C955-5954-4EDCD6FB6C06}"/>
                </a:ext>
              </a:extLst>
            </p:cNvPr>
            <p:cNvSpPr>
              <a:spLocks noChangeArrowheads="1"/>
            </p:cNvSpPr>
            <p:nvPr/>
          </p:nvSpPr>
          <p:spPr bwMode="auto">
            <a:xfrm>
              <a:off x="3456" y="1690"/>
              <a:ext cx="15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Pure metals</a:t>
              </a:r>
            </a:p>
            <a:p>
              <a:pPr eaLnBrk="1" hangingPunct="1">
                <a:spcBef>
                  <a:spcPct val="0"/>
                </a:spcBef>
                <a:buFontTx/>
                <a:buNone/>
              </a:pPr>
              <a:r>
                <a:rPr lang="en-US" altLang="sv-SE" sz="1800">
                  <a:solidFill>
                    <a:srgbClr val="000000"/>
                  </a:solidFill>
                  <a:latin typeface="Arial" panose="020B0604020202020204" pitchFamily="34" charset="0"/>
                </a:rPr>
                <a:t>B</a:t>
              </a:r>
              <a:r>
                <a:rPr lang="en-US" altLang="sv-SE" sz="1800" baseline="-25000">
                  <a:solidFill>
                    <a:srgbClr val="000000"/>
                  </a:solidFill>
                  <a:latin typeface="Arial" panose="020B0604020202020204" pitchFamily="34" charset="0"/>
                </a:rPr>
                <a:t>C</a:t>
              </a:r>
              <a:r>
                <a:rPr lang="en-US" altLang="sv-SE" sz="1800">
                  <a:solidFill>
                    <a:srgbClr val="000000"/>
                  </a:solidFill>
                  <a:latin typeface="Arial" panose="020B0604020202020204" pitchFamily="34" charset="0"/>
                </a:rPr>
                <a:t> ≈ 10</a:t>
              </a:r>
              <a:r>
                <a:rPr lang="en-US" altLang="sv-SE" sz="1800" baseline="30000">
                  <a:solidFill>
                    <a:srgbClr val="000000"/>
                  </a:solidFill>
                  <a:latin typeface="Arial" panose="020B0604020202020204" pitchFamily="34" charset="0"/>
                </a:rPr>
                <a:t>-3</a:t>
              </a:r>
              <a:r>
                <a:rPr lang="en-US" altLang="sv-SE" sz="1800">
                  <a:solidFill>
                    <a:srgbClr val="000000"/>
                  </a:solidFill>
                  <a:latin typeface="Arial" panose="020B0604020202020204" pitchFamily="34" charset="0"/>
                </a:rPr>
                <a:t>…10</a:t>
              </a:r>
              <a:r>
                <a:rPr lang="en-US" altLang="sv-SE" sz="1800" baseline="30000">
                  <a:solidFill>
                    <a:srgbClr val="000000"/>
                  </a:solidFill>
                  <a:latin typeface="Arial" panose="020B0604020202020204" pitchFamily="34" charset="0"/>
                </a:rPr>
                <a:t>-2</a:t>
              </a:r>
              <a:r>
                <a:rPr lang="en-US" altLang="sv-SE" sz="1800">
                  <a:solidFill>
                    <a:srgbClr val="000000"/>
                  </a:solidFill>
                  <a:latin typeface="Arial" panose="020B0604020202020204" pitchFamily="34" charset="0"/>
                </a:rPr>
                <a:t> T</a:t>
              </a:r>
            </a:p>
          </p:txBody>
        </p:sp>
        <p:sp>
          <p:nvSpPr>
            <p:cNvPr id="112651" name="Rectangle 267">
              <a:extLst>
                <a:ext uri="{FF2B5EF4-FFF2-40B4-BE49-F238E27FC236}">
                  <a16:creationId xmlns:a16="http://schemas.microsoft.com/office/drawing/2014/main" id="{6C50DF8E-FC5B-E667-40FA-3C4956ACF9CD}"/>
                </a:ext>
              </a:extLst>
            </p:cNvPr>
            <p:cNvSpPr>
              <a:spLocks noChangeArrowheads="1"/>
            </p:cNvSpPr>
            <p:nvPr/>
          </p:nvSpPr>
          <p:spPr bwMode="auto">
            <a:xfrm>
              <a:off x="2160" y="3120"/>
              <a:ext cx="1977"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sv-SE" sz="1800">
                  <a:solidFill>
                    <a:srgbClr val="000000"/>
                  </a:solidFill>
                  <a:latin typeface="Arial" panose="020B0604020202020204" pitchFamily="34" charset="0"/>
                </a:rPr>
                <a:t>Dirty materials: alloys intermetallic, ceramic</a:t>
              </a:r>
            </a:p>
            <a:p>
              <a:pPr algn="r" eaLnBrk="1" hangingPunct="1">
                <a:spcBef>
                  <a:spcPct val="0"/>
                </a:spcBef>
                <a:buFontTx/>
                <a:buNone/>
              </a:pPr>
              <a:r>
                <a:rPr lang="en-US" altLang="sv-SE" sz="1800">
                  <a:solidFill>
                    <a:srgbClr val="000000"/>
                  </a:solidFill>
                  <a:latin typeface="Arial" panose="020B0604020202020204" pitchFamily="34" charset="0"/>
                </a:rPr>
                <a:t>B</a:t>
              </a:r>
              <a:r>
                <a:rPr lang="en-US" altLang="sv-SE" sz="1800" baseline="-25000">
                  <a:solidFill>
                    <a:srgbClr val="000000"/>
                  </a:solidFill>
                  <a:latin typeface="Arial" panose="020B0604020202020204" pitchFamily="34" charset="0"/>
                </a:rPr>
                <a:t>C</a:t>
              </a:r>
              <a:r>
                <a:rPr lang="en-US" altLang="sv-SE" sz="1800">
                  <a:solidFill>
                    <a:srgbClr val="000000"/>
                  </a:solidFill>
                  <a:latin typeface="Arial" panose="020B0604020202020204" pitchFamily="34" charset="0"/>
                </a:rPr>
                <a:t> ≈ 10…10</a:t>
              </a:r>
              <a:r>
                <a:rPr lang="en-US" altLang="sv-SE" sz="1800" baseline="30000">
                  <a:solidFill>
                    <a:srgbClr val="000000"/>
                  </a:solidFill>
                  <a:latin typeface="Arial" panose="020B0604020202020204" pitchFamily="34" charset="0"/>
                </a:rPr>
                <a:t>2</a:t>
              </a:r>
              <a:r>
                <a:rPr lang="en-US" altLang="sv-SE" sz="1800">
                  <a:solidFill>
                    <a:srgbClr val="000000"/>
                  </a:solidFill>
                  <a:latin typeface="Arial" panose="020B0604020202020204" pitchFamily="34" charset="0"/>
                </a:rPr>
                <a:t> T</a:t>
              </a:r>
            </a:p>
          </p:txBody>
        </p:sp>
        <p:sp>
          <p:nvSpPr>
            <p:cNvPr id="112652" name="Rectangle 271">
              <a:extLst>
                <a:ext uri="{FF2B5EF4-FFF2-40B4-BE49-F238E27FC236}">
                  <a16:creationId xmlns:a16="http://schemas.microsoft.com/office/drawing/2014/main" id="{2725AB8D-49B3-78D9-FF05-E24B7A011149}"/>
                </a:ext>
              </a:extLst>
            </p:cNvPr>
            <p:cNvSpPr>
              <a:spLocks noChangeArrowheads="1"/>
            </p:cNvSpPr>
            <p:nvPr/>
          </p:nvSpPr>
          <p:spPr bwMode="auto">
            <a:xfrm>
              <a:off x="2351" y="3985"/>
              <a:ext cx="33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sv-SE" sz="1800">
                  <a:solidFill>
                    <a:srgbClr val="000000"/>
                  </a:solidFill>
                  <a:latin typeface="Arial" panose="020B0604020202020204" pitchFamily="34" charset="0"/>
                </a:rPr>
                <a:t>Ginzburg, Landau, Abrikosov, Gor</a:t>
              </a:r>
              <a:r>
                <a:rPr lang="ja-JP" altLang="en-US" sz="1800">
                  <a:solidFill>
                    <a:srgbClr val="000000"/>
                  </a:solidFill>
                  <a:latin typeface="Arial" panose="020B0604020202020204" pitchFamily="34" charset="0"/>
                </a:rPr>
                <a:t>’</a:t>
              </a:r>
              <a:r>
                <a:rPr lang="en-US" altLang="ja-JP" sz="1800">
                  <a:solidFill>
                    <a:srgbClr val="000000"/>
                  </a:solidFill>
                  <a:latin typeface="Arial" panose="020B0604020202020204" pitchFamily="34" charset="0"/>
                </a:rPr>
                <a:t>kov, 1950…1957</a:t>
              </a:r>
              <a:endParaRPr lang="en-US" altLang="sv-SE" sz="1800">
                <a:solidFill>
                  <a:srgbClr val="000000"/>
                </a:solidFill>
                <a:latin typeface="Arial" panose="020B0604020202020204" pitchFamily="34" charset="0"/>
              </a:endParaRPr>
            </a:p>
          </p:txBody>
        </p:sp>
        <p:sp>
          <p:nvSpPr>
            <p:cNvPr id="113" name="AutoShape 272">
              <a:extLst>
                <a:ext uri="{FF2B5EF4-FFF2-40B4-BE49-F238E27FC236}">
                  <a16:creationId xmlns:a16="http://schemas.microsoft.com/office/drawing/2014/main" id="{99F9D458-583D-504F-8C2B-21B88C831AFF}"/>
                </a:ext>
              </a:extLst>
            </p:cNvPr>
            <p:cNvSpPr>
              <a:spLocks/>
            </p:cNvSpPr>
            <p:nvPr/>
          </p:nvSpPr>
          <p:spPr bwMode="auto">
            <a:xfrm>
              <a:off x="3504" y="1146"/>
              <a:ext cx="2172" cy="296"/>
            </a:xfrm>
            <a:prstGeom prst="accentCallout2">
              <a:avLst>
                <a:gd name="adj1" fmla="val 24491"/>
                <a:gd name="adj2" fmla="val -2208"/>
                <a:gd name="adj3" fmla="val 24491"/>
                <a:gd name="adj4" fmla="val -6722"/>
                <a:gd name="adj5" fmla="val 123810"/>
                <a:gd name="adj6" fmla="val -22972"/>
              </a:avLst>
            </a:prstGeom>
            <a:noFill/>
            <a:ln w="9525">
              <a:solidFill>
                <a:srgbClr val="6B9F25"/>
              </a:solidFill>
              <a:miter lim="800000"/>
              <a:headEnd/>
              <a:tailEnd/>
            </a:ln>
            <a:extLst>
              <a:ext uri="{909E8E84-426E-40dd-AFC4-6F175D3DCCD1}"/>
            </a:extLst>
          </p:spPr>
          <p:txBody>
            <a:bodyPr wrap="none">
              <a:spAutoFit/>
            </a:bodyPr>
            <a:lstStyle/>
            <a:p>
              <a:pPr eaLnBrk="1" fontAlgn="auto" hangingPunct="1">
                <a:spcBef>
                  <a:spcPts val="0"/>
                </a:spcBef>
                <a:spcAft>
                  <a:spcPts val="0"/>
                </a:spcAft>
                <a:defRPr/>
              </a:pPr>
              <a:r>
                <a:rPr lang="en-US" i="1" kern="0" dirty="0">
                  <a:solidFill>
                    <a:sysClr val="windowText" lastClr="000000"/>
                  </a:solidFill>
                  <a:latin typeface="Arial" charset="0"/>
                  <a:ea typeface="ＭＳ Ｐゴシック" charset="0"/>
                  <a:cs typeface="ＭＳ Ｐゴシック" charset="0"/>
                </a:rPr>
                <a:t>Complete field exclusion</a:t>
              </a:r>
              <a:endParaRPr lang="en-US" kern="0" dirty="0">
                <a:solidFill>
                  <a:sysClr val="windowText" lastClr="000000"/>
                </a:solidFill>
                <a:latin typeface="Arial" charset="0"/>
                <a:ea typeface="ＭＳ Ｐゴシック" charset="0"/>
                <a:cs typeface="ＭＳ Ｐゴシック" charset="0"/>
              </a:endParaRPr>
            </a:p>
          </p:txBody>
        </p:sp>
        <p:sp>
          <p:nvSpPr>
            <p:cNvPr id="114" name="AutoShape 273">
              <a:extLst>
                <a:ext uri="{FF2B5EF4-FFF2-40B4-BE49-F238E27FC236}">
                  <a16:creationId xmlns:a16="http://schemas.microsoft.com/office/drawing/2014/main" id="{7A83C651-5588-9848-9F30-986A73F0E4FF}"/>
                </a:ext>
              </a:extLst>
            </p:cNvPr>
            <p:cNvSpPr>
              <a:spLocks/>
            </p:cNvSpPr>
            <p:nvPr/>
          </p:nvSpPr>
          <p:spPr bwMode="auto">
            <a:xfrm>
              <a:off x="2206" y="2640"/>
              <a:ext cx="1904" cy="524"/>
            </a:xfrm>
            <a:prstGeom prst="accentCallout2">
              <a:avLst>
                <a:gd name="adj1" fmla="val 13741"/>
                <a:gd name="adj2" fmla="val 102523"/>
                <a:gd name="adj3" fmla="val 13741"/>
                <a:gd name="adj4" fmla="val 104833"/>
                <a:gd name="adj5" fmla="val 50000"/>
                <a:gd name="adj6" fmla="val 113079"/>
              </a:avLst>
            </a:prstGeom>
            <a:noFill/>
            <a:ln w="9525">
              <a:solidFill>
                <a:srgbClr val="6B9F25"/>
              </a:solidFill>
              <a:miter lim="800000"/>
              <a:headEnd/>
              <a:tailEnd/>
            </a:ln>
            <a:extLst>
              <a:ext uri="{909E8E84-426E-40dd-AFC4-6F175D3DCCD1}"/>
            </a:extLst>
          </p:spPr>
          <p:txBody>
            <a:bodyPr wrap="none">
              <a:spAutoFit/>
            </a:bodyPr>
            <a:lstStyle/>
            <a:p>
              <a:pPr algn="r" eaLnBrk="1" fontAlgn="auto" hangingPunct="1">
                <a:spcBef>
                  <a:spcPts val="0"/>
                </a:spcBef>
                <a:spcAft>
                  <a:spcPts val="0"/>
                </a:spcAft>
                <a:defRPr/>
              </a:pPr>
              <a:r>
                <a:rPr lang="en-US" i="1" kern="0">
                  <a:solidFill>
                    <a:sysClr val="windowText" lastClr="000000"/>
                  </a:solidFill>
                  <a:latin typeface="Arial" charset="0"/>
                  <a:ea typeface="ＭＳ Ｐゴシック" charset="0"/>
                  <a:cs typeface="ＭＳ Ｐゴシック" charset="0"/>
                </a:rPr>
                <a:t>Partial field exclusion</a:t>
              </a:r>
            </a:p>
            <a:p>
              <a:pPr algn="r" eaLnBrk="1" fontAlgn="auto" hangingPunct="1">
                <a:spcBef>
                  <a:spcPts val="0"/>
                </a:spcBef>
                <a:spcAft>
                  <a:spcPts val="0"/>
                </a:spcAft>
                <a:defRPr/>
              </a:pPr>
              <a:r>
                <a:rPr lang="en-US" i="1" kern="0">
                  <a:solidFill>
                    <a:sysClr val="windowText" lastClr="000000"/>
                  </a:solidFill>
                  <a:latin typeface="Arial" charset="0"/>
                  <a:ea typeface="ＭＳ Ｐゴシック" charset="0"/>
                  <a:cs typeface="ＭＳ Ｐゴシック" charset="0"/>
                </a:rPr>
                <a:t>Lattice of fluxons</a:t>
              </a:r>
              <a:endParaRPr lang="en-US" kern="0">
                <a:solidFill>
                  <a:sysClr val="windowText" lastClr="000000"/>
                </a:solidFill>
                <a:latin typeface="Arial" charset="0"/>
                <a:ea typeface="ＭＳ Ｐゴシック" charset="0"/>
                <a:cs typeface="ＭＳ Ｐゴシック" charset="0"/>
              </a:endParaRPr>
            </a:p>
          </p:txBody>
        </p:sp>
      </p:grpSp>
    </p:spTree>
  </p:cSld>
  <p:clrMapOvr>
    <a:masterClrMapping/>
  </p:clrMapOvr>
</p:sld>
</file>

<file path=ppt/theme/theme1.xml><?xml version="1.0" encoding="utf-8"?>
<a:theme xmlns:a="http://schemas.openxmlformats.org/drawingml/2006/main" name="FRIB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RIB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8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3845</TotalTime>
  <Words>5611</Words>
  <Application>Microsoft Office PowerPoint</Application>
  <PresentationFormat>On-screen Show (4:3)</PresentationFormat>
  <Paragraphs>776</Paragraphs>
  <Slides>70</Slides>
  <Notes>19</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2</vt:i4>
      </vt:variant>
      <vt:variant>
        <vt:lpstr>Slide Titles</vt:lpstr>
      </vt:variant>
      <vt:variant>
        <vt:i4>70</vt:i4>
      </vt:variant>
    </vt:vector>
  </HeadingPairs>
  <TitlesOfParts>
    <vt:vector size="91" baseType="lpstr">
      <vt:lpstr>ＭＳ Ｐゴシック</vt:lpstr>
      <vt:lpstr>Arial</vt:lpstr>
      <vt:lpstr>Calibri</vt:lpstr>
      <vt:lpstr>Helvetica</vt:lpstr>
      <vt:lpstr>Lucida Grande</vt:lpstr>
      <vt:lpstr>Symbol</vt:lpstr>
      <vt:lpstr>Tahoma</vt:lpstr>
      <vt:lpstr>Times</vt:lpstr>
      <vt:lpstr>Times New Roman</vt:lpstr>
      <vt:lpstr>Wingdings</vt:lpstr>
      <vt:lpstr>ヒラギノ角ゴ Pro W3</vt:lpstr>
      <vt:lpstr>FRIB2</vt:lpstr>
      <vt:lpstr>Blends</vt:lpstr>
      <vt:lpstr>1_FRIB2</vt:lpstr>
      <vt:lpstr>1_Blends</vt:lpstr>
      <vt:lpstr>2_Blends</vt:lpstr>
      <vt:lpstr>4_Blends</vt:lpstr>
      <vt:lpstr>ESS Core Powerpoint</vt:lpstr>
      <vt:lpstr>1_ESS Core Powerpoint</vt:lpstr>
      <vt:lpstr>Bitmap Image</vt:lpstr>
      <vt:lpstr>Equation</vt:lpstr>
      <vt:lpstr> Superconductivity, Superconducting RF &amp; Superconducting Magnets</vt:lpstr>
      <vt:lpstr>Goals</vt:lpstr>
      <vt:lpstr>Introduction</vt:lpstr>
      <vt:lpstr>Discovery of Superconductivity</vt:lpstr>
      <vt:lpstr>Conditions for Superconductivity</vt:lpstr>
      <vt:lpstr>Superconductors &amp; Magnetism</vt:lpstr>
      <vt:lpstr>Superconductors &amp; Magnetism</vt:lpstr>
      <vt:lpstr>Type II Superconductors</vt:lpstr>
      <vt:lpstr>Type II Superconductors</vt:lpstr>
      <vt:lpstr>Fluxons can be directly seen (note similarity to quantized vortices in He II)</vt:lpstr>
      <vt:lpstr>Critical Current</vt:lpstr>
      <vt:lpstr>LHC NbTi Wire</vt:lpstr>
      <vt:lpstr>Flux Pining</vt:lpstr>
      <vt:lpstr>Flux Pining</vt:lpstr>
      <vt:lpstr>Flux Pining Sites</vt:lpstr>
      <vt:lpstr>But Wait! What Causes Superconductivity?</vt:lpstr>
      <vt:lpstr>Another Way to Model Superconductivity  is via the “Two Fluid Model”</vt:lpstr>
      <vt:lpstr>Impact of Changing Currents</vt:lpstr>
      <vt:lpstr>Practical Superconductors</vt:lpstr>
      <vt:lpstr>Practical Superconductors</vt:lpstr>
      <vt:lpstr>Nb-Ti manufacturing route</vt:lpstr>
      <vt:lpstr>Nb3Sn manufacturing routes </vt:lpstr>
      <vt:lpstr>Superconducting cables</vt:lpstr>
      <vt:lpstr>Superconducting Radio Frequency Cavities</vt:lpstr>
      <vt:lpstr>He II Cooling in SRF is Very Popular</vt:lpstr>
      <vt:lpstr>Basics of SRF Cavities</vt:lpstr>
      <vt:lpstr>Examples of SRF Cavities</vt:lpstr>
      <vt:lpstr>Examples of SRF Cavities</vt:lpstr>
      <vt:lpstr>Surface Resistance, Frequency and Temperature</vt:lpstr>
      <vt:lpstr>Cavity Performance</vt:lpstr>
      <vt:lpstr>Example of SRF Cavity Performance ESS Double Spoke Cavities</vt:lpstr>
      <vt:lpstr>Cavity Performance Can Be Degraded  By a Number of  Phenomena </vt:lpstr>
      <vt:lpstr>Cavity Processing</vt:lpstr>
      <vt:lpstr>Cavity Cleanliness</vt:lpstr>
      <vt:lpstr>Other Aspects of SRF Cavities</vt:lpstr>
      <vt:lpstr>Other Aspects of SRF Cavities</vt:lpstr>
      <vt:lpstr>High Temperature Superconductivity</vt:lpstr>
      <vt:lpstr>High Temperature Superconductivity</vt:lpstr>
      <vt:lpstr>High Temperature Superconductivity Binary Current Leads</vt:lpstr>
      <vt:lpstr>Use of HTS Microwave Filters in Cell Phone Base Stations</vt:lpstr>
      <vt:lpstr>Stability of Superconducting Magnets</vt:lpstr>
      <vt:lpstr>A Genaric Temperature Transient</vt:lpstr>
      <vt:lpstr>Perturbation spectrum</vt:lpstr>
      <vt:lpstr>Current Sharing</vt:lpstr>
      <vt:lpstr>Stability of Superconducting Magnets</vt:lpstr>
      <vt:lpstr>Stability of Superconducting Magnets(2)</vt:lpstr>
      <vt:lpstr>Criteria for Fully Cryostable Magnets</vt:lpstr>
      <vt:lpstr>Quench Detection &amp; Protection</vt:lpstr>
      <vt:lpstr>Quench Detection &amp; Protection</vt:lpstr>
      <vt:lpstr>Detecting Quenches</vt:lpstr>
      <vt:lpstr>Strategy: energy dump</vt:lpstr>
      <vt:lpstr>Strategy: heaters</vt:lpstr>
      <vt:lpstr>Magnet strings</vt:lpstr>
      <vt:lpstr> Example #1 LHC Dipole</vt:lpstr>
      <vt:lpstr>LHC dipole coils</vt:lpstr>
      <vt:lpstr>Coil winding</vt:lpstr>
      <vt:lpstr>Collaring and yoking</vt:lpstr>
      <vt:lpstr>Cold mass</vt:lpstr>
      <vt:lpstr>Cryostat</vt:lpstr>
      <vt:lpstr>Finally, in the tunnel !</vt:lpstr>
      <vt:lpstr>Example #2  BaBar Detector S/C Solenoid</vt:lpstr>
      <vt:lpstr>Properties of BaBar Solenoid</vt:lpstr>
      <vt:lpstr>BaBar Detector Under Construction</vt:lpstr>
      <vt:lpstr>BaBar Detector</vt:lpstr>
      <vt:lpstr>BaBar Solenoid</vt:lpstr>
      <vt:lpstr>Conclusions</vt:lpstr>
      <vt:lpstr>Back Up Slides</vt:lpstr>
      <vt:lpstr>Flux Jumps</vt:lpstr>
      <vt:lpstr>Filaments coupling</vt:lpstr>
      <vt:lpstr>Coupling in cables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Properties Of Cryogenic Fluids</dc:title>
  <dc:creator>weisend</dc:creator>
  <cp:lastModifiedBy>Irina Novitski x2831,3896 13429N</cp:lastModifiedBy>
  <cp:revision>342</cp:revision>
  <dcterms:created xsi:type="dcterms:W3CDTF">2010-10-05T04:32:52Z</dcterms:created>
  <dcterms:modified xsi:type="dcterms:W3CDTF">2025-01-30T20:56:48Z</dcterms:modified>
</cp:coreProperties>
</file>